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6" r:id="rId5"/>
    <p:sldId id="266" r:id="rId6"/>
    <p:sldId id="267" r:id="rId7"/>
    <p:sldId id="268" r:id="rId8"/>
    <p:sldId id="269" r:id="rId9"/>
    <p:sldId id="270" r:id="rId10"/>
    <p:sldId id="277" r:id="rId11"/>
    <p:sldId id="273" r:id="rId12"/>
    <p:sldId id="283" r:id="rId13"/>
    <p:sldId id="278" r:id="rId14"/>
    <p:sldId id="271" r:id="rId15"/>
    <p:sldId id="280" r:id="rId16"/>
    <p:sldId id="279" r:id="rId17"/>
    <p:sldId id="272" r:id="rId18"/>
    <p:sldId id="281" r:id="rId19"/>
    <p:sldId id="282"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8" autoAdjust="0"/>
    <p:restoredTop sz="81183" autoAdjust="0"/>
  </p:normalViewPr>
  <p:slideViewPr>
    <p:cSldViewPr>
      <p:cViewPr varScale="1">
        <p:scale>
          <a:sx n="70" d="100"/>
          <a:sy n="70" d="100"/>
        </p:scale>
        <p:origin x="1838"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41A89C-67EC-48F2-8E23-E439AB6E3AAC}" type="datetimeFigureOut">
              <a:rPr lang="en-GB" smtClean="0"/>
              <a:pPr/>
              <a:t>15/05/2019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203D81-D70B-40C6-8A7E-CA9880BB9D67}"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sz="1200" b="0" i="0" kern="1200" dirty="0">
                <a:solidFill>
                  <a:schemeClr val="tx1"/>
                </a:solidFill>
                <a:effectLst/>
                <a:latin typeface="+mn-lt"/>
                <a:ea typeface="+mn-ea"/>
                <a:cs typeface="+mn-cs"/>
              </a:rPr>
              <a:t>GMC: Under the medical act, we can approve and publish a list of GP trainers. However, we don’t currently approve specialty, Foundation and undergraduate trainers, but we have a process for the recognition of these trainers. This is a local process that involves deaneries, local offices and medical schools making sure trainers meet the required criteria.</a:t>
            </a:r>
          </a:p>
          <a:p>
            <a:r>
              <a:rPr lang="en-GB" sz="1200" b="0" i="0" kern="1200" dirty="0">
                <a:solidFill>
                  <a:schemeClr val="tx1"/>
                </a:solidFill>
                <a:effectLst/>
                <a:latin typeface="+mn-lt"/>
                <a:ea typeface="+mn-ea"/>
                <a:cs typeface="+mn-cs"/>
              </a:rPr>
              <a:t>We publish the information we have about trainers on the medical register. This includes doctors who have been recognised as a:</a:t>
            </a:r>
          </a:p>
          <a:p>
            <a:r>
              <a:rPr lang="en-GB" sz="1200" b="0" i="0" kern="1200" dirty="0">
                <a:solidFill>
                  <a:schemeClr val="tx1"/>
                </a:solidFill>
                <a:effectLst/>
                <a:latin typeface="+mn-lt"/>
                <a:ea typeface="+mn-ea"/>
                <a:cs typeface="+mn-cs"/>
              </a:rPr>
              <a:t>named postgraduate clinical supervisor</a:t>
            </a:r>
          </a:p>
          <a:p>
            <a:r>
              <a:rPr lang="en-GB" sz="1200" b="0" i="0" kern="1200" dirty="0">
                <a:solidFill>
                  <a:schemeClr val="tx1"/>
                </a:solidFill>
                <a:effectLst/>
                <a:latin typeface="+mn-lt"/>
                <a:ea typeface="+mn-ea"/>
                <a:cs typeface="+mn-cs"/>
              </a:rPr>
              <a:t>named postgraduate educational supervisor</a:t>
            </a:r>
          </a:p>
          <a:p>
            <a:r>
              <a:rPr lang="en-GB" sz="1200" b="0" i="0" kern="1200" dirty="0">
                <a:solidFill>
                  <a:schemeClr val="tx1"/>
                </a:solidFill>
                <a:effectLst/>
                <a:latin typeface="+mn-lt"/>
                <a:ea typeface="+mn-ea"/>
                <a:cs typeface="+mn-cs"/>
              </a:rPr>
              <a:t>lead coordinator of undergraduate training at each placement location; or</a:t>
            </a:r>
          </a:p>
          <a:p>
            <a:r>
              <a:rPr lang="en-GB" sz="1200" b="0" i="0" kern="1200" dirty="0">
                <a:solidFill>
                  <a:schemeClr val="tx1"/>
                </a:solidFill>
                <a:effectLst/>
                <a:latin typeface="+mn-lt"/>
                <a:ea typeface="+mn-ea"/>
                <a:cs typeface="+mn-cs"/>
              </a:rPr>
              <a:t>doctor responsible for overseeing students’ educational progress at each medical school.</a:t>
            </a:r>
          </a:p>
          <a:p>
            <a:r>
              <a:rPr lang="en-GB" sz="1200" b="0" i="0" kern="1200" dirty="0">
                <a:solidFill>
                  <a:schemeClr val="tx1"/>
                </a:solidFill>
                <a:effectLst/>
                <a:latin typeface="+mn-lt"/>
                <a:ea typeface="+mn-ea"/>
                <a:cs typeface="+mn-cs"/>
              </a:rPr>
              <a:t>Doctors who hold one or more of these roles have a note on their medical register entry to say ‘This doctor is a trainer recognised by the GMC’.</a:t>
            </a:r>
          </a:p>
          <a:p>
            <a:r>
              <a:rPr lang="en-GB" sz="1200" b="0" i="0" kern="1200" dirty="0">
                <a:solidFill>
                  <a:schemeClr val="tx1"/>
                </a:solidFill>
                <a:effectLst/>
                <a:latin typeface="+mn-lt"/>
                <a:ea typeface="+mn-ea"/>
                <a:cs typeface="+mn-cs"/>
              </a:rPr>
              <a:t>Doctors whose practice contributes to the teaching, training or supervision of students or doctors in training don’t need recognition. Local recognition may be available to trainers not currently in the four specific roles, including non-medical trainers. </a:t>
            </a:r>
          </a:p>
          <a:p>
            <a:r>
              <a:rPr lang="en-GB" sz="1200" b="0" i="0" kern="1200" dirty="0">
                <a:solidFill>
                  <a:schemeClr val="tx1"/>
                </a:solidFill>
                <a:effectLst/>
                <a:latin typeface="+mn-lt"/>
                <a:ea typeface="+mn-ea"/>
                <a:cs typeface="+mn-cs"/>
              </a:rPr>
              <a:t>Local education providers, such as hospitals and general practices, provide evidence against the seven areas to show how they identify, train and appraise trainers in each of the four medical trainer roles. Education organisers use that information to show us what local arrangements are in place to meet our standards. We use this information to recognise trainers.</a:t>
            </a:r>
            <a:endParaRPr lang="en-GB" dirty="0"/>
          </a:p>
        </p:txBody>
      </p:sp>
      <p:sp>
        <p:nvSpPr>
          <p:cNvPr id="4" name="Slide Number Placeholder 3"/>
          <p:cNvSpPr>
            <a:spLocks noGrp="1"/>
          </p:cNvSpPr>
          <p:nvPr>
            <p:ph type="sldNum" sz="quarter" idx="10"/>
          </p:nvPr>
        </p:nvSpPr>
        <p:spPr/>
        <p:txBody>
          <a:bodyPr/>
          <a:lstStyle/>
          <a:p>
            <a:fld id="{B5203D81-D70B-40C6-8A7E-CA9880BB9D67}" type="slidenum">
              <a:rPr lang="en-GB" smtClean="0"/>
              <a:pPr/>
              <a:t>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GB" sz="1200" kern="1200" baseline="0" dirty="0">
              <a:solidFill>
                <a:schemeClr val="tx1"/>
              </a:solidFill>
              <a:latin typeface="+mn-lt"/>
              <a:ea typeface="+mn-ea"/>
              <a:cs typeface="+mn-cs"/>
            </a:endParaRPr>
          </a:p>
          <a:p>
            <a:r>
              <a:rPr lang="en-GB" sz="1200" kern="1200" baseline="0" dirty="0">
                <a:solidFill>
                  <a:schemeClr val="tx1"/>
                </a:solidFill>
                <a:latin typeface="+mn-lt"/>
                <a:ea typeface="+mn-ea"/>
                <a:cs typeface="+mn-cs"/>
              </a:rPr>
              <a:t> </a:t>
            </a:r>
            <a:r>
              <a:rPr lang="en-GB" sz="1200" b="1" kern="1200" baseline="0" dirty="0">
                <a:solidFill>
                  <a:schemeClr val="tx1"/>
                </a:solidFill>
                <a:latin typeface="+mn-lt"/>
                <a:ea typeface="+mn-ea"/>
                <a:cs typeface="+mn-cs"/>
              </a:rPr>
              <a:t>1a. Courses attended or programmes undertaken including face to face and online learning. </a:t>
            </a:r>
          </a:p>
          <a:p>
            <a:r>
              <a:rPr lang="en-GB" sz="1200" kern="1200" baseline="0" dirty="0">
                <a:solidFill>
                  <a:schemeClr val="tx1"/>
                </a:solidFill>
                <a:latin typeface="+mn-lt"/>
                <a:ea typeface="+mn-ea"/>
                <a:cs typeface="+mn-cs"/>
              </a:rPr>
              <a:t> Specific Trust/College/University/Online course referencing patient safety through learning.</a:t>
            </a:r>
          </a:p>
          <a:p>
            <a:pPr marL="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MySTAR</a:t>
            </a:r>
            <a:r>
              <a:rPr lang="en-GB" sz="1200" b="1" kern="1200" dirty="0">
                <a:solidFill>
                  <a:schemeClr val="tx1"/>
                </a:solidFill>
                <a:latin typeface="+mn-lt"/>
                <a:ea typeface="+mn-ea"/>
                <a:cs typeface="+mn-cs"/>
              </a:rPr>
              <a:t> Modules</a:t>
            </a:r>
            <a:r>
              <a:rPr lang="en-GB" sz="1200" kern="1200" dirty="0">
                <a:solidFill>
                  <a:schemeClr val="tx1"/>
                </a:solidFill>
                <a:latin typeface="+mn-lt"/>
                <a:ea typeface="+mn-ea"/>
                <a:cs typeface="+mn-cs"/>
              </a:rPr>
              <a:t> – Induction/Clinical Supervision/Doctors in Difficulty</a:t>
            </a:r>
            <a:endParaRPr lang="en-GB" sz="1200" kern="1200" baseline="0" dirty="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kern="1200" baseline="0" dirty="0">
                <a:solidFill>
                  <a:schemeClr val="tx1"/>
                </a:solidFill>
                <a:latin typeface="+mn-lt"/>
                <a:ea typeface="+mn-ea"/>
                <a:cs typeface="+mn-cs"/>
              </a:rPr>
              <a:t> </a:t>
            </a:r>
            <a:r>
              <a:rPr lang="en-GB" sz="1200" kern="1200" dirty="0">
                <a:solidFill>
                  <a:schemeClr val="tx1"/>
                </a:solidFill>
                <a:latin typeface="+mn-lt"/>
                <a:ea typeface="+mn-ea"/>
                <a:cs typeface="+mn-cs"/>
              </a:rPr>
              <a:t>Attend NHS GGC Recognition of Trainer Workshop or Faculty Development Alliance (NES) Workshop</a:t>
            </a:r>
            <a:endParaRPr lang="en-GB" sz="1050" kern="1200" dirty="0">
              <a:solidFill>
                <a:schemeClr val="tx1"/>
              </a:solidFill>
              <a:latin typeface="+mn-lt"/>
              <a:ea typeface="+mn-ea"/>
              <a:cs typeface="+mn-cs"/>
            </a:endParaRP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1b. GMC Trainee Survey Results </a:t>
            </a:r>
          </a:p>
          <a:p>
            <a:r>
              <a:rPr lang="en-GB" sz="1200" kern="1200" baseline="0" dirty="0">
                <a:solidFill>
                  <a:schemeClr val="tx1"/>
                </a:solidFill>
                <a:latin typeface="+mn-lt"/>
                <a:ea typeface="+mn-ea"/>
                <a:cs typeface="+mn-cs"/>
              </a:rPr>
              <a:t>and/or Deanery visit and/or Board/Specialty/Foundation annual report. Can be obtained from GMC website, DME or Specialty education lead. Evidence must demonstrate discussion, reflection and action on these results. </a:t>
            </a:r>
          </a:p>
          <a:p>
            <a:r>
              <a:rPr lang="en-GB" sz="1200" b="1" kern="1200" baseline="0" dirty="0">
                <a:solidFill>
                  <a:schemeClr val="tx1"/>
                </a:solidFill>
                <a:latin typeface="+mn-lt"/>
                <a:ea typeface="+mn-ea"/>
                <a:cs typeface="+mn-cs"/>
              </a:rPr>
              <a:t>1c. Feedback from patients about care received. </a:t>
            </a:r>
          </a:p>
          <a:p>
            <a:r>
              <a:rPr lang="en-GB" sz="1200" kern="1200" baseline="0" dirty="0">
                <a:solidFill>
                  <a:schemeClr val="tx1"/>
                </a:solidFill>
                <a:latin typeface="+mn-lt"/>
                <a:ea typeface="+mn-ea"/>
                <a:cs typeface="+mn-cs"/>
              </a:rPr>
              <a:t>Patient survey results, relevant documents displaying feedback and evidence of how this has been used to develop trainees </a:t>
            </a:r>
          </a:p>
          <a:p>
            <a:r>
              <a:rPr lang="en-GB" sz="1200" b="1" kern="1200" baseline="0" dirty="0">
                <a:solidFill>
                  <a:schemeClr val="tx1"/>
                </a:solidFill>
                <a:latin typeface="+mn-lt"/>
                <a:ea typeface="+mn-ea"/>
                <a:cs typeface="+mn-cs"/>
              </a:rPr>
              <a:t>1d. Details of measures put in place to ensure supervision appropriate to trainee’s competence and confidence. </a:t>
            </a:r>
          </a:p>
          <a:p>
            <a:r>
              <a:rPr lang="en-GB" sz="1200" kern="1200" baseline="0" dirty="0">
                <a:solidFill>
                  <a:schemeClr val="tx1"/>
                </a:solidFill>
                <a:latin typeface="+mn-lt"/>
                <a:ea typeface="+mn-ea"/>
                <a:cs typeface="+mn-cs"/>
              </a:rPr>
              <a:t> Evidence of induction, regular contact and 1:1s with trainees to discuss patient care. This may include meeting schedules and notes from meetings as well as reflections on meetings demonstrating issues carried forward and solved. </a:t>
            </a:r>
          </a:p>
          <a:p>
            <a:r>
              <a:rPr lang="en-GB" sz="1200" kern="1200" baseline="0" dirty="0">
                <a:solidFill>
                  <a:schemeClr val="tx1"/>
                </a:solidFill>
                <a:latin typeface="+mn-lt"/>
                <a:ea typeface="+mn-ea"/>
                <a:cs typeface="+mn-cs"/>
              </a:rPr>
              <a:t> Learning agreement based on specific trainee needs which identify competence, level of supervision and outcomes. </a:t>
            </a:r>
          </a:p>
          <a:p>
            <a:r>
              <a:rPr lang="en-GB" sz="1200" kern="1200" baseline="0" dirty="0">
                <a:solidFill>
                  <a:schemeClr val="tx1"/>
                </a:solidFill>
                <a:latin typeface="+mn-lt"/>
                <a:ea typeface="+mn-ea"/>
                <a:cs typeface="+mn-cs"/>
              </a:rPr>
              <a:t> Audit of patients treated by trainees with outcomes/satisfaction. </a:t>
            </a:r>
          </a:p>
          <a:p>
            <a:r>
              <a:rPr lang="en-GB" sz="1200" kern="1200" baseline="0" dirty="0">
                <a:solidFill>
                  <a:schemeClr val="tx1"/>
                </a:solidFill>
                <a:latin typeface="+mn-lt"/>
                <a:ea typeface="+mn-ea"/>
                <a:cs typeface="+mn-cs"/>
              </a:rPr>
              <a:t> Trainee led audit which assesses patient safety issue. </a:t>
            </a:r>
          </a:p>
          <a:p>
            <a:r>
              <a:rPr lang="en-GB" sz="1200" b="1" kern="1200" baseline="0" dirty="0">
                <a:solidFill>
                  <a:schemeClr val="tx1"/>
                </a:solidFill>
                <a:latin typeface="+mn-lt"/>
                <a:ea typeface="+mn-ea"/>
                <a:cs typeface="+mn-cs"/>
              </a:rPr>
              <a:t>1e. Examples of near miss/ critical incident analysis. </a:t>
            </a:r>
          </a:p>
          <a:p>
            <a:r>
              <a:rPr lang="en-GB" sz="1200" kern="1200" baseline="0" dirty="0">
                <a:solidFill>
                  <a:schemeClr val="tx1"/>
                </a:solidFill>
                <a:latin typeface="+mn-lt"/>
                <a:ea typeface="+mn-ea"/>
                <a:cs typeface="+mn-cs"/>
              </a:rPr>
              <a:t> Involvement in near miss/critical incidents, or complaints which demonstrate involvement of trainees in learning lessons, through meeting notes and reflections. </a:t>
            </a:r>
          </a:p>
          <a:p>
            <a:r>
              <a:rPr lang="en-GB" sz="1200" kern="1200" baseline="0" dirty="0">
                <a:solidFill>
                  <a:schemeClr val="tx1"/>
                </a:solidFill>
                <a:latin typeface="+mn-lt"/>
                <a:ea typeface="+mn-ea"/>
                <a:cs typeface="+mn-cs"/>
              </a:rPr>
              <a:t> Trainee input/feedback on help and guidance throughout this process e.g. email correspondence. </a:t>
            </a:r>
          </a:p>
          <a:p>
            <a:r>
              <a:rPr lang="en-GB" sz="1200" kern="1200" baseline="0" dirty="0">
                <a:solidFill>
                  <a:schemeClr val="tx1"/>
                </a:solidFill>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B5203D81-D70B-40C6-8A7E-CA9880BB9D67}" type="slidenum">
              <a:rPr lang="en-GB" smtClean="0"/>
              <a:pPr/>
              <a:t>10</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GB" sz="1200" kern="1200" baseline="0" dirty="0">
              <a:solidFill>
                <a:schemeClr val="tx1"/>
              </a:solidFill>
              <a:latin typeface="+mn-lt"/>
              <a:ea typeface="+mn-ea"/>
              <a:cs typeface="+mn-cs"/>
            </a:endParaRPr>
          </a:p>
          <a:p>
            <a:r>
              <a:rPr lang="en-GB" sz="1200" kern="1200" baseline="0" dirty="0">
                <a:solidFill>
                  <a:schemeClr val="tx1"/>
                </a:solidFill>
                <a:latin typeface="+mn-lt"/>
                <a:ea typeface="+mn-ea"/>
                <a:cs typeface="+mn-cs"/>
              </a:rPr>
              <a:t> </a:t>
            </a:r>
            <a:r>
              <a:rPr lang="en-GB" sz="1200" b="1" kern="1200" baseline="0" dirty="0">
                <a:solidFill>
                  <a:schemeClr val="tx1"/>
                </a:solidFill>
                <a:latin typeface="+mn-lt"/>
                <a:ea typeface="+mn-ea"/>
                <a:cs typeface="+mn-cs"/>
              </a:rPr>
              <a:t>2a. Courses attended or programmes undertaken, including face to face and online learning. </a:t>
            </a:r>
          </a:p>
          <a:p>
            <a:r>
              <a:rPr lang="en-GB" sz="1200" kern="1200" baseline="0" dirty="0">
                <a:solidFill>
                  <a:schemeClr val="tx1"/>
                </a:solidFill>
                <a:latin typeface="+mn-lt"/>
                <a:ea typeface="+mn-ea"/>
                <a:cs typeface="+mn-cs"/>
              </a:rPr>
              <a:t> Specific Board/College/University/Online learning event incorporating reference to the learning environment </a:t>
            </a:r>
          </a:p>
          <a:p>
            <a:pPr marL="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MySTAR</a:t>
            </a:r>
            <a:r>
              <a:rPr lang="en-GB" sz="1200" b="1" kern="1200" dirty="0">
                <a:solidFill>
                  <a:schemeClr val="tx1"/>
                </a:solidFill>
                <a:latin typeface="+mn-lt"/>
                <a:ea typeface="+mn-ea"/>
                <a:cs typeface="+mn-cs"/>
              </a:rPr>
              <a:t> Module</a:t>
            </a:r>
            <a:r>
              <a:rPr lang="en-GB" sz="1200" kern="1200" dirty="0">
                <a:solidFill>
                  <a:schemeClr val="tx1"/>
                </a:solidFill>
                <a:latin typeface="+mn-lt"/>
                <a:ea typeface="+mn-ea"/>
                <a:cs typeface="+mn-cs"/>
              </a:rPr>
              <a:t> – Clinical Supervision</a:t>
            </a:r>
            <a:endParaRPr lang="en-GB" sz="1050" kern="1200" dirty="0">
              <a:solidFill>
                <a:schemeClr val="tx1"/>
              </a:solidFill>
              <a:latin typeface="+mn-lt"/>
              <a:ea typeface="+mn-ea"/>
              <a:cs typeface="+mn-cs"/>
            </a:endParaRP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2b. GMC Trainee Survey Results </a:t>
            </a:r>
          </a:p>
          <a:p>
            <a:r>
              <a:rPr lang="en-GB" sz="1200" kern="1200" baseline="0" dirty="0">
                <a:solidFill>
                  <a:schemeClr val="tx1"/>
                </a:solidFill>
                <a:latin typeface="+mn-lt"/>
                <a:ea typeface="+mn-ea"/>
                <a:cs typeface="+mn-cs"/>
              </a:rPr>
              <a:t>and/or Deanery visit and/or Board/Specialty/Foundation annual report. Can be obtained from GMC website, DME or Specialty education lead. Evidence must demonstrate discussion, reflection and action on these results. </a:t>
            </a:r>
          </a:p>
          <a:p>
            <a:r>
              <a:rPr lang="en-GB" sz="1200" b="1" kern="1200" baseline="0" dirty="0">
                <a:solidFill>
                  <a:schemeClr val="tx1"/>
                </a:solidFill>
                <a:latin typeface="+mn-lt"/>
                <a:ea typeface="+mn-ea"/>
                <a:cs typeface="+mn-cs"/>
              </a:rPr>
              <a:t>2c. Other Feedback from Trainees. </a:t>
            </a:r>
          </a:p>
          <a:p>
            <a:r>
              <a:rPr lang="en-GB" sz="1200" kern="1200" baseline="0" dirty="0">
                <a:solidFill>
                  <a:schemeClr val="tx1"/>
                </a:solidFill>
                <a:latin typeface="+mn-lt"/>
                <a:ea typeface="+mn-ea"/>
                <a:cs typeface="+mn-cs"/>
              </a:rPr>
              <a:t> MSF / 360 feedback (e.g. Trainer MSF) </a:t>
            </a:r>
          </a:p>
          <a:p>
            <a:r>
              <a:rPr lang="en-GB" sz="1200" kern="1200" baseline="0" dirty="0">
                <a:solidFill>
                  <a:schemeClr val="tx1"/>
                </a:solidFill>
                <a:latin typeface="+mn-lt"/>
                <a:ea typeface="+mn-ea"/>
                <a:cs typeface="+mn-cs"/>
              </a:rPr>
              <a:t> And/ or evidence of inviting feedback from trainees in other forms e.g. written statements. </a:t>
            </a:r>
          </a:p>
          <a:p>
            <a:r>
              <a:rPr lang="en-GB" sz="1200" kern="1200" baseline="0" dirty="0">
                <a:solidFill>
                  <a:schemeClr val="tx1"/>
                </a:solidFill>
                <a:latin typeface="+mn-lt"/>
                <a:ea typeface="+mn-ea"/>
                <a:cs typeface="+mn-cs"/>
              </a:rPr>
              <a:t> Reflection of face to face meetings with trainees referencing the learning environment </a:t>
            </a: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2d. Details of learning programmes, study schedules, timetables for trainees and clinical teachers. </a:t>
            </a:r>
          </a:p>
          <a:p>
            <a:r>
              <a:rPr lang="en-GB" sz="1200" kern="1200" baseline="0" dirty="0">
                <a:solidFill>
                  <a:schemeClr val="tx1"/>
                </a:solidFill>
                <a:latin typeface="+mn-lt"/>
                <a:ea typeface="+mn-ea"/>
                <a:cs typeface="+mn-cs"/>
              </a:rPr>
              <a:t>Summary of feedback and evaluation of teaching with reflection and an action plan for development points. </a:t>
            </a:r>
          </a:p>
          <a:p>
            <a:r>
              <a:rPr lang="en-GB" sz="1200" b="1" kern="1200" baseline="0" dirty="0">
                <a:solidFill>
                  <a:schemeClr val="tx1"/>
                </a:solidFill>
                <a:latin typeface="+mn-lt"/>
                <a:ea typeface="+mn-ea"/>
                <a:cs typeface="+mn-cs"/>
              </a:rPr>
              <a:t>2e. Feedback from colleagues </a:t>
            </a:r>
          </a:p>
          <a:p>
            <a:r>
              <a:rPr lang="en-GB" sz="1200" kern="1200" baseline="0" dirty="0">
                <a:solidFill>
                  <a:schemeClr val="tx1"/>
                </a:solidFill>
                <a:latin typeface="+mn-lt"/>
                <a:ea typeface="+mn-ea"/>
                <a:cs typeface="+mn-cs"/>
              </a:rPr>
              <a:t>Written statements from department education lead/DME/TPD with evidence of reflection and personal development </a:t>
            </a:r>
          </a:p>
          <a:p>
            <a:r>
              <a:rPr lang="en-GB" sz="1200" b="1" kern="1200" baseline="0" dirty="0">
                <a:solidFill>
                  <a:schemeClr val="tx1"/>
                </a:solidFill>
                <a:latin typeface="+mn-lt"/>
                <a:ea typeface="+mn-ea"/>
                <a:cs typeface="+mn-cs"/>
              </a:rPr>
              <a:t>2f. Description of training role/environment/trainees supervised. </a:t>
            </a:r>
          </a:p>
          <a:p>
            <a:r>
              <a:rPr lang="en-GB" sz="1200" kern="1200" baseline="0" dirty="0">
                <a:solidFill>
                  <a:schemeClr val="tx1"/>
                </a:solidFill>
                <a:latin typeface="+mn-lt"/>
                <a:ea typeface="+mn-ea"/>
                <a:cs typeface="+mn-cs"/>
              </a:rPr>
              <a:t>With supportive evidence from department education lead/DME/TPD 	</a:t>
            </a:r>
          </a:p>
          <a:p>
            <a:endParaRPr lang="en-GB" dirty="0"/>
          </a:p>
        </p:txBody>
      </p:sp>
      <p:sp>
        <p:nvSpPr>
          <p:cNvPr id="4" name="Slide Number Placeholder 3"/>
          <p:cNvSpPr>
            <a:spLocks noGrp="1"/>
          </p:cNvSpPr>
          <p:nvPr>
            <p:ph type="sldNum" sz="quarter" idx="10"/>
          </p:nvPr>
        </p:nvSpPr>
        <p:spPr/>
        <p:txBody>
          <a:bodyPr/>
          <a:lstStyle/>
          <a:p>
            <a:fld id="{B5203D81-D70B-40C6-8A7E-CA9880BB9D67}" type="slidenum">
              <a:rPr lang="en-GB" smtClean="0"/>
              <a:pPr/>
              <a:t>11</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sz="1200" b="1" kern="1200" baseline="0" dirty="0">
                <a:solidFill>
                  <a:schemeClr val="tx1"/>
                </a:solidFill>
                <a:latin typeface="+mn-lt"/>
                <a:ea typeface="+mn-ea"/>
                <a:cs typeface="+mn-cs"/>
              </a:rPr>
              <a:t>3a. Courses attended or programmes undertaken, including face to face and online learning. </a:t>
            </a:r>
          </a:p>
          <a:p>
            <a:r>
              <a:rPr lang="en-GB" sz="1200" kern="1200" baseline="0" dirty="0">
                <a:solidFill>
                  <a:schemeClr val="tx1"/>
                </a:solidFill>
                <a:latin typeface="+mn-lt"/>
                <a:ea typeface="+mn-ea"/>
                <a:cs typeface="+mn-cs"/>
              </a:rPr>
              <a:t> Specific Board/College/University/Online learning event referencing teaching skills </a:t>
            </a:r>
          </a:p>
          <a:p>
            <a:pPr marL="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MySTAR</a:t>
            </a:r>
            <a:r>
              <a:rPr lang="en-GB" sz="1200" b="1" kern="1200" dirty="0">
                <a:solidFill>
                  <a:schemeClr val="tx1"/>
                </a:solidFill>
                <a:latin typeface="+mn-lt"/>
                <a:ea typeface="+mn-ea"/>
                <a:cs typeface="+mn-cs"/>
              </a:rPr>
              <a:t> Module</a:t>
            </a:r>
            <a:r>
              <a:rPr lang="en-GB" sz="1200" kern="1200" dirty="0">
                <a:solidFill>
                  <a:schemeClr val="tx1"/>
                </a:solidFill>
                <a:latin typeface="+mn-lt"/>
                <a:ea typeface="+mn-ea"/>
                <a:cs typeface="+mn-cs"/>
              </a:rPr>
              <a:t> – Small Group Teaching</a:t>
            </a:r>
            <a:endParaRPr lang="en-GB" sz="1050" kern="1200" dirty="0">
              <a:solidFill>
                <a:schemeClr val="tx1"/>
              </a:solidFill>
              <a:latin typeface="+mn-lt"/>
              <a:ea typeface="+mn-ea"/>
              <a:cs typeface="+mn-cs"/>
            </a:endParaRP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3b. GMC Trainee Survey Results </a:t>
            </a:r>
          </a:p>
          <a:p>
            <a:r>
              <a:rPr lang="en-GB" sz="1200" kern="1200" baseline="0" dirty="0">
                <a:solidFill>
                  <a:schemeClr val="tx1"/>
                </a:solidFill>
                <a:latin typeface="+mn-lt"/>
                <a:ea typeface="+mn-ea"/>
                <a:cs typeface="+mn-cs"/>
              </a:rPr>
              <a:t>and/or Deanery visit and/or Board/Specialty/Foundation annual report. Can be obtained from GMC website, DME or Specialty education lead. Evidence must demonstrate discussion, reflection and action on these results. </a:t>
            </a:r>
          </a:p>
          <a:p>
            <a:r>
              <a:rPr lang="en-GB" sz="1200" b="1" kern="1200" baseline="0" dirty="0">
                <a:solidFill>
                  <a:schemeClr val="tx1"/>
                </a:solidFill>
                <a:latin typeface="+mn-lt"/>
                <a:ea typeface="+mn-ea"/>
                <a:cs typeface="+mn-cs"/>
              </a:rPr>
              <a:t>3c. Other Feedback from Trainees. </a:t>
            </a:r>
          </a:p>
          <a:p>
            <a:r>
              <a:rPr lang="en-GB" sz="1200" kern="1200" baseline="0" dirty="0">
                <a:solidFill>
                  <a:schemeClr val="tx1"/>
                </a:solidFill>
                <a:latin typeface="+mn-lt"/>
                <a:ea typeface="+mn-ea"/>
                <a:cs typeface="+mn-cs"/>
              </a:rPr>
              <a:t> MSF / 360 feedback (e.g. Trainer MSF) </a:t>
            </a:r>
          </a:p>
          <a:p>
            <a:r>
              <a:rPr lang="en-GB" sz="1200" kern="1200" baseline="0" dirty="0">
                <a:solidFill>
                  <a:schemeClr val="tx1"/>
                </a:solidFill>
                <a:latin typeface="+mn-lt"/>
                <a:ea typeface="+mn-ea"/>
                <a:cs typeface="+mn-cs"/>
              </a:rPr>
              <a:t> and/ or evidence of receiving feedback from trainees in other forms e.g. written statements, face to face meetings with trainees, trainee logbooks &amp; trainee outcomes from ARCPs. Must include evidence of reflection and development actions. </a:t>
            </a: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3d. Details of learning programmes, study schedules and timetables for trainees. </a:t>
            </a:r>
          </a:p>
          <a:p>
            <a:r>
              <a:rPr lang="en-GB" sz="1200" kern="1200" baseline="0" dirty="0">
                <a:solidFill>
                  <a:schemeClr val="tx1"/>
                </a:solidFill>
                <a:latin typeface="+mn-lt"/>
                <a:ea typeface="+mn-ea"/>
                <a:cs typeface="+mn-cs"/>
              </a:rPr>
              <a:t>Teaching session plans/Log of teaching delivered and feedback from trainees or peers. Must include reflections and development actions </a:t>
            </a:r>
          </a:p>
          <a:p>
            <a:r>
              <a:rPr lang="en-GB" sz="1200" b="1" kern="1200" baseline="0" dirty="0">
                <a:solidFill>
                  <a:schemeClr val="tx1"/>
                </a:solidFill>
                <a:latin typeface="+mn-lt"/>
                <a:ea typeface="+mn-ea"/>
                <a:cs typeface="+mn-cs"/>
              </a:rPr>
              <a:t>3e. Feedback from colleagues </a:t>
            </a:r>
          </a:p>
          <a:p>
            <a:r>
              <a:rPr lang="en-GB" sz="1200" kern="1200" baseline="0" dirty="0">
                <a:solidFill>
                  <a:schemeClr val="tx1"/>
                </a:solidFill>
                <a:latin typeface="+mn-lt"/>
                <a:ea typeface="+mn-ea"/>
                <a:cs typeface="+mn-cs"/>
              </a:rPr>
              <a:t>Peer observation of teaching and /or written statements from department education lead/DME/TPD including reflections and personal development </a:t>
            </a:r>
          </a:p>
          <a:p>
            <a:r>
              <a:rPr lang="en-GB" sz="1200" b="1" kern="1200" baseline="0" dirty="0">
                <a:solidFill>
                  <a:schemeClr val="tx1"/>
                </a:solidFill>
                <a:latin typeface="+mn-lt"/>
                <a:ea typeface="+mn-ea"/>
                <a:cs typeface="+mn-cs"/>
              </a:rPr>
              <a:t>3f. Evidence of recent initiatives to enhance the provision of learning opportunities. </a:t>
            </a:r>
          </a:p>
          <a:p>
            <a:r>
              <a:rPr lang="en-GB" sz="1200" kern="1200" baseline="0" dirty="0">
                <a:solidFill>
                  <a:schemeClr val="tx1"/>
                </a:solidFill>
                <a:latin typeface="+mn-lt"/>
                <a:ea typeface="+mn-ea"/>
                <a:cs typeface="+mn-cs"/>
              </a:rPr>
              <a:t>Evidence of promoting innovation, e.g. Emails demonstrating your involvement in changes and developments. Setting up different teaching opportunities for example, 1:1s/group teaching. </a:t>
            </a:r>
          </a:p>
          <a:p>
            <a:r>
              <a:rPr lang="en-GB" sz="1200" kern="1200" baseline="0" dirty="0">
                <a:solidFill>
                  <a:schemeClr val="tx1"/>
                </a:solidFill>
                <a:latin typeface="+mn-lt"/>
                <a:ea typeface="+mn-ea"/>
                <a:cs typeface="+mn-cs"/>
              </a:rPr>
              <a:t>Evidence of involvement in Simulation where appropriate. 	</a:t>
            </a:r>
          </a:p>
          <a:p>
            <a:endParaRPr lang="en-GB" dirty="0"/>
          </a:p>
        </p:txBody>
      </p:sp>
      <p:sp>
        <p:nvSpPr>
          <p:cNvPr id="4" name="Slide Number Placeholder 3"/>
          <p:cNvSpPr>
            <a:spLocks noGrp="1"/>
          </p:cNvSpPr>
          <p:nvPr>
            <p:ph type="sldNum" sz="quarter" idx="10"/>
          </p:nvPr>
        </p:nvSpPr>
        <p:spPr/>
        <p:txBody>
          <a:bodyPr/>
          <a:lstStyle/>
          <a:p>
            <a:fld id="{B5203D81-D70B-40C6-8A7E-CA9880BB9D67}" type="slidenum">
              <a:rPr lang="en-GB" smtClean="0"/>
              <a:pPr/>
              <a:t>12</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GB" sz="1200" b="1" kern="1200" baseline="0" dirty="0">
                <a:solidFill>
                  <a:schemeClr val="tx1"/>
                </a:solidFill>
                <a:latin typeface="+mn-lt"/>
                <a:ea typeface="+mn-ea"/>
                <a:cs typeface="+mn-cs"/>
              </a:rPr>
              <a:t>4a. Courses attended or programmes undertaken, including face to face and online learning. </a:t>
            </a:r>
          </a:p>
          <a:p>
            <a:r>
              <a:rPr lang="en-GB" sz="1200" kern="1200" baseline="0" dirty="0">
                <a:solidFill>
                  <a:schemeClr val="tx1"/>
                </a:solidFill>
                <a:latin typeface="+mn-lt"/>
                <a:ea typeface="+mn-ea"/>
                <a:cs typeface="+mn-cs"/>
              </a:rPr>
              <a:t> Specific Trust/College/University/Online learning event referencing WPBA or other assessment techniques. </a:t>
            </a:r>
          </a:p>
          <a:p>
            <a:pPr marL="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MySTAR</a:t>
            </a:r>
            <a:r>
              <a:rPr lang="en-GB" sz="1200" b="1" kern="1200" dirty="0">
                <a:solidFill>
                  <a:schemeClr val="tx1"/>
                </a:solidFill>
                <a:latin typeface="+mn-lt"/>
                <a:ea typeface="+mn-ea"/>
                <a:cs typeface="+mn-cs"/>
              </a:rPr>
              <a:t> Modules</a:t>
            </a:r>
            <a:r>
              <a:rPr lang="en-GB" sz="1200" kern="1200" dirty="0">
                <a:solidFill>
                  <a:schemeClr val="tx1"/>
                </a:solidFill>
                <a:latin typeface="+mn-lt"/>
                <a:ea typeface="+mn-ea"/>
                <a:cs typeface="+mn-cs"/>
              </a:rPr>
              <a:t> – Supervised Learning Events/Workplace Assessment</a:t>
            </a:r>
            <a:endParaRPr lang="en-GB" sz="1050" kern="1200" dirty="0">
              <a:solidFill>
                <a:schemeClr val="tx1"/>
              </a:solidFill>
              <a:latin typeface="+mn-lt"/>
              <a:ea typeface="+mn-ea"/>
              <a:cs typeface="+mn-cs"/>
            </a:endParaRP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4b. GMC Trainee Survey Results </a:t>
            </a:r>
          </a:p>
          <a:p>
            <a:r>
              <a:rPr lang="en-GB" sz="1200" kern="1200" baseline="0" dirty="0">
                <a:solidFill>
                  <a:schemeClr val="tx1"/>
                </a:solidFill>
                <a:latin typeface="+mn-lt"/>
                <a:ea typeface="+mn-ea"/>
                <a:cs typeface="+mn-cs"/>
              </a:rPr>
              <a:t>and/or Deanery visit and/or Board/Specialty/Foundation annual report. Can be obtained from GMC website, DME or Specialty education lead. Evidence must demonstrate discussion, reflection and action on these results. </a:t>
            </a:r>
          </a:p>
          <a:p>
            <a:r>
              <a:rPr lang="en-GB" sz="1200" b="1" kern="1200" baseline="0" dirty="0">
                <a:solidFill>
                  <a:schemeClr val="tx1"/>
                </a:solidFill>
                <a:latin typeface="+mn-lt"/>
                <a:ea typeface="+mn-ea"/>
                <a:cs typeface="+mn-cs"/>
              </a:rPr>
              <a:t>4c. Other Feedback from Trainees. </a:t>
            </a:r>
          </a:p>
          <a:p>
            <a:r>
              <a:rPr lang="en-GB" sz="1200" kern="1200" baseline="0" dirty="0">
                <a:solidFill>
                  <a:schemeClr val="tx1"/>
                </a:solidFill>
                <a:latin typeface="+mn-lt"/>
                <a:ea typeface="+mn-ea"/>
                <a:cs typeface="+mn-cs"/>
              </a:rPr>
              <a:t> MSF / 360 feedback (e.g. Trainer MSF) </a:t>
            </a:r>
          </a:p>
          <a:p>
            <a:r>
              <a:rPr lang="en-GB" sz="1200" kern="1200" baseline="0" dirty="0">
                <a:solidFill>
                  <a:schemeClr val="tx1"/>
                </a:solidFill>
                <a:latin typeface="+mn-lt"/>
                <a:ea typeface="+mn-ea"/>
                <a:cs typeface="+mn-cs"/>
              </a:rPr>
              <a:t> and/or evidence of inviting feedback from trainees in other forms e.g. written statements, reflection of face to face meetings with trainees, trainee logbooks &amp; trainee outcomes from ARCPs. Must include evidence of reflection and development actions. </a:t>
            </a: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4d. Details of programmes, study schedules and timetables for trainees indicating assessment modes, patterns and relevance to learning. </a:t>
            </a:r>
          </a:p>
          <a:p>
            <a:r>
              <a:rPr lang="en-GB" sz="1200" kern="1200" baseline="0" dirty="0">
                <a:solidFill>
                  <a:schemeClr val="tx1"/>
                </a:solidFill>
                <a:latin typeface="+mn-lt"/>
                <a:ea typeface="+mn-ea"/>
                <a:cs typeface="+mn-cs"/>
              </a:rPr>
              <a:t>Must include reflections and development actions. </a:t>
            </a:r>
          </a:p>
          <a:p>
            <a:r>
              <a:rPr lang="en-GB" sz="1200" b="1" kern="1200" baseline="0" dirty="0">
                <a:solidFill>
                  <a:schemeClr val="tx1"/>
                </a:solidFill>
                <a:latin typeface="+mn-lt"/>
                <a:ea typeface="+mn-ea"/>
                <a:cs typeface="+mn-cs"/>
              </a:rPr>
              <a:t>4e. Evidence of attendance at ARCPs. </a:t>
            </a:r>
          </a:p>
          <a:p>
            <a:r>
              <a:rPr lang="en-GB" sz="1200" kern="1200" baseline="0" dirty="0">
                <a:solidFill>
                  <a:schemeClr val="tx1"/>
                </a:solidFill>
                <a:latin typeface="+mn-lt"/>
                <a:ea typeface="+mn-ea"/>
                <a:cs typeface="+mn-cs"/>
              </a:rPr>
              <a:t>Panel member or observations at ARCP panel and evidence of feedback given to </a:t>
            </a:r>
          </a:p>
          <a:p>
            <a:r>
              <a:rPr lang="en-GB" sz="1200" kern="1200" baseline="0" dirty="0">
                <a:solidFill>
                  <a:schemeClr val="tx1"/>
                </a:solidFill>
                <a:latin typeface="+mn-lt"/>
                <a:ea typeface="+mn-ea"/>
                <a:cs typeface="+mn-cs"/>
              </a:rPr>
              <a:t>trainees together with reflections and development actions identified </a:t>
            </a:r>
          </a:p>
          <a:p>
            <a:r>
              <a:rPr lang="en-GB" sz="1200" b="1" kern="1200" baseline="0" dirty="0">
                <a:solidFill>
                  <a:schemeClr val="tx1"/>
                </a:solidFill>
                <a:latin typeface="+mn-lt"/>
                <a:ea typeface="+mn-ea"/>
                <a:cs typeface="+mn-cs"/>
              </a:rPr>
              <a:t>4f. Feedback from peers (e.g. relating to external examining or professional assessment) </a:t>
            </a:r>
          </a:p>
          <a:p>
            <a:r>
              <a:rPr lang="en-GB" sz="1200" kern="1200" baseline="0" dirty="0">
                <a:solidFill>
                  <a:schemeClr val="tx1"/>
                </a:solidFill>
                <a:latin typeface="+mn-lt"/>
                <a:ea typeface="+mn-ea"/>
                <a:cs typeface="+mn-cs"/>
              </a:rPr>
              <a:t>Peer observations/review/statements/emails together with reflections and development actions identified 	</a:t>
            </a:r>
          </a:p>
          <a:p>
            <a:endParaRPr lang="en-GB" dirty="0"/>
          </a:p>
        </p:txBody>
      </p:sp>
      <p:sp>
        <p:nvSpPr>
          <p:cNvPr id="4" name="Slide Number Placeholder 3"/>
          <p:cNvSpPr>
            <a:spLocks noGrp="1"/>
          </p:cNvSpPr>
          <p:nvPr>
            <p:ph type="sldNum" sz="quarter" idx="10"/>
          </p:nvPr>
        </p:nvSpPr>
        <p:spPr/>
        <p:txBody>
          <a:bodyPr/>
          <a:lstStyle/>
          <a:p>
            <a:fld id="{B5203D81-D70B-40C6-8A7E-CA9880BB9D67}" type="slidenum">
              <a:rPr lang="en-GB" smtClean="0"/>
              <a:pPr/>
              <a:t>13</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GB" sz="1200" b="1" kern="1200" baseline="0" dirty="0">
                <a:solidFill>
                  <a:schemeClr val="tx1"/>
                </a:solidFill>
                <a:latin typeface="+mn-lt"/>
                <a:ea typeface="+mn-ea"/>
                <a:cs typeface="+mn-cs"/>
              </a:rPr>
              <a:t>5a. Courses attended or programmes undertaken, including face to face and online learning. </a:t>
            </a:r>
          </a:p>
          <a:p>
            <a:r>
              <a:rPr lang="en-GB" sz="1200" kern="1200" baseline="0" dirty="0">
                <a:solidFill>
                  <a:schemeClr val="tx1"/>
                </a:solidFill>
                <a:latin typeface="+mn-lt"/>
                <a:ea typeface="+mn-ea"/>
                <a:cs typeface="+mn-cs"/>
              </a:rPr>
              <a:t> Specific Trust/College/University/Online/ Deanery learning event about educational supervision </a:t>
            </a:r>
          </a:p>
          <a:p>
            <a:pPr marL="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MySTAR</a:t>
            </a:r>
            <a:r>
              <a:rPr lang="en-GB" sz="1200" b="1" kern="1200" dirty="0">
                <a:solidFill>
                  <a:schemeClr val="tx1"/>
                </a:solidFill>
                <a:latin typeface="+mn-lt"/>
                <a:ea typeface="+mn-ea"/>
                <a:cs typeface="+mn-cs"/>
              </a:rPr>
              <a:t> Modules</a:t>
            </a:r>
            <a:r>
              <a:rPr lang="en-GB" sz="1200" kern="1200" dirty="0">
                <a:solidFill>
                  <a:schemeClr val="tx1"/>
                </a:solidFill>
                <a:latin typeface="+mn-lt"/>
                <a:ea typeface="+mn-ea"/>
                <a:cs typeface="+mn-cs"/>
              </a:rPr>
              <a:t> Workplace Assessment/Doctors in Difficulty/Appraisal &amp; Feedback</a:t>
            </a:r>
            <a:endParaRPr lang="en-GB" sz="1050" kern="1200" dirty="0">
              <a:solidFill>
                <a:schemeClr val="tx1"/>
              </a:solidFill>
              <a:latin typeface="+mn-lt"/>
              <a:ea typeface="+mn-ea"/>
              <a:cs typeface="+mn-cs"/>
            </a:endParaRP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5b. GMC Trainee Survey Results </a:t>
            </a:r>
          </a:p>
          <a:p>
            <a:r>
              <a:rPr lang="en-GB" sz="1200" kern="1200" baseline="0" dirty="0">
                <a:solidFill>
                  <a:schemeClr val="tx1"/>
                </a:solidFill>
                <a:latin typeface="+mn-lt"/>
                <a:ea typeface="+mn-ea"/>
                <a:cs typeface="+mn-cs"/>
              </a:rPr>
              <a:t>and/or Deanery visit and/or Board/Specialty/Foundation annual report. Can be obtained from GMC website, DME or Specialty education lead. Evidence must demonstrate discussion, reflection and action on these results. </a:t>
            </a:r>
          </a:p>
          <a:p>
            <a:r>
              <a:rPr lang="en-GB" sz="1200" b="1" kern="1200" baseline="0" dirty="0">
                <a:solidFill>
                  <a:schemeClr val="tx1"/>
                </a:solidFill>
                <a:latin typeface="+mn-lt"/>
                <a:ea typeface="+mn-ea"/>
                <a:cs typeface="+mn-cs"/>
              </a:rPr>
              <a:t>5c. Other Feedback from Trainees </a:t>
            </a:r>
          </a:p>
          <a:p>
            <a:r>
              <a:rPr lang="en-GB" sz="1200" kern="1200" baseline="0" dirty="0">
                <a:solidFill>
                  <a:schemeClr val="tx1"/>
                </a:solidFill>
                <a:latin typeface="+mn-lt"/>
                <a:ea typeface="+mn-ea"/>
                <a:cs typeface="+mn-cs"/>
              </a:rPr>
              <a:t> MSF / 360 feedback (e.g. Trainer MSF) </a:t>
            </a:r>
          </a:p>
          <a:p>
            <a:r>
              <a:rPr lang="en-GB" sz="1200" kern="1200" baseline="0" dirty="0">
                <a:solidFill>
                  <a:schemeClr val="tx1"/>
                </a:solidFill>
                <a:latin typeface="+mn-lt"/>
                <a:ea typeface="+mn-ea"/>
                <a:cs typeface="+mn-cs"/>
              </a:rPr>
              <a:t> and/ or evidence of inviting feedback from trainees in other forms e.g. written statements, reflection of face to face meetings with trainees, trainee logbooks, trainee outcomes from ARCPs. Must include reflections and evidence of personal development actions. </a:t>
            </a: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5d. Examples of meetings, records of trainee progress and learning plans (</a:t>
            </a:r>
            <a:r>
              <a:rPr lang="en-GB" sz="1200" b="1" kern="1200" baseline="0" dirty="0" err="1">
                <a:solidFill>
                  <a:schemeClr val="tx1"/>
                </a:solidFill>
                <a:latin typeface="+mn-lt"/>
                <a:ea typeface="+mn-ea"/>
                <a:cs typeface="+mn-cs"/>
              </a:rPr>
              <a:t>anonymised</a:t>
            </a:r>
            <a:r>
              <a:rPr lang="en-GB" sz="1200" b="1" kern="1200" baseline="0" dirty="0">
                <a:solidFill>
                  <a:schemeClr val="tx1"/>
                </a:solidFill>
                <a:latin typeface="+mn-lt"/>
                <a:ea typeface="+mn-ea"/>
                <a:cs typeface="+mn-cs"/>
              </a:rPr>
              <a:t>) </a:t>
            </a:r>
          </a:p>
          <a:p>
            <a:r>
              <a:rPr lang="en-GB" sz="1200" kern="1200" baseline="0" dirty="0">
                <a:solidFill>
                  <a:schemeClr val="tx1"/>
                </a:solidFill>
                <a:latin typeface="+mn-lt"/>
                <a:ea typeface="+mn-ea"/>
                <a:cs typeface="+mn-cs"/>
              </a:rPr>
              <a:t> Evidence of Learning agreements, e.g. </a:t>
            </a:r>
            <a:r>
              <a:rPr lang="en-GB" sz="1200" kern="1200" baseline="0" dirty="0" err="1">
                <a:solidFill>
                  <a:schemeClr val="tx1"/>
                </a:solidFill>
                <a:latin typeface="+mn-lt"/>
                <a:ea typeface="+mn-ea"/>
                <a:cs typeface="+mn-cs"/>
              </a:rPr>
              <a:t>anonymised</a:t>
            </a:r>
            <a:r>
              <a:rPr lang="en-GB" sz="1200" kern="1200" baseline="0" dirty="0">
                <a:solidFill>
                  <a:schemeClr val="tx1"/>
                </a:solidFill>
                <a:latin typeface="+mn-lt"/>
                <a:ea typeface="+mn-ea"/>
                <a:cs typeface="+mn-cs"/>
              </a:rPr>
              <a:t> examples from trainee e-portfolio. Examples of educational supervisor’s reports written for trainees (</a:t>
            </a:r>
            <a:r>
              <a:rPr lang="en-GB" sz="1200" kern="1200" baseline="0" dirty="0" err="1">
                <a:solidFill>
                  <a:schemeClr val="tx1"/>
                </a:solidFill>
                <a:latin typeface="+mn-lt"/>
                <a:ea typeface="+mn-ea"/>
                <a:cs typeface="+mn-cs"/>
              </a:rPr>
              <a:t>anonymised</a:t>
            </a:r>
            <a:r>
              <a:rPr lang="en-GB" sz="1200" kern="1200" baseline="0" dirty="0">
                <a:solidFill>
                  <a:schemeClr val="tx1"/>
                </a:solidFill>
                <a:latin typeface="+mn-lt"/>
                <a:ea typeface="+mn-ea"/>
                <a:cs typeface="+mn-cs"/>
              </a:rPr>
              <a:t>). </a:t>
            </a:r>
          </a:p>
          <a:p>
            <a:r>
              <a:rPr lang="en-GB" sz="1200" kern="1200" baseline="0" dirty="0">
                <a:solidFill>
                  <a:schemeClr val="tx1"/>
                </a:solidFill>
                <a:latin typeface="+mn-lt"/>
                <a:ea typeface="+mn-ea"/>
                <a:cs typeface="+mn-cs"/>
              </a:rPr>
              <a:t> </a:t>
            </a:r>
            <a:r>
              <a:rPr lang="en-GB" sz="1200" kern="1200" baseline="0" dirty="0" err="1">
                <a:solidFill>
                  <a:schemeClr val="tx1"/>
                </a:solidFill>
                <a:latin typeface="+mn-lt"/>
                <a:ea typeface="+mn-ea"/>
                <a:cs typeface="+mn-cs"/>
              </a:rPr>
              <a:t>Anonymised</a:t>
            </a:r>
            <a:r>
              <a:rPr lang="en-GB" sz="1200" kern="1200" baseline="0" dirty="0">
                <a:solidFill>
                  <a:schemeClr val="tx1"/>
                </a:solidFill>
                <a:latin typeface="+mn-lt"/>
                <a:ea typeface="+mn-ea"/>
                <a:cs typeface="+mn-cs"/>
              </a:rPr>
              <a:t> screen shots from e-portfolio demonstrating engagement in, and appropriate use of e-portfolio. Must include reflections and evidence of personal development actions. </a:t>
            </a: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5e. Case studies of the management of a trainee in difficulty (</a:t>
            </a:r>
            <a:r>
              <a:rPr lang="en-GB" sz="1200" b="1" kern="1200" baseline="0" dirty="0" err="1">
                <a:solidFill>
                  <a:schemeClr val="tx1"/>
                </a:solidFill>
                <a:latin typeface="+mn-lt"/>
                <a:ea typeface="+mn-ea"/>
                <a:cs typeface="+mn-cs"/>
              </a:rPr>
              <a:t>anonymised</a:t>
            </a:r>
            <a:r>
              <a:rPr lang="en-GB" sz="1200" b="1" kern="1200" baseline="0" dirty="0">
                <a:solidFill>
                  <a:schemeClr val="tx1"/>
                </a:solidFill>
                <a:latin typeface="+mn-lt"/>
                <a:ea typeface="+mn-ea"/>
                <a:cs typeface="+mn-cs"/>
              </a:rPr>
              <a:t>) </a:t>
            </a:r>
          </a:p>
          <a:p>
            <a:r>
              <a:rPr lang="en-GB" sz="1200" kern="1200" baseline="0" dirty="0">
                <a:solidFill>
                  <a:schemeClr val="tx1"/>
                </a:solidFill>
                <a:latin typeface="+mn-lt"/>
                <a:ea typeface="+mn-ea"/>
                <a:cs typeface="+mn-cs"/>
              </a:rPr>
              <a:t>Evidence of communications between relevant parties and trainers involvement in that. E.g. </a:t>
            </a:r>
            <a:r>
              <a:rPr lang="en-GB" sz="1200" kern="1200" baseline="0" dirty="0" err="1">
                <a:solidFill>
                  <a:schemeClr val="tx1"/>
                </a:solidFill>
                <a:latin typeface="+mn-lt"/>
                <a:ea typeface="+mn-ea"/>
                <a:cs typeface="+mn-cs"/>
              </a:rPr>
              <a:t>anonymised</a:t>
            </a:r>
            <a:r>
              <a:rPr lang="en-GB" sz="1200" kern="1200" baseline="0" dirty="0">
                <a:solidFill>
                  <a:schemeClr val="tx1"/>
                </a:solidFill>
                <a:latin typeface="+mn-lt"/>
                <a:ea typeface="+mn-ea"/>
                <a:cs typeface="+mn-cs"/>
              </a:rPr>
              <a:t> written correspondence evidencing escalation where appropriate and involvement of wider colleagues e.g. Associate Dean, </a:t>
            </a:r>
            <a:r>
              <a:rPr lang="en-GB" sz="1200" kern="1200" baseline="0" dirty="0" err="1">
                <a:solidFill>
                  <a:schemeClr val="tx1"/>
                </a:solidFill>
                <a:latin typeface="+mn-lt"/>
                <a:ea typeface="+mn-ea"/>
                <a:cs typeface="+mn-cs"/>
              </a:rPr>
              <a:t>HoS</a:t>
            </a:r>
            <a:r>
              <a:rPr lang="en-GB" sz="1200" kern="1200" baseline="0" dirty="0">
                <a:solidFill>
                  <a:schemeClr val="tx1"/>
                </a:solidFill>
                <a:latin typeface="+mn-lt"/>
                <a:ea typeface="+mn-ea"/>
                <a:cs typeface="+mn-cs"/>
              </a:rPr>
              <a:t>, TPD, DME. </a:t>
            </a:r>
          </a:p>
          <a:p>
            <a:r>
              <a:rPr lang="en-GB" sz="1200" b="1" kern="1200" baseline="0" dirty="0">
                <a:solidFill>
                  <a:schemeClr val="tx1"/>
                </a:solidFill>
                <a:latin typeface="+mn-lt"/>
                <a:ea typeface="+mn-ea"/>
                <a:cs typeface="+mn-cs"/>
              </a:rPr>
              <a:t>5f. Feedback from peers, e.g. relating to involvement in organisational/ professional activities </a:t>
            </a:r>
          </a:p>
          <a:p>
            <a:r>
              <a:rPr lang="en-GB" sz="1200" kern="1200" baseline="0" dirty="0">
                <a:solidFill>
                  <a:schemeClr val="tx1"/>
                </a:solidFill>
                <a:latin typeface="+mn-lt"/>
                <a:ea typeface="+mn-ea"/>
                <a:cs typeface="+mn-cs"/>
              </a:rPr>
              <a:t>Peer observation/feedback from TPD/DME. Must include reflections and development actions identified. </a:t>
            </a:r>
          </a:p>
          <a:p>
            <a:r>
              <a:rPr lang="en-GB" sz="1200" b="1" kern="1200" baseline="0" dirty="0">
                <a:solidFill>
                  <a:schemeClr val="tx1"/>
                </a:solidFill>
                <a:latin typeface="+mn-lt"/>
                <a:ea typeface="+mn-ea"/>
                <a:cs typeface="+mn-cs"/>
              </a:rPr>
              <a:t>5g. Records of other relevant activities undertaken, e.g. involvement in recruitment, training committees etc. </a:t>
            </a:r>
          </a:p>
          <a:p>
            <a:r>
              <a:rPr lang="en-GB" sz="1200" kern="1200" baseline="0" dirty="0">
                <a:solidFill>
                  <a:schemeClr val="tx1"/>
                </a:solidFill>
                <a:latin typeface="+mn-lt"/>
                <a:ea typeface="+mn-ea"/>
                <a:cs typeface="+mn-cs"/>
              </a:rPr>
              <a:t>Feedback from TPD/DME demonstrating involvement/contribution. Must include reflections and development actions identified. 	</a:t>
            </a:r>
          </a:p>
          <a:p>
            <a:endParaRPr lang="en-GB" sz="1200" kern="1200" baseline="0" dirty="0">
              <a:solidFill>
                <a:schemeClr val="tx1"/>
              </a:solidFill>
              <a:latin typeface="+mn-lt"/>
              <a:ea typeface="+mn-ea"/>
              <a:cs typeface="+mn-cs"/>
            </a:endParaRPr>
          </a:p>
          <a:p>
            <a:r>
              <a:rPr lang="en-GB" sz="1200" kern="1200" baseline="0" dirty="0">
                <a:solidFill>
                  <a:schemeClr val="tx1"/>
                </a:solidFill>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B5203D81-D70B-40C6-8A7E-CA9880BB9D67}" type="slidenum">
              <a:rPr lang="en-GB" smtClean="0"/>
              <a:pPr/>
              <a:t>14</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sz="1200" b="1" kern="1200" baseline="0" dirty="0">
                <a:solidFill>
                  <a:schemeClr val="tx1"/>
                </a:solidFill>
                <a:latin typeface="+mn-lt"/>
                <a:ea typeface="+mn-ea"/>
                <a:cs typeface="+mn-cs"/>
              </a:rPr>
              <a:t>6a. Courses attended or programmes undertaken, including face to face and online learning </a:t>
            </a:r>
          </a:p>
          <a:p>
            <a:r>
              <a:rPr lang="en-GB" sz="1200" kern="1200" baseline="0" dirty="0">
                <a:solidFill>
                  <a:schemeClr val="tx1"/>
                </a:solidFill>
                <a:latin typeface="+mn-lt"/>
                <a:ea typeface="+mn-ea"/>
                <a:cs typeface="+mn-cs"/>
              </a:rPr>
              <a:t> Online Careers courses e.g. coaching, mentoring, careers support </a:t>
            </a:r>
          </a:p>
          <a:p>
            <a:pPr>
              <a:buFont typeface="Arial" pitchFamily="34" charset="0"/>
              <a:buChar char="•"/>
            </a:pPr>
            <a:r>
              <a:rPr lang="en-GB" sz="1200" kern="1200" baseline="0" dirty="0">
                <a:solidFill>
                  <a:schemeClr val="tx1"/>
                </a:solidFill>
                <a:latin typeface="+mn-lt"/>
                <a:ea typeface="+mn-ea"/>
                <a:cs typeface="+mn-cs"/>
              </a:rPr>
              <a:t> </a:t>
            </a:r>
            <a:r>
              <a:rPr lang="en-GB" sz="1200" b="1" kern="1200" dirty="0" err="1">
                <a:solidFill>
                  <a:schemeClr val="tx1"/>
                </a:solidFill>
                <a:latin typeface="+mn-lt"/>
                <a:ea typeface="+mn-ea"/>
                <a:cs typeface="+mn-cs"/>
              </a:rPr>
              <a:t>MySTAR</a:t>
            </a:r>
            <a:r>
              <a:rPr lang="en-GB" sz="1200" b="1" kern="1200" dirty="0">
                <a:solidFill>
                  <a:schemeClr val="tx1"/>
                </a:solidFill>
                <a:latin typeface="+mn-lt"/>
                <a:ea typeface="+mn-ea"/>
                <a:cs typeface="+mn-cs"/>
              </a:rPr>
              <a:t> Modules</a:t>
            </a:r>
            <a:r>
              <a:rPr lang="en-GB" sz="1200" kern="1200" dirty="0">
                <a:solidFill>
                  <a:schemeClr val="tx1"/>
                </a:solidFill>
                <a:latin typeface="+mn-lt"/>
                <a:ea typeface="+mn-ea"/>
                <a:cs typeface="+mn-cs"/>
              </a:rPr>
              <a:t> Careers Coaching </a:t>
            </a:r>
            <a:endParaRPr lang="en-GB" sz="1200" kern="1200" baseline="0" dirty="0">
              <a:solidFill>
                <a:schemeClr val="tx1"/>
              </a:solidFill>
              <a:latin typeface="+mn-lt"/>
              <a:ea typeface="+mn-ea"/>
              <a:cs typeface="+mn-cs"/>
            </a:endParaRPr>
          </a:p>
          <a:p>
            <a:r>
              <a:rPr lang="en-GB" sz="1200" kern="1200" baseline="0" dirty="0">
                <a:solidFill>
                  <a:schemeClr val="tx1"/>
                </a:solidFill>
                <a:latin typeface="+mn-lt"/>
                <a:ea typeface="+mn-ea"/>
                <a:cs typeface="+mn-cs"/>
              </a:rPr>
              <a:t></a:t>
            </a:r>
          </a:p>
          <a:p>
            <a:r>
              <a:rPr lang="en-GB" sz="1200" kern="1200" baseline="0" dirty="0">
                <a:solidFill>
                  <a:schemeClr val="tx1"/>
                </a:solidFill>
                <a:latin typeface="+mn-lt"/>
                <a:ea typeface="+mn-ea"/>
                <a:cs typeface="+mn-cs"/>
              </a:rPr>
              <a:t> Specific Board/College/University/Online/ Deanery learning event concerning careers support, mentoring &amp; coaching </a:t>
            </a: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6b. GMC Trainee Survey Results </a:t>
            </a:r>
          </a:p>
          <a:p>
            <a:r>
              <a:rPr lang="en-GB" sz="1200" kern="1200" baseline="0" dirty="0">
                <a:solidFill>
                  <a:schemeClr val="tx1"/>
                </a:solidFill>
                <a:latin typeface="+mn-lt"/>
                <a:ea typeface="+mn-ea"/>
                <a:cs typeface="+mn-cs"/>
              </a:rPr>
              <a:t>and/or Deanery visit and/or Board/Specialty/Foundation annual report. Can be obtained from GMC website, DME or Specialty education lead. Evidence must demonstrate discussion, reflection and action on these results. </a:t>
            </a:r>
          </a:p>
          <a:p>
            <a:r>
              <a:rPr lang="en-GB" sz="1200" b="1" kern="1200" baseline="0" dirty="0">
                <a:solidFill>
                  <a:schemeClr val="tx1"/>
                </a:solidFill>
                <a:latin typeface="+mn-lt"/>
                <a:ea typeface="+mn-ea"/>
                <a:cs typeface="+mn-cs"/>
              </a:rPr>
              <a:t>6c. Other Feedback from Trainees </a:t>
            </a:r>
          </a:p>
          <a:p>
            <a:r>
              <a:rPr lang="en-GB" sz="1200" kern="1200" baseline="0" dirty="0">
                <a:solidFill>
                  <a:schemeClr val="tx1"/>
                </a:solidFill>
                <a:latin typeface="+mn-lt"/>
                <a:ea typeface="+mn-ea"/>
                <a:cs typeface="+mn-cs"/>
              </a:rPr>
              <a:t> MSF / 360 feedback (e.g. Trainer MSF) </a:t>
            </a:r>
          </a:p>
          <a:p>
            <a:r>
              <a:rPr lang="en-GB" sz="1200" kern="1200" baseline="0" dirty="0">
                <a:solidFill>
                  <a:schemeClr val="tx1"/>
                </a:solidFill>
                <a:latin typeface="+mn-lt"/>
                <a:ea typeface="+mn-ea"/>
                <a:cs typeface="+mn-cs"/>
              </a:rPr>
              <a:t> and/ or evidence of inviting feedback from trainees in other forms and how this has been used to support their development. </a:t>
            </a:r>
          </a:p>
          <a:p>
            <a:r>
              <a:rPr lang="en-GB" sz="1200" kern="1200" baseline="0" dirty="0">
                <a:solidFill>
                  <a:schemeClr val="tx1"/>
                </a:solidFill>
                <a:latin typeface="+mn-lt"/>
                <a:ea typeface="+mn-ea"/>
                <a:cs typeface="+mn-cs"/>
              </a:rPr>
              <a:t> Must include reflections and evidence of how this has been used to guide personal development. </a:t>
            </a: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6d. Examples of meetings, records, case studies (suitably </a:t>
            </a:r>
            <a:r>
              <a:rPr lang="en-GB" sz="1200" b="1" kern="1200" baseline="0" dirty="0" err="1">
                <a:solidFill>
                  <a:schemeClr val="tx1"/>
                </a:solidFill>
                <a:latin typeface="+mn-lt"/>
                <a:ea typeface="+mn-ea"/>
                <a:cs typeface="+mn-cs"/>
              </a:rPr>
              <a:t>anonymised</a:t>
            </a:r>
            <a:r>
              <a:rPr lang="en-GB" sz="1200" b="1" kern="1200" baseline="0" dirty="0">
                <a:solidFill>
                  <a:schemeClr val="tx1"/>
                </a:solidFill>
                <a:latin typeface="+mn-lt"/>
                <a:ea typeface="+mn-ea"/>
                <a:cs typeface="+mn-cs"/>
              </a:rPr>
              <a:t>). For example; </a:t>
            </a:r>
          </a:p>
          <a:p>
            <a:r>
              <a:rPr lang="en-GB" sz="1200" kern="1200" baseline="0" dirty="0">
                <a:solidFill>
                  <a:schemeClr val="tx1"/>
                </a:solidFill>
                <a:latin typeface="+mn-lt"/>
                <a:ea typeface="+mn-ea"/>
                <a:cs typeface="+mn-cs"/>
              </a:rPr>
              <a:t>Evidence of </a:t>
            </a:r>
            <a:r>
              <a:rPr lang="en-GB" sz="1200" kern="1200" baseline="0" dirty="0" err="1">
                <a:solidFill>
                  <a:schemeClr val="tx1"/>
                </a:solidFill>
                <a:latin typeface="+mn-lt"/>
                <a:ea typeface="+mn-ea"/>
                <a:cs typeface="+mn-cs"/>
              </a:rPr>
              <a:t>anonymised</a:t>
            </a:r>
            <a:r>
              <a:rPr lang="en-GB" sz="1200" kern="1200" baseline="0" dirty="0">
                <a:solidFill>
                  <a:schemeClr val="tx1"/>
                </a:solidFill>
                <a:latin typeface="+mn-lt"/>
                <a:ea typeface="+mn-ea"/>
                <a:cs typeface="+mn-cs"/>
              </a:rPr>
              <a:t> OH or HR referrals and involvement. Reflection on these events. </a:t>
            </a:r>
          </a:p>
          <a:p>
            <a:r>
              <a:rPr lang="en-GB" sz="1200" b="1" kern="1200" baseline="0" dirty="0">
                <a:solidFill>
                  <a:schemeClr val="tx1"/>
                </a:solidFill>
                <a:latin typeface="+mn-lt"/>
                <a:ea typeface="+mn-ea"/>
                <a:cs typeface="+mn-cs"/>
              </a:rPr>
              <a:t>6e. Examples of support, challenge and careers guidance provided to trainees (</a:t>
            </a:r>
            <a:r>
              <a:rPr lang="en-GB" sz="1200" b="1" kern="1200" baseline="0" dirty="0" err="1">
                <a:solidFill>
                  <a:schemeClr val="tx1"/>
                </a:solidFill>
                <a:latin typeface="+mn-lt"/>
                <a:ea typeface="+mn-ea"/>
                <a:cs typeface="+mn-cs"/>
              </a:rPr>
              <a:t>anonymised</a:t>
            </a:r>
            <a:r>
              <a:rPr lang="en-GB" sz="1200" b="1" kern="1200" baseline="0" dirty="0">
                <a:solidFill>
                  <a:schemeClr val="tx1"/>
                </a:solidFill>
                <a:latin typeface="+mn-lt"/>
                <a:ea typeface="+mn-ea"/>
                <a:cs typeface="+mn-cs"/>
              </a:rPr>
              <a:t>) </a:t>
            </a:r>
          </a:p>
          <a:p>
            <a:r>
              <a:rPr lang="en-GB" sz="1200" b="1" kern="1200" baseline="0" dirty="0">
                <a:solidFill>
                  <a:schemeClr val="tx1"/>
                </a:solidFill>
                <a:latin typeface="+mn-lt"/>
                <a:ea typeface="+mn-ea"/>
                <a:cs typeface="+mn-cs"/>
              </a:rPr>
              <a:t>6f. Feedback from peers, e.g. relating to involvement in organisational/ professional activities </a:t>
            </a:r>
          </a:p>
          <a:p>
            <a:r>
              <a:rPr lang="en-GB" sz="1200" kern="1200" baseline="0" dirty="0">
                <a:solidFill>
                  <a:schemeClr val="tx1"/>
                </a:solidFill>
                <a:latin typeface="+mn-lt"/>
                <a:ea typeface="+mn-ea"/>
                <a:cs typeface="+mn-cs"/>
              </a:rPr>
              <a:t>Peer observation/feedback from TPD/DME. Must include reflections and development actions identified 	</a:t>
            </a:r>
          </a:p>
          <a:p>
            <a:endParaRPr lang="en-GB" dirty="0"/>
          </a:p>
        </p:txBody>
      </p:sp>
      <p:sp>
        <p:nvSpPr>
          <p:cNvPr id="4" name="Slide Number Placeholder 3"/>
          <p:cNvSpPr>
            <a:spLocks noGrp="1"/>
          </p:cNvSpPr>
          <p:nvPr>
            <p:ph type="sldNum" sz="quarter" idx="10"/>
          </p:nvPr>
        </p:nvSpPr>
        <p:spPr/>
        <p:txBody>
          <a:bodyPr/>
          <a:lstStyle/>
          <a:p>
            <a:fld id="{B5203D81-D70B-40C6-8A7E-CA9880BB9D67}" type="slidenum">
              <a:rPr lang="en-GB" smtClean="0"/>
              <a:pPr/>
              <a:t>15</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GB" sz="1200" b="1" kern="1200" baseline="0" dirty="0">
                <a:solidFill>
                  <a:schemeClr val="tx1"/>
                </a:solidFill>
                <a:latin typeface="+mn-lt"/>
                <a:ea typeface="+mn-ea"/>
                <a:cs typeface="+mn-cs"/>
              </a:rPr>
              <a:t>7a. Courses attended or programmes undertaken, including face to face and online learning. </a:t>
            </a:r>
          </a:p>
          <a:p>
            <a:r>
              <a:rPr lang="en-GB" sz="1200" kern="1200" baseline="0" dirty="0">
                <a:solidFill>
                  <a:schemeClr val="tx1"/>
                </a:solidFill>
                <a:latin typeface="+mn-lt"/>
                <a:ea typeface="+mn-ea"/>
                <a:cs typeface="+mn-cs"/>
              </a:rPr>
              <a:t> Specific Board/College/University/Online/ learning refresher course on education/training. </a:t>
            </a: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7b. Results of GMC/Deanery/Specialty/Foundation Reports and Reflections. </a:t>
            </a:r>
          </a:p>
          <a:p>
            <a:r>
              <a:rPr lang="en-GB" sz="1200" kern="1200" baseline="0" dirty="0">
                <a:solidFill>
                  <a:schemeClr val="tx1"/>
                </a:solidFill>
                <a:latin typeface="+mn-lt"/>
                <a:ea typeface="+mn-ea"/>
                <a:cs typeface="+mn-cs"/>
              </a:rPr>
              <a:t>Must include description of actions implemented and outcome. 	</a:t>
            </a: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7c. Evidence of continued CPD. </a:t>
            </a:r>
          </a:p>
          <a:p>
            <a:r>
              <a:rPr lang="en-GB" sz="1200" kern="1200" baseline="0" dirty="0">
                <a:solidFill>
                  <a:schemeClr val="tx1"/>
                </a:solidFill>
                <a:latin typeface="+mn-lt"/>
                <a:ea typeface="+mn-ea"/>
                <a:cs typeface="+mn-cs"/>
              </a:rPr>
              <a:t> Involvement in educating others e.g. running workshops at relevant conferences or locally e.g. SMEC, Specialty away days, RC conference or courses. Involvement in peer mentoring with evidence of reflection on this. Evidence of participation in online discussion forums with peers e.g. </a:t>
            </a:r>
            <a:r>
              <a:rPr lang="en-GB" sz="1200" kern="1200" baseline="0" dirty="0" err="1">
                <a:solidFill>
                  <a:schemeClr val="tx1"/>
                </a:solidFill>
                <a:latin typeface="+mn-lt"/>
                <a:ea typeface="+mn-ea"/>
                <a:cs typeface="+mn-cs"/>
              </a:rPr>
              <a:t>anonymised</a:t>
            </a:r>
            <a:r>
              <a:rPr lang="en-GB" sz="1200" kern="1200" baseline="0" dirty="0">
                <a:solidFill>
                  <a:schemeClr val="tx1"/>
                </a:solidFill>
                <a:latin typeface="+mn-lt"/>
                <a:ea typeface="+mn-ea"/>
                <a:cs typeface="+mn-cs"/>
              </a:rPr>
              <a:t> screen shots. </a:t>
            </a: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7d. Results of 360 degree appraisal. </a:t>
            </a:r>
          </a:p>
          <a:p>
            <a:r>
              <a:rPr lang="en-GB" sz="1200" kern="1200" baseline="0" dirty="0">
                <a:solidFill>
                  <a:schemeClr val="tx1"/>
                </a:solidFill>
                <a:latin typeface="+mn-lt"/>
                <a:ea typeface="+mn-ea"/>
                <a:cs typeface="+mn-cs"/>
              </a:rPr>
              <a:t> Trainer MSF with reflection and development plan. </a:t>
            </a:r>
          </a:p>
          <a:p>
            <a:r>
              <a:rPr lang="en-GB" sz="1200" kern="1200" baseline="0" dirty="0">
                <a:solidFill>
                  <a:schemeClr val="tx1"/>
                </a:solidFill>
                <a:latin typeface="+mn-lt"/>
                <a:ea typeface="+mn-ea"/>
                <a:cs typeface="+mn-cs"/>
              </a:rPr>
              <a:t> Results of peer review or professional observation of teaching. For example; </a:t>
            </a:r>
          </a:p>
          <a:p>
            <a:r>
              <a:rPr lang="en-GB" sz="1200" kern="1200" baseline="0" dirty="0">
                <a:solidFill>
                  <a:schemeClr val="tx1"/>
                </a:solidFill>
                <a:latin typeface="+mn-lt"/>
                <a:ea typeface="+mn-ea"/>
                <a:cs typeface="+mn-cs"/>
              </a:rPr>
              <a:t> Peer observations and feedback/discussion with reflection and personal development actions identified </a:t>
            </a:r>
          </a:p>
          <a:p>
            <a:r>
              <a:rPr lang="en-GB" sz="1200" kern="1200" baseline="0" dirty="0">
                <a:solidFill>
                  <a:schemeClr val="tx1"/>
                </a:solidFill>
                <a:latin typeface="+mn-lt"/>
                <a:ea typeface="+mn-ea"/>
                <a:cs typeface="+mn-cs"/>
              </a:rPr>
              <a:t> Review of feedback on educational supervisor reports, reflection and personal development plan. </a:t>
            </a:r>
          </a:p>
          <a:p>
            <a:r>
              <a:rPr lang="en-GB" sz="1200" kern="1200" baseline="0" dirty="0">
                <a:solidFill>
                  <a:schemeClr val="tx1"/>
                </a:solidFill>
                <a:latin typeface="+mn-lt"/>
                <a:ea typeface="+mn-ea"/>
                <a:cs typeface="+mn-cs"/>
              </a:rPr>
              <a:t> Review of formal trainee feedback on teaching and reflection on this with personal development goals. </a:t>
            </a:r>
          </a:p>
          <a:p>
            <a:r>
              <a:rPr lang="en-GB" sz="1200" kern="1200" baseline="0" dirty="0">
                <a:solidFill>
                  <a:schemeClr val="tx1"/>
                </a:solidFill>
                <a:latin typeface="+mn-lt"/>
                <a:ea typeface="+mn-ea"/>
                <a:cs typeface="+mn-cs"/>
              </a:rPr>
              <a:t> Written reflection on any CS/ES experience of choice with development goals. </a:t>
            </a:r>
          </a:p>
          <a:p>
            <a:endParaRPr lang="en-GB" sz="1200"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7e. New Certificates or qualifications obtained. </a:t>
            </a:r>
          </a:p>
          <a:p>
            <a:endParaRPr lang="en-GB" sz="1200" b="1" kern="1200" baseline="0" dirty="0">
              <a:solidFill>
                <a:schemeClr val="tx1"/>
              </a:solidFill>
              <a:latin typeface="+mn-lt"/>
              <a:ea typeface="+mn-ea"/>
              <a:cs typeface="+mn-cs"/>
            </a:endParaRPr>
          </a:p>
          <a:p>
            <a:r>
              <a:rPr lang="en-GB" sz="1200" b="1" kern="1200" baseline="0" dirty="0">
                <a:solidFill>
                  <a:schemeClr val="tx1"/>
                </a:solidFill>
                <a:latin typeface="+mn-lt"/>
                <a:ea typeface="+mn-ea"/>
                <a:cs typeface="+mn-cs"/>
              </a:rPr>
              <a:t>7f. Critical comments on relevant books or articles read recently. 	</a:t>
            </a:r>
          </a:p>
          <a:p>
            <a:endParaRPr lang="en-GB" sz="1200" kern="1200" baseline="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B5203D81-D70B-40C6-8A7E-CA9880BB9D67}" type="slidenum">
              <a:rPr lang="en-GB" smtClean="0"/>
              <a:pPr/>
              <a:t>16</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Share one action you will take</a:t>
            </a:r>
            <a:r>
              <a:rPr lang="en-GB" baseline="0" dirty="0"/>
              <a:t> with the person next to you</a:t>
            </a:r>
            <a:endParaRPr lang="en-GB" dirty="0"/>
          </a:p>
        </p:txBody>
      </p:sp>
      <p:sp>
        <p:nvSpPr>
          <p:cNvPr id="4" name="Slide Number Placeholder 3"/>
          <p:cNvSpPr>
            <a:spLocks noGrp="1"/>
          </p:cNvSpPr>
          <p:nvPr>
            <p:ph type="sldNum" sz="quarter" idx="10"/>
          </p:nvPr>
        </p:nvSpPr>
        <p:spPr/>
        <p:txBody>
          <a:bodyPr/>
          <a:lstStyle/>
          <a:p>
            <a:fld id="{B5203D81-D70B-40C6-8A7E-CA9880BB9D67}" type="slidenum">
              <a:rPr lang="en-GB" smtClean="0"/>
              <a:pPr/>
              <a:t>19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F4E2FD-5DCB-468D-BBFF-CDDE9694CFB1}" type="datetimeFigureOut">
              <a:rPr lang="en-GB" smtClean="0"/>
              <a:pPr/>
              <a:t>15/05/2019</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A73B30B-6C62-43AE-BB94-C5EC4DA09C3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F4E2FD-5DCB-468D-BBFF-CDDE9694CFB1}" type="datetimeFigureOut">
              <a:rPr lang="en-GB" smtClean="0"/>
              <a:pPr/>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3B30B-6C62-43AE-BB94-C5EC4DA09C3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F4E2FD-5DCB-468D-BBFF-CDDE9694CFB1}" type="datetimeFigureOut">
              <a:rPr lang="en-GB" smtClean="0"/>
              <a:pPr/>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3B30B-6C62-43AE-BB94-C5EC4DA09C3E}"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Slide No Sub Heading">
    <p:spTree>
      <p:nvGrpSpPr>
        <p:cNvPr id="1" name=""/>
        <p:cNvGrpSpPr/>
        <p:nvPr/>
      </p:nvGrpSpPr>
      <p:grpSpPr>
        <a:xfrm>
          <a:off x="0" y="0"/>
          <a:ext cx="0" cy="0"/>
          <a:chOff x="0" y="0"/>
          <a:chExt cx="0" cy="0"/>
        </a:xfrm>
      </p:grpSpPr>
      <p:sp>
        <p:nvSpPr>
          <p:cNvPr id="10" name="Rectangle 9"/>
          <p:cNvSpPr/>
          <p:nvPr userDrawn="1"/>
        </p:nvSpPr>
        <p:spPr>
          <a:xfrm>
            <a:off x="-18000" y="5604224"/>
            <a:ext cx="9162000" cy="125377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2006600" y="317500"/>
            <a:ext cx="184731" cy="369332"/>
          </a:xfrm>
          <a:prstGeom prst="rect">
            <a:avLst/>
          </a:prstGeom>
          <a:noFill/>
        </p:spPr>
        <p:txBody>
          <a:bodyPr wrap="none" rtlCol="0">
            <a:spAutoFit/>
          </a:bodyPr>
          <a:lstStyle/>
          <a:p>
            <a:endParaRPr lang="en-US" dirty="0"/>
          </a:p>
        </p:txBody>
      </p:sp>
      <p:pic>
        <p:nvPicPr>
          <p:cNvPr id="12" name="Picture 11" descr="Govorners powerpoint-2.pn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9144000" cy="1155700"/>
          </a:xfrm>
          <a:prstGeom prst="rect">
            <a:avLst/>
          </a:prstGeom>
        </p:spPr>
      </p:pic>
      <p:pic>
        <p:nvPicPr>
          <p:cNvPr id="16" name="Picture 15" descr="footer2.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5669280"/>
            <a:ext cx="9144000" cy="1188720"/>
          </a:xfrm>
          <a:prstGeom prst="rect">
            <a:avLst/>
          </a:prstGeom>
        </p:spPr>
      </p:pic>
      <p:sp>
        <p:nvSpPr>
          <p:cNvPr id="17" name="Text Placeholder 7"/>
          <p:cNvSpPr>
            <a:spLocks noGrp="1"/>
          </p:cNvSpPr>
          <p:nvPr>
            <p:ph type="body" sz="quarter" idx="12" hasCustomPrompt="1"/>
          </p:nvPr>
        </p:nvSpPr>
        <p:spPr>
          <a:xfrm>
            <a:off x="774700" y="367040"/>
            <a:ext cx="7810499" cy="523220"/>
          </a:xfrm>
          <a:prstGeom prst="rect">
            <a:avLst/>
          </a:prstGeom>
          <a:effectLst/>
        </p:spPr>
        <p:txBody>
          <a:bodyPr wrap="square" lIns="90000">
            <a:spAutoFit/>
          </a:bodyPr>
          <a:lstStyle>
            <a:lvl1pPr marL="0" indent="0">
              <a:buFontTx/>
              <a:buNone/>
              <a:defRPr sz="2800" b="1" baseline="0">
                <a:solidFill>
                  <a:schemeClr val="bg1"/>
                </a:solidFill>
                <a:effectLst/>
                <a:latin typeface="arial" charset="0"/>
              </a:defRPr>
            </a:lvl1pPr>
            <a:lvl2pPr>
              <a:defRPr sz="1200" baseline="0"/>
            </a:lvl2pPr>
            <a:lvl3pPr>
              <a:defRPr sz="1200" baseline="0"/>
            </a:lvl3pPr>
            <a:lvl4pPr>
              <a:defRPr sz="1200" baseline="0"/>
            </a:lvl4pPr>
            <a:lvl5pPr>
              <a:defRPr sz="1200" baseline="0"/>
            </a:lvl5pPr>
          </a:lstStyle>
          <a:p>
            <a:pPr lvl="0"/>
            <a:r>
              <a:rPr lang="en-US" dirty="0"/>
              <a:t>Heading Goes here</a:t>
            </a:r>
          </a:p>
        </p:txBody>
      </p:sp>
      <p:sp>
        <p:nvSpPr>
          <p:cNvPr id="11" name="Text Placeholder 7"/>
          <p:cNvSpPr>
            <a:spLocks noGrp="1"/>
          </p:cNvSpPr>
          <p:nvPr>
            <p:ph type="body" sz="quarter" idx="10" hasCustomPrompt="1"/>
          </p:nvPr>
        </p:nvSpPr>
        <p:spPr>
          <a:xfrm>
            <a:off x="575733" y="1371600"/>
            <a:ext cx="8009465" cy="3967184"/>
          </a:xfrm>
          <a:prstGeom prst="rect">
            <a:avLst/>
          </a:prstGeom>
          <a:effectLst/>
        </p:spPr>
        <p:txBody>
          <a:bodyPr lIns="0" tIns="0" rIns="0" bIns="0"/>
          <a:lstStyle>
            <a:lvl1pPr marL="0" indent="0">
              <a:buFontTx/>
              <a:buNone/>
              <a:defRPr sz="1600" baseline="0">
                <a:latin typeface="arial" charset="0"/>
              </a:defRPr>
            </a:lvl1pPr>
            <a:lvl2pPr>
              <a:defRPr sz="1200" baseline="0"/>
            </a:lvl2pPr>
            <a:lvl3pPr>
              <a:defRPr sz="1200" baseline="0"/>
            </a:lvl3pPr>
            <a:lvl4pPr>
              <a:defRPr sz="1200" baseline="0"/>
            </a:lvl4pPr>
            <a:lvl5pPr>
              <a:defRPr sz="1200" baseline="0"/>
            </a:lvl5pPr>
          </a:lstStyle>
          <a:p>
            <a:pPr lvl="0"/>
            <a:r>
              <a:rPr lang="en-US" dirty="0"/>
              <a:t>Text goes here</a:t>
            </a:r>
          </a:p>
        </p:txBody>
      </p:sp>
    </p:spTree>
    <p:extLst>
      <p:ext uri="{BB962C8B-B14F-4D97-AF65-F5344CB8AC3E}">
        <p14:creationId xmlns:p14="http://schemas.microsoft.com/office/powerpoint/2010/main" val="372529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F4E2FD-5DCB-468D-BBFF-CDDE9694CFB1}" type="datetimeFigureOut">
              <a:rPr lang="en-GB" smtClean="0"/>
              <a:pPr/>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3B30B-6C62-43AE-BB94-C5EC4DA09C3E}" type="slidenum">
              <a:rPr lang="en-GB" smtClean="0"/>
              <a:pPr/>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5F4E2FD-5DCB-468D-BBFF-CDDE9694CFB1}" type="datetimeFigureOut">
              <a:rPr lang="en-GB" smtClean="0"/>
              <a:pPr/>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3B30B-6C62-43AE-BB94-C5EC4DA09C3E}"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5F4E2FD-5DCB-468D-BBFF-CDDE9694CFB1}" type="datetimeFigureOut">
              <a:rPr lang="en-GB" smtClean="0"/>
              <a:pPr/>
              <a:t>15/05/2019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73B30B-6C62-43AE-BB94-C5EC4DA09C3E}" type="slidenum">
              <a:rPr lang="en-GB" smtClean="0"/>
              <a:pPr/>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5F4E2FD-5DCB-468D-BBFF-CDDE9694CFB1}" type="datetimeFigureOut">
              <a:rPr lang="en-GB" smtClean="0"/>
              <a:pPr/>
              <a:t>15/05/2019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73B30B-6C62-43AE-BB94-C5EC4DA09C3E}"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5F4E2FD-5DCB-468D-BBFF-CDDE9694CFB1}" type="datetimeFigureOut">
              <a:rPr lang="en-GB" smtClean="0"/>
              <a:pPr/>
              <a:t>15/05/2019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73B30B-6C62-43AE-BB94-C5EC4DA09C3E}" type="slidenum">
              <a:rPr lang="en-GB" smtClean="0"/>
              <a:pPr/>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F4E2FD-5DCB-468D-BBFF-CDDE9694CFB1}" type="datetimeFigureOut">
              <a:rPr lang="en-GB" smtClean="0"/>
              <a:pPr/>
              <a:t>15/05/2019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73B30B-6C62-43AE-BB94-C5EC4DA09C3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5F4E2FD-5DCB-468D-BBFF-CDDE9694CFB1}" type="datetimeFigureOut">
              <a:rPr lang="en-GB" smtClean="0"/>
              <a:pPr/>
              <a:t>15/05/2019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73B30B-6C62-43AE-BB94-C5EC4DA09C3E}"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F4E2FD-5DCB-468D-BBFF-CDDE9694CFB1}" type="datetimeFigureOut">
              <a:rPr lang="en-GB" smtClean="0"/>
              <a:pPr/>
              <a:t>15/05/2019</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A73B30B-6C62-43AE-BB94-C5EC4DA09C3E}"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5F4E2FD-5DCB-468D-BBFF-CDDE9694CFB1}" type="datetimeFigureOut">
              <a:rPr lang="en-GB" smtClean="0"/>
              <a:pPr/>
              <a:t>15/05/2019</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A73B30B-6C62-43AE-BB94-C5EC4DA09C3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207" y="1124744"/>
            <a:ext cx="7772400" cy="1829761"/>
          </a:xfrm>
        </p:spPr>
        <p:txBody>
          <a:bodyPr>
            <a:noAutofit/>
          </a:bodyPr>
          <a:lstStyle/>
          <a:p>
            <a:r>
              <a:rPr lang="en-GB" sz="4800" dirty="0"/>
              <a:t>Appraisal for training</a:t>
            </a:r>
          </a:p>
        </p:txBody>
      </p:sp>
      <p:sp>
        <p:nvSpPr>
          <p:cNvPr id="3" name="Subtitle 2"/>
          <p:cNvSpPr>
            <a:spLocks noGrp="1"/>
          </p:cNvSpPr>
          <p:nvPr>
            <p:ph type="subTitle" idx="1"/>
          </p:nvPr>
        </p:nvSpPr>
        <p:spPr/>
        <p:txBody>
          <a:bodyPr>
            <a:normAutofit fontScale="92500" lnSpcReduction="20000"/>
          </a:bodyPr>
          <a:lstStyle/>
          <a:p>
            <a:pPr algn="l"/>
            <a:r>
              <a:rPr lang="en-GB" dirty="0"/>
              <a:t>Christiane Shrimpton</a:t>
            </a:r>
          </a:p>
          <a:p>
            <a:pPr algn="l"/>
            <a:r>
              <a:rPr lang="en-GB" dirty="0"/>
              <a:t>Associate Postgraduate Dean for </a:t>
            </a:r>
          </a:p>
          <a:p>
            <a:pPr algn="l"/>
            <a:r>
              <a:rPr lang="en-GB" dirty="0"/>
              <a:t>Appraisal and Revalidation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72816"/>
            <a:ext cx="8229600" cy="3888433"/>
          </a:xfrm>
        </p:spPr>
        <p:txBody>
          <a:bodyPr>
            <a:normAutofit lnSpcReduction="10000"/>
          </a:bodyPr>
          <a:lstStyle/>
          <a:p>
            <a:pPr>
              <a:spcAft>
                <a:spcPts val="2000"/>
              </a:spcAft>
            </a:pPr>
            <a:r>
              <a:rPr lang="en-GB" sz="2800" b="1" dirty="0" err="1"/>
              <a:t>MySTAR</a:t>
            </a:r>
            <a:r>
              <a:rPr lang="en-GB" sz="2800" b="1" dirty="0"/>
              <a:t> Modules</a:t>
            </a:r>
            <a:r>
              <a:rPr lang="en-GB" sz="2800" dirty="0"/>
              <a:t> – Induction/Clinical Supervision/Doctors in Difficulty</a:t>
            </a:r>
          </a:p>
          <a:p>
            <a:pPr marL="365760" lvl="1" indent="-256032">
              <a:spcBef>
                <a:spcPts val="400"/>
              </a:spcBef>
              <a:spcAft>
                <a:spcPts val="2000"/>
              </a:spcAft>
              <a:buSzPct val="68000"/>
              <a:buFont typeface="Wingdings 3"/>
              <a:buChar char=""/>
            </a:pPr>
            <a:r>
              <a:rPr lang="en-GB" sz="2800" dirty="0"/>
              <a:t>Faculty Development Alliance (NES) Workshop</a:t>
            </a:r>
          </a:p>
          <a:p>
            <a:pPr marL="365760" lvl="1" indent="-256032">
              <a:spcBef>
                <a:spcPts val="400"/>
              </a:spcBef>
              <a:spcAft>
                <a:spcPts val="2000"/>
              </a:spcAft>
              <a:buSzPct val="68000"/>
              <a:buFont typeface="Wingdings 3"/>
              <a:buChar char=""/>
            </a:pPr>
            <a:r>
              <a:rPr lang="en-GB" sz="2800" dirty="0"/>
              <a:t>Details of measures put in place to ensure supervision appropriate to trainees’ confidence and competence</a:t>
            </a:r>
          </a:p>
          <a:p>
            <a:pPr>
              <a:spcAft>
                <a:spcPts val="1000"/>
              </a:spcAft>
            </a:pPr>
            <a:endParaRPr lang="en-GB" sz="3000" dirty="0"/>
          </a:p>
        </p:txBody>
      </p:sp>
      <p:sp>
        <p:nvSpPr>
          <p:cNvPr id="3" name="Title 2"/>
          <p:cNvSpPr>
            <a:spLocks noGrp="1"/>
          </p:cNvSpPr>
          <p:nvPr>
            <p:ph type="title"/>
          </p:nvPr>
        </p:nvSpPr>
        <p:spPr>
          <a:xfrm>
            <a:off x="611560" y="692696"/>
            <a:ext cx="8229600" cy="1143000"/>
          </a:xfrm>
        </p:spPr>
        <p:txBody>
          <a:bodyPr>
            <a:normAutofit fontScale="90000"/>
          </a:bodyPr>
          <a:lstStyle/>
          <a:p>
            <a:r>
              <a:rPr lang="en-GB" sz="3600" dirty="0"/>
              <a:t>Ensuring safe and effective patient care through training</a:t>
            </a:r>
            <a:br>
              <a:rPr lang="en-GB" sz="4400" dirty="0"/>
            </a:br>
            <a:endParaRPr lang="en-GB" dirty="0"/>
          </a:p>
        </p:txBody>
      </p:sp>
    </p:spTree>
    <p:extLst>
      <p:ext uri="{BB962C8B-B14F-4D97-AF65-F5344CB8AC3E}">
        <p14:creationId xmlns:p14="http://schemas.microsoft.com/office/powerpoint/2010/main" val="2291974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525963"/>
          </a:xfrm>
        </p:spPr>
        <p:txBody>
          <a:bodyPr>
            <a:normAutofit/>
          </a:bodyPr>
          <a:lstStyle/>
          <a:p>
            <a:pPr marL="624078" indent="-514350">
              <a:spcAft>
                <a:spcPts val="2000"/>
              </a:spcAft>
            </a:pPr>
            <a:r>
              <a:rPr lang="en-GB" sz="3200" b="1" dirty="0" err="1"/>
              <a:t>MySTAR</a:t>
            </a:r>
            <a:r>
              <a:rPr lang="en-GB" sz="3200" b="1" dirty="0"/>
              <a:t> Module</a:t>
            </a:r>
            <a:r>
              <a:rPr lang="en-GB" sz="3200" dirty="0"/>
              <a:t> – Clinical Supervision</a:t>
            </a:r>
          </a:p>
          <a:p>
            <a:pPr marL="624078" indent="-514350">
              <a:spcAft>
                <a:spcPts val="2000"/>
              </a:spcAft>
            </a:pPr>
            <a:r>
              <a:rPr lang="en-GB" sz="3200" dirty="0"/>
              <a:t>Details of learning programmes, study schedules, timetables for trainees and clinical teachers</a:t>
            </a:r>
          </a:p>
          <a:p>
            <a:pPr marL="624078" indent="-514350">
              <a:spcAft>
                <a:spcPts val="2000"/>
              </a:spcAft>
            </a:pPr>
            <a:r>
              <a:rPr lang="en-GB" sz="3200" dirty="0"/>
              <a:t>Description of training role, environment and trainees supervised</a:t>
            </a:r>
            <a:endParaRPr lang="en-GB" sz="3000" dirty="0"/>
          </a:p>
        </p:txBody>
      </p:sp>
      <p:sp>
        <p:nvSpPr>
          <p:cNvPr id="3" name="Title 2"/>
          <p:cNvSpPr>
            <a:spLocks noGrp="1"/>
          </p:cNvSpPr>
          <p:nvPr>
            <p:ph type="title"/>
          </p:nvPr>
        </p:nvSpPr>
        <p:spPr>
          <a:xfrm>
            <a:off x="611560" y="692696"/>
            <a:ext cx="8229600" cy="1143000"/>
          </a:xfrm>
        </p:spPr>
        <p:txBody>
          <a:bodyPr>
            <a:normAutofit fontScale="90000"/>
          </a:bodyPr>
          <a:lstStyle/>
          <a:p>
            <a:r>
              <a:rPr lang="en-GB" sz="3600" dirty="0"/>
              <a:t>Creating and maintaining an environment for learning</a:t>
            </a:r>
            <a:br>
              <a:rPr lang="en-GB" sz="3600" dirty="0"/>
            </a:br>
            <a:br>
              <a:rPr lang="en-GB" sz="4400" dirty="0"/>
            </a:b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624078" indent="-514350">
              <a:spcAft>
                <a:spcPts val="2000"/>
              </a:spcAft>
            </a:pPr>
            <a:r>
              <a:rPr lang="en-GB" sz="3200" b="1" dirty="0" err="1"/>
              <a:t>MySTAR</a:t>
            </a:r>
            <a:r>
              <a:rPr lang="en-GB" sz="3200" b="1" dirty="0"/>
              <a:t> Module</a:t>
            </a:r>
            <a:r>
              <a:rPr lang="en-GB" sz="3200" dirty="0"/>
              <a:t> – Small Group Teaching</a:t>
            </a:r>
          </a:p>
          <a:p>
            <a:pPr marL="624078" indent="-514350">
              <a:spcAft>
                <a:spcPts val="2000"/>
              </a:spcAft>
            </a:pPr>
            <a:r>
              <a:rPr lang="en-GB" sz="3200" dirty="0"/>
              <a:t>Details of learning programmes, study schedules and timetables for trainees</a:t>
            </a:r>
          </a:p>
          <a:p>
            <a:pPr marL="624078" indent="-514350">
              <a:spcAft>
                <a:spcPts val="2000"/>
              </a:spcAft>
            </a:pPr>
            <a:r>
              <a:rPr lang="en-GB" sz="3200" dirty="0"/>
              <a:t>Evidence of recent initiatives to enhance the provision of learning opportunities</a:t>
            </a:r>
            <a:endParaRPr lang="en-GB" sz="3000" dirty="0"/>
          </a:p>
        </p:txBody>
      </p:sp>
      <p:sp>
        <p:nvSpPr>
          <p:cNvPr id="3" name="Title 2"/>
          <p:cNvSpPr>
            <a:spLocks noGrp="1"/>
          </p:cNvSpPr>
          <p:nvPr>
            <p:ph type="title"/>
          </p:nvPr>
        </p:nvSpPr>
        <p:spPr>
          <a:xfrm>
            <a:off x="611560" y="692696"/>
            <a:ext cx="8229600" cy="1143000"/>
          </a:xfrm>
        </p:spPr>
        <p:txBody>
          <a:bodyPr>
            <a:normAutofit fontScale="90000"/>
          </a:bodyPr>
          <a:lstStyle/>
          <a:p>
            <a:r>
              <a:rPr lang="en-GB" sz="3600" dirty="0"/>
              <a:t>Teaching and facilitating learning</a:t>
            </a:r>
            <a:br>
              <a:rPr lang="en-GB" sz="3600" dirty="0"/>
            </a:br>
            <a:br>
              <a:rPr lang="en-GB" sz="4400" dirty="0"/>
            </a:br>
            <a:endParaRPr lang="en-GB" dirty="0"/>
          </a:p>
        </p:txBody>
      </p:sp>
    </p:spTree>
    <p:extLst>
      <p:ext uri="{BB962C8B-B14F-4D97-AF65-F5344CB8AC3E}">
        <p14:creationId xmlns:p14="http://schemas.microsoft.com/office/powerpoint/2010/main" val="613528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624078" indent="-514350">
              <a:spcAft>
                <a:spcPts val="2000"/>
              </a:spcAft>
            </a:pPr>
            <a:r>
              <a:rPr lang="en-GB" sz="3200" b="1" dirty="0" err="1"/>
              <a:t>MySTAR</a:t>
            </a:r>
            <a:r>
              <a:rPr lang="en-GB" sz="3200" b="1" dirty="0"/>
              <a:t> Modules</a:t>
            </a:r>
            <a:r>
              <a:rPr lang="en-GB" sz="3200" dirty="0"/>
              <a:t> – Supervised Learning Events/Workplace Assessment</a:t>
            </a:r>
          </a:p>
          <a:p>
            <a:pPr marL="624078" indent="-514350">
              <a:spcAft>
                <a:spcPts val="2000"/>
              </a:spcAft>
            </a:pPr>
            <a:r>
              <a:rPr lang="en-GB" sz="3200" dirty="0"/>
              <a:t>Details of programmes, study schedules and timetables for trainees indicating assessment modes, patterns and relevance to learning</a:t>
            </a:r>
          </a:p>
          <a:p>
            <a:pPr marL="624078" indent="-514350">
              <a:spcAft>
                <a:spcPts val="2000"/>
              </a:spcAft>
            </a:pPr>
            <a:r>
              <a:rPr lang="en-GB" sz="3200" dirty="0"/>
              <a:t>Evidence of attendance at ARCP</a:t>
            </a:r>
          </a:p>
          <a:p>
            <a:pPr marL="624078" indent="-514350">
              <a:spcAft>
                <a:spcPts val="1000"/>
              </a:spcAft>
            </a:pPr>
            <a:endParaRPr lang="en-GB" sz="3000" dirty="0"/>
          </a:p>
        </p:txBody>
      </p:sp>
      <p:sp>
        <p:nvSpPr>
          <p:cNvPr id="3" name="Title 2"/>
          <p:cNvSpPr>
            <a:spLocks noGrp="1"/>
          </p:cNvSpPr>
          <p:nvPr>
            <p:ph type="title"/>
          </p:nvPr>
        </p:nvSpPr>
        <p:spPr>
          <a:xfrm>
            <a:off x="611560" y="692696"/>
            <a:ext cx="8229600" cy="1143000"/>
          </a:xfrm>
        </p:spPr>
        <p:txBody>
          <a:bodyPr>
            <a:normAutofit fontScale="90000"/>
          </a:bodyPr>
          <a:lstStyle/>
          <a:p>
            <a:r>
              <a:rPr lang="en-GB" sz="3600" dirty="0"/>
              <a:t>Enhancing learning through assessment</a:t>
            </a:r>
            <a:br>
              <a:rPr lang="en-GB" sz="3600" dirty="0"/>
            </a:br>
            <a:br>
              <a:rPr lang="en-GB" sz="4400" dirty="0"/>
            </a:br>
            <a:endParaRPr lang="en-GB" dirty="0"/>
          </a:p>
        </p:txBody>
      </p:sp>
    </p:spTree>
    <p:extLst>
      <p:ext uri="{BB962C8B-B14F-4D97-AF65-F5344CB8AC3E}">
        <p14:creationId xmlns:p14="http://schemas.microsoft.com/office/powerpoint/2010/main" val="3901202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00808"/>
            <a:ext cx="8229600" cy="4525963"/>
          </a:xfrm>
        </p:spPr>
        <p:txBody>
          <a:bodyPr>
            <a:normAutofit fontScale="92500" lnSpcReduction="10000"/>
          </a:bodyPr>
          <a:lstStyle/>
          <a:p>
            <a:pPr>
              <a:spcAft>
                <a:spcPts val="2000"/>
              </a:spcAft>
            </a:pPr>
            <a:r>
              <a:rPr lang="en-GB" sz="2800" b="1" dirty="0" err="1"/>
              <a:t>MySTAR</a:t>
            </a:r>
            <a:r>
              <a:rPr lang="en-GB" sz="2800" b="1" dirty="0"/>
              <a:t> Modules</a:t>
            </a:r>
            <a:r>
              <a:rPr lang="en-GB" sz="2800" dirty="0"/>
              <a:t> Workplace Assessment/Doctors in Difficulty/Appraisal &amp; Feedback</a:t>
            </a:r>
          </a:p>
          <a:p>
            <a:pPr>
              <a:spcAft>
                <a:spcPts val="2000"/>
              </a:spcAft>
            </a:pPr>
            <a:r>
              <a:rPr lang="en-GB" sz="2800" dirty="0"/>
              <a:t>Examples of meetings, records of trainee progress and learning plans (</a:t>
            </a:r>
            <a:r>
              <a:rPr lang="en-GB" sz="2800" dirty="0" err="1"/>
              <a:t>anonymised</a:t>
            </a:r>
            <a:r>
              <a:rPr lang="en-GB" sz="2800" dirty="0"/>
              <a:t>) </a:t>
            </a:r>
          </a:p>
          <a:p>
            <a:pPr>
              <a:spcAft>
                <a:spcPts val="2000"/>
              </a:spcAft>
            </a:pPr>
            <a:r>
              <a:rPr lang="en-GB" sz="2800" dirty="0"/>
              <a:t>Case studies of the management of a trainee in difficulty (</a:t>
            </a:r>
            <a:r>
              <a:rPr lang="en-GB" sz="2800" dirty="0" err="1"/>
              <a:t>anonymised</a:t>
            </a:r>
            <a:r>
              <a:rPr lang="en-GB" sz="2800" dirty="0"/>
              <a:t>) </a:t>
            </a:r>
          </a:p>
          <a:p>
            <a:pPr>
              <a:spcAft>
                <a:spcPts val="2000"/>
              </a:spcAft>
            </a:pPr>
            <a:r>
              <a:rPr lang="en-GB" sz="2800" dirty="0"/>
              <a:t>Involvement in recruitment, training committees etc</a:t>
            </a:r>
            <a:endParaRPr lang="en-GB" dirty="0"/>
          </a:p>
        </p:txBody>
      </p:sp>
      <p:sp>
        <p:nvSpPr>
          <p:cNvPr id="3" name="Title 2"/>
          <p:cNvSpPr>
            <a:spLocks noGrp="1"/>
          </p:cNvSpPr>
          <p:nvPr>
            <p:ph type="title"/>
          </p:nvPr>
        </p:nvSpPr>
        <p:spPr/>
        <p:txBody>
          <a:bodyPr>
            <a:normAutofit fontScale="90000"/>
          </a:bodyPr>
          <a:lstStyle/>
          <a:p>
            <a:pPr marL="109728">
              <a:spcAft>
                <a:spcPts val="1000"/>
              </a:spcAft>
            </a:pPr>
            <a:r>
              <a:rPr lang="en-GB" sz="4400" dirty="0"/>
              <a:t>Supporting and monitoring educational progress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4525963"/>
          </a:xfrm>
        </p:spPr>
        <p:txBody>
          <a:bodyPr>
            <a:normAutofit/>
          </a:bodyPr>
          <a:lstStyle/>
          <a:p>
            <a:pPr>
              <a:spcAft>
                <a:spcPts val="2000"/>
              </a:spcAft>
            </a:pPr>
            <a:r>
              <a:rPr lang="en-GB" sz="2800" b="1" dirty="0" err="1"/>
              <a:t>MySTAR</a:t>
            </a:r>
            <a:r>
              <a:rPr lang="en-GB" sz="2800" b="1" dirty="0"/>
              <a:t> Modules</a:t>
            </a:r>
            <a:r>
              <a:rPr lang="en-GB" sz="2800" dirty="0"/>
              <a:t> Careers Coaching</a:t>
            </a:r>
          </a:p>
          <a:p>
            <a:pPr>
              <a:spcAft>
                <a:spcPts val="2000"/>
              </a:spcAft>
            </a:pPr>
            <a:r>
              <a:rPr lang="en-GB" sz="2800" dirty="0"/>
              <a:t>Online BMJ learning modules - Mentoring </a:t>
            </a:r>
          </a:p>
          <a:p>
            <a:pPr>
              <a:spcAft>
                <a:spcPts val="2000"/>
              </a:spcAft>
            </a:pPr>
            <a:r>
              <a:rPr lang="en-GB" sz="2800" dirty="0"/>
              <a:t> Examples of meetings, records, case studies (suitably </a:t>
            </a:r>
            <a:r>
              <a:rPr lang="en-GB" sz="2800" dirty="0" err="1"/>
              <a:t>anonymised</a:t>
            </a:r>
            <a:r>
              <a:rPr lang="en-GB" sz="2800" dirty="0"/>
              <a:t>)</a:t>
            </a:r>
          </a:p>
          <a:p>
            <a:pPr>
              <a:spcAft>
                <a:spcPts val="2000"/>
              </a:spcAft>
            </a:pPr>
            <a:r>
              <a:rPr lang="en-GB" sz="2800" dirty="0"/>
              <a:t>Examples of support, challenge and careers guidance provided to trainees (</a:t>
            </a:r>
            <a:r>
              <a:rPr lang="en-GB" sz="2800" dirty="0" err="1"/>
              <a:t>anonymised</a:t>
            </a:r>
            <a:r>
              <a:rPr lang="en-GB" sz="2800" dirty="0"/>
              <a:t>) </a:t>
            </a:r>
          </a:p>
          <a:p>
            <a:endParaRPr lang="en-GB" sz="2800" dirty="0"/>
          </a:p>
          <a:p>
            <a:endParaRPr lang="en-GB" dirty="0"/>
          </a:p>
        </p:txBody>
      </p:sp>
      <p:sp>
        <p:nvSpPr>
          <p:cNvPr id="3" name="Title 2"/>
          <p:cNvSpPr>
            <a:spLocks noGrp="1"/>
          </p:cNvSpPr>
          <p:nvPr>
            <p:ph type="title"/>
          </p:nvPr>
        </p:nvSpPr>
        <p:spPr/>
        <p:txBody>
          <a:bodyPr>
            <a:normAutofit fontScale="90000"/>
          </a:bodyPr>
          <a:lstStyle/>
          <a:p>
            <a:pPr marL="109728">
              <a:spcAft>
                <a:spcPts val="1000"/>
              </a:spcAft>
            </a:pPr>
            <a:r>
              <a:rPr lang="en-GB" sz="4400" dirty="0"/>
              <a:t>Guiding personal and professional development</a:t>
            </a:r>
          </a:p>
        </p:txBody>
      </p:sp>
    </p:spTree>
    <p:extLst>
      <p:ext uri="{BB962C8B-B14F-4D97-AF65-F5344CB8AC3E}">
        <p14:creationId xmlns:p14="http://schemas.microsoft.com/office/powerpoint/2010/main" val="3627469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700808"/>
            <a:ext cx="8229600" cy="4525963"/>
          </a:xfrm>
        </p:spPr>
        <p:txBody>
          <a:bodyPr>
            <a:normAutofit/>
          </a:bodyPr>
          <a:lstStyle/>
          <a:p>
            <a:pPr>
              <a:spcAft>
                <a:spcPts val="2000"/>
              </a:spcAft>
            </a:pPr>
            <a:r>
              <a:rPr lang="en-GB" sz="2800" b="1" dirty="0" err="1"/>
              <a:t>MySTAR</a:t>
            </a:r>
            <a:r>
              <a:rPr lang="en-GB" sz="2800" b="1" dirty="0"/>
              <a:t> Modules</a:t>
            </a:r>
          </a:p>
          <a:p>
            <a:pPr>
              <a:spcAft>
                <a:spcPts val="2000"/>
              </a:spcAft>
            </a:pPr>
            <a:r>
              <a:rPr lang="en-GB" sz="2800" dirty="0"/>
              <a:t>Involvement in educating others</a:t>
            </a:r>
          </a:p>
          <a:p>
            <a:pPr>
              <a:spcAft>
                <a:spcPts val="2000"/>
              </a:spcAft>
            </a:pPr>
            <a:r>
              <a:rPr lang="en-GB" sz="2800" dirty="0"/>
              <a:t>Involvement in peer mentoring</a:t>
            </a:r>
          </a:p>
          <a:p>
            <a:pPr>
              <a:spcAft>
                <a:spcPts val="2000"/>
              </a:spcAft>
            </a:pPr>
            <a:r>
              <a:rPr lang="en-GB" sz="2800" dirty="0"/>
              <a:t>Evidence of participation in online discussion forums with peers</a:t>
            </a:r>
          </a:p>
          <a:p>
            <a:pPr>
              <a:spcAft>
                <a:spcPts val="2000"/>
              </a:spcAft>
            </a:pPr>
            <a:r>
              <a:rPr lang="en-GB" sz="2800"/>
              <a:t>New certificates </a:t>
            </a:r>
            <a:r>
              <a:rPr lang="en-GB" sz="2800" dirty="0"/>
              <a:t>or qualifications obtained</a:t>
            </a:r>
          </a:p>
          <a:p>
            <a:endParaRPr lang="en-GB" sz="2400" dirty="0"/>
          </a:p>
          <a:p>
            <a:endParaRPr lang="en-GB" sz="2400" dirty="0"/>
          </a:p>
          <a:p>
            <a:endParaRPr lang="en-GB" sz="2400" b="1" dirty="0"/>
          </a:p>
          <a:p>
            <a:endParaRPr lang="en-GB" dirty="0"/>
          </a:p>
        </p:txBody>
      </p:sp>
      <p:sp>
        <p:nvSpPr>
          <p:cNvPr id="3" name="Title 2"/>
          <p:cNvSpPr>
            <a:spLocks noGrp="1"/>
          </p:cNvSpPr>
          <p:nvPr>
            <p:ph type="title"/>
          </p:nvPr>
        </p:nvSpPr>
        <p:spPr/>
        <p:txBody>
          <a:bodyPr>
            <a:normAutofit fontScale="90000"/>
          </a:bodyPr>
          <a:lstStyle/>
          <a:p>
            <a:pPr marL="109728">
              <a:spcAft>
                <a:spcPts val="1000"/>
              </a:spcAft>
            </a:pPr>
            <a:r>
              <a:rPr lang="en-GB" sz="4400" dirty="0"/>
              <a:t>Continuing professional development as an educator</a:t>
            </a:r>
          </a:p>
        </p:txBody>
      </p:sp>
    </p:spTree>
    <p:extLst>
      <p:ext uri="{BB962C8B-B14F-4D97-AF65-F5344CB8AC3E}">
        <p14:creationId xmlns:p14="http://schemas.microsoft.com/office/powerpoint/2010/main" val="1714042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143000"/>
          </a:xfrm>
        </p:spPr>
        <p:txBody>
          <a:bodyPr/>
          <a:lstStyle/>
          <a:p>
            <a:r>
              <a:rPr lang="en-GB" dirty="0"/>
              <a:t>Ongoing trainer status</a:t>
            </a:r>
          </a:p>
        </p:txBody>
      </p:sp>
      <p:sp>
        <p:nvSpPr>
          <p:cNvPr id="4" name="Content Placeholder 3"/>
          <p:cNvSpPr>
            <a:spLocks noGrp="1"/>
          </p:cNvSpPr>
          <p:nvPr>
            <p:ph idx="1"/>
          </p:nvPr>
        </p:nvSpPr>
        <p:spPr/>
        <p:txBody>
          <a:bodyPr/>
          <a:lstStyle/>
          <a:p>
            <a:endParaRPr lang="en-GB" sz="2800" dirty="0"/>
          </a:p>
          <a:p>
            <a:endParaRPr lang="en-GB" sz="2800" dirty="0"/>
          </a:p>
          <a:p>
            <a:pPr indent="0" algn="ctr">
              <a:buNone/>
            </a:pPr>
            <a:r>
              <a:rPr lang="en-GB" sz="3200" dirty="0"/>
              <a:t>Evidence covering the 5 year revalidation cycle that you continue to remain up to date in all elements of your trainer role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525963"/>
          </a:xfrm>
        </p:spPr>
        <p:txBody>
          <a:bodyPr>
            <a:normAutofit/>
          </a:bodyPr>
          <a:lstStyle/>
          <a:p>
            <a:pPr algn="ctr">
              <a:spcAft>
                <a:spcPts val="1500"/>
              </a:spcAft>
              <a:buNone/>
            </a:pPr>
            <a:endParaRPr lang="en-GB" sz="4800" dirty="0"/>
          </a:p>
          <a:p>
            <a:pPr algn="ctr">
              <a:spcAft>
                <a:spcPts val="1500"/>
              </a:spcAft>
              <a:buNone/>
            </a:pPr>
            <a:r>
              <a:rPr lang="en-GB" sz="4800" dirty="0"/>
              <a:t>Any questions?</a:t>
            </a:r>
          </a:p>
        </p:txBody>
      </p:sp>
      <p:sp>
        <p:nvSpPr>
          <p:cNvPr id="3" name="Title 2"/>
          <p:cNvSpPr>
            <a:spLocks noGrp="1"/>
          </p:cNvSpPr>
          <p:nvPr>
            <p:ph type="title"/>
          </p:nvPr>
        </p:nvSpPr>
        <p:spPr/>
        <p:txBody>
          <a:bodyPr/>
          <a:lstStyle/>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132856"/>
            <a:ext cx="8229600" cy="4306483"/>
          </a:xfrm>
        </p:spPr>
        <p:txBody>
          <a:bodyPr/>
          <a:lstStyle/>
          <a:p>
            <a:pPr>
              <a:spcAft>
                <a:spcPts val="1500"/>
              </a:spcAft>
            </a:pPr>
            <a:r>
              <a:rPr lang="en-GB" sz="3200" dirty="0"/>
              <a:t>What have you gained from this session?</a:t>
            </a:r>
          </a:p>
          <a:p>
            <a:pPr>
              <a:spcAft>
                <a:spcPts val="1500"/>
              </a:spcAft>
            </a:pPr>
            <a:r>
              <a:rPr lang="en-GB" sz="3200" dirty="0"/>
              <a:t>How will that feed into your next appraisal?</a:t>
            </a:r>
          </a:p>
          <a:p>
            <a:pPr>
              <a:spcAft>
                <a:spcPts val="1500"/>
              </a:spcAft>
            </a:pPr>
            <a:endParaRPr lang="en-GB" dirty="0"/>
          </a:p>
        </p:txBody>
      </p:sp>
      <p:sp>
        <p:nvSpPr>
          <p:cNvPr id="3" name="Title 2"/>
          <p:cNvSpPr>
            <a:spLocks noGrp="1"/>
          </p:cNvSpPr>
          <p:nvPr>
            <p:ph type="title"/>
          </p:nvPr>
        </p:nvSpPr>
        <p:spPr/>
        <p:txBody>
          <a:bodyPr>
            <a:normAutofit/>
          </a:bodyPr>
          <a:lstStyle/>
          <a:p>
            <a:r>
              <a:rPr lang="en-GB" dirty="0"/>
              <a:t>For your next appraisal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72816"/>
            <a:ext cx="8229600" cy="4234475"/>
          </a:xfrm>
        </p:spPr>
        <p:txBody>
          <a:bodyPr>
            <a:normAutofit/>
          </a:bodyPr>
          <a:lstStyle/>
          <a:p>
            <a:pPr>
              <a:spcAft>
                <a:spcPts val="2000"/>
              </a:spcAft>
            </a:pPr>
            <a:r>
              <a:rPr lang="en-GB" sz="3200" dirty="0"/>
              <a:t>Primary Care Trainers</a:t>
            </a:r>
          </a:p>
          <a:p>
            <a:pPr>
              <a:spcAft>
                <a:spcPts val="2000"/>
              </a:spcAft>
            </a:pPr>
            <a:r>
              <a:rPr lang="en-GB" sz="3200" dirty="0"/>
              <a:t>Secondary Care Trainers</a:t>
            </a:r>
          </a:p>
          <a:p>
            <a:pPr>
              <a:spcAft>
                <a:spcPts val="2000"/>
              </a:spcAft>
            </a:pPr>
            <a:r>
              <a:rPr lang="en-GB" sz="3200" dirty="0"/>
              <a:t>Trainees</a:t>
            </a:r>
          </a:p>
          <a:p>
            <a:pPr>
              <a:spcAft>
                <a:spcPts val="2000"/>
              </a:spcAft>
            </a:pPr>
            <a:r>
              <a:rPr lang="en-GB" sz="3200" dirty="0"/>
              <a:t>Appraisers</a:t>
            </a:r>
          </a:p>
          <a:p>
            <a:pPr>
              <a:spcAft>
                <a:spcPts val="2000"/>
              </a:spcAft>
            </a:pPr>
            <a:r>
              <a:rPr lang="en-GB" sz="3200" dirty="0"/>
              <a:t>Other</a:t>
            </a:r>
          </a:p>
        </p:txBody>
      </p:sp>
      <p:sp>
        <p:nvSpPr>
          <p:cNvPr id="3" name="Title 2"/>
          <p:cNvSpPr>
            <a:spLocks noGrp="1"/>
          </p:cNvSpPr>
          <p:nvPr>
            <p:ph type="title"/>
          </p:nvPr>
        </p:nvSpPr>
        <p:spPr/>
        <p:txBody>
          <a:bodyPr/>
          <a:lstStyle/>
          <a:p>
            <a:r>
              <a:rPr lang="en-GB" dirty="0"/>
              <a:t>Who is in the room?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988840"/>
            <a:ext cx="8229600" cy="3802427"/>
          </a:xfrm>
        </p:spPr>
        <p:txBody>
          <a:bodyPr>
            <a:normAutofit/>
          </a:bodyPr>
          <a:lstStyle/>
          <a:p>
            <a:pPr>
              <a:spcAft>
                <a:spcPts val="4000"/>
              </a:spcAft>
            </a:pPr>
            <a:r>
              <a:rPr lang="en-GB" sz="3600" dirty="0"/>
              <a:t>What do you discuss relating to training?</a:t>
            </a:r>
          </a:p>
          <a:p>
            <a:pPr>
              <a:spcAft>
                <a:spcPts val="4000"/>
              </a:spcAft>
            </a:pPr>
            <a:r>
              <a:rPr lang="en-GB" sz="3600" dirty="0"/>
              <a:t>What supporting information do you use?</a:t>
            </a:r>
          </a:p>
        </p:txBody>
      </p:sp>
      <p:sp>
        <p:nvSpPr>
          <p:cNvPr id="3" name="Title 2"/>
          <p:cNvSpPr>
            <a:spLocks noGrp="1"/>
          </p:cNvSpPr>
          <p:nvPr>
            <p:ph type="title"/>
          </p:nvPr>
        </p:nvSpPr>
        <p:spPr/>
        <p:txBody>
          <a:bodyPr/>
          <a:lstStyle/>
          <a:p>
            <a:r>
              <a:rPr lang="en-GB" dirty="0"/>
              <a:t>Your current appraisal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600"/>
              </a:spcBef>
              <a:spcAft>
                <a:spcPts val="1000"/>
              </a:spcAft>
            </a:pPr>
            <a:r>
              <a:rPr lang="en-GB" sz="2800" dirty="0"/>
              <a:t>Appraisal covers all roles</a:t>
            </a:r>
          </a:p>
          <a:p>
            <a:pPr>
              <a:spcBef>
                <a:spcPts val="600"/>
              </a:spcBef>
              <a:spcAft>
                <a:spcPts val="1000"/>
              </a:spcAft>
            </a:pPr>
            <a:r>
              <a:rPr lang="en-GB" sz="2800" dirty="0"/>
              <a:t>Relevant for trainers as well as trainees</a:t>
            </a:r>
          </a:p>
          <a:p>
            <a:pPr>
              <a:spcBef>
                <a:spcPts val="600"/>
              </a:spcBef>
              <a:spcAft>
                <a:spcPts val="1000"/>
              </a:spcAft>
            </a:pPr>
            <a:r>
              <a:rPr lang="en-GB" sz="2800" dirty="0"/>
              <a:t>For trainees part of ARCP process</a:t>
            </a:r>
          </a:p>
          <a:p>
            <a:pPr>
              <a:spcBef>
                <a:spcPts val="600"/>
              </a:spcBef>
              <a:spcAft>
                <a:spcPts val="1000"/>
              </a:spcAft>
            </a:pPr>
            <a:r>
              <a:rPr lang="en-GB" sz="2800" dirty="0"/>
              <a:t>The GMC approves primary care trainers</a:t>
            </a:r>
          </a:p>
          <a:p>
            <a:pPr>
              <a:spcBef>
                <a:spcPts val="600"/>
              </a:spcBef>
              <a:spcAft>
                <a:spcPts val="1000"/>
              </a:spcAft>
            </a:pPr>
            <a:r>
              <a:rPr lang="en-GB" sz="2800" dirty="0"/>
              <a:t>For secondary care doctors SOAR appraisal also supports revalidation in their trainer role</a:t>
            </a:r>
          </a:p>
        </p:txBody>
      </p:sp>
      <p:sp>
        <p:nvSpPr>
          <p:cNvPr id="3" name="Title 2"/>
          <p:cNvSpPr>
            <a:spLocks noGrp="1"/>
          </p:cNvSpPr>
          <p:nvPr>
            <p:ph type="title"/>
          </p:nvPr>
        </p:nvSpPr>
        <p:spPr/>
        <p:txBody>
          <a:bodyPr/>
          <a:lstStyle/>
          <a:p>
            <a:r>
              <a:rPr lang="en-GB" dirty="0"/>
              <a:t>Background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00808"/>
            <a:ext cx="8229600" cy="4525963"/>
          </a:xfrm>
        </p:spPr>
        <p:txBody>
          <a:bodyPr>
            <a:normAutofit/>
          </a:bodyPr>
          <a:lstStyle/>
          <a:p>
            <a:pPr>
              <a:spcAft>
                <a:spcPts val="2000"/>
              </a:spcAft>
            </a:pPr>
            <a:r>
              <a:rPr lang="en-GB" sz="3600" dirty="0"/>
              <a:t>Reflection on current practice</a:t>
            </a:r>
          </a:p>
          <a:p>
            <a:pPr>
              <a:spcAft>
                <a:spcPts val="2000"/>
              </a:spcAft>
            </a:pPr>
            <a:r>
              <a:rPr lang="en-GB" sz="3600" dirty="0"/>
              <a:t>Recognition of achievements</a:t>
            </a:r>
          </a:p>
          <a:p>
            <a:pPr>
              <a:spcAft>
                <a:spcPts val="2000"/>
              </a:spcAft>
            </a:pPr>
            <a:r>
              <a:rPr lang="en-GB" sz="3600" dirty="0"/>
              <a:t>Identification of future development needs</a:t>
            </a:r>
          </a:p>
          <a:p>
            <a:pPr>
              <a:spcAft>
                <a:spcPts val="2000"/>
              </a:spcAft>
            </a:pPr>
            <a:r>
              <a:rPr lang="en-GB" sz="3600" dirty="0"/>
              <a:t>Feeds into revalidation</a:t>
            </a:r>
          </a:p>
        </p:txBody>
      </p:sp>
      <p:sp>
        <p:nvSpPr>
          <p:cNvPr id="3" name="Title 2"/>
          <p:cNvSpPr>
            <a:spLocks noGrp="1"/>
          </p:cNvSpPr>
          <p:nvPr>
            <p:ph type="title"/>
          </p:nvPr>
        </p:nvSpPr>
        <p:spPr/>
        <p:txBody>
          <a:bodyPr/>
          <a:lstStyle/>
          <a:p>
            <a:r>
              <a:rPr lang="en-GB" dirty="0"/>
              <a:t>Appraisal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sz="2800" dirty="0"/>
          </a:p>
          <a:p>
            <a:pPr>
              <a:spcAft>
                <a:spcPts val="2000"/>
              </a:spcAft>
            </a:pPr>
            <a:r>
              <a:rPr lang="en-GB" sz="4000" dirty="0"/>
              <a:t>What you do</a:t>
            </a:r>
          </a:p>
          <a:p>
            <a:pPr>
              <a:spcAft>
                <a:spcPts val="2000"/>
              </a:spcAft>
            </a:pPr>
            <a:r>
              <a:rPr lang="en-GB" sz="4000" dirty="0"/>
              <a:t>Why you do it in that way</a:t>
            </a:r>
          </a:p>
          <a:p>
            <a:pPr>
              <a:spcAft>
                <a:spcPts val="2000"/>
              </a:spcAft>
            </a:pPr>
            <a:r>
              <a:rPr lang="en-GB" sz="4000" dirty="0"/>
              <a:t>How well you do it</a:t>
            </a:r>
          </a:p>
        </p:txBody>
      </p:sp>
      <p:sp>
        <p:nvSpPr>
          <p:cNvPr id="3" name="Title 2"/>
          <p:cNvSpPr>
            <a:spLocks noGrp="1"/>
          </p:cNvSpPr>
          <p:nvPr>
            <p:ph type="title"/>
          </p:nvPr>
        </p:nvSpPr>
        <p:spPr>
          <a:xfrm>
            <a:off x="457200" y="274638"/>
            <a:ext cx="8229600" cy="1143000"/>
          </a:xfrm>
        </p:spPr>
        <p:txBody>
          <a:bodyPr>
            <a:normAutofit/>
          </a:bodyPr>
          <a:lstStyle/>
          <a:p>
            <a:r>
              <a:rPr lang="en-GB" dirty="0"/>
              <a:t>Supporting information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787E39E-C58B-4415-9186-0170F691A40E}"/>
              </a:ext>
            </a:extLst>
          </p:cNvPr>
          <p:cNvPicPr>
            <a:picLocks noGrp="1" noChangeAspect="1"/>
          </p:cNvPicPr>
          <p:nvPr>
            <p:ph idx="1"/>
          </p:nvPr>
        </p:nvPicPr>
        <p:blipFill>
          <a:blip r:embed="rId2" cstate="print"/>
          <a:stretch>
            <a:fillRect/>
          </a:stretch>
        </p:blipFill>
        <p:spPr>
          <a:xfrm>
            <a:off x="-396552" y="1556792"/>
            <a:ext cx="10207857" cy="4464496"/>
          </a:xfrm>
          <a:prstGeom prst="rect">
            <a:avLst/>
          </a:prstGeom>
        </p:spPr>
      </p:pic>
      <p:sp>
        <p:nvSpPr>
          <p:cNvPr id="5" name="Title 4">
            <a:extLst>
              <a:ext uri="{FF2B5EF4-FFF2-40B4-BE49-F238E27FC236}">
                <a16:creationId xmlns:a16="http://schemas.microsoft.com/office/drawing/2014/main" id="{62F284F0-3D6A-4608-9517-BB65BB74AA25}"/>
              </a:ext>
            </a:extLst>
          </p:cNvPr>
          <p:cNvSpPr>
            <a:spLocks noGrp="1"/>
          </p:cNvSpPr>
          <p:nvPr>
            <p:ph type="title"/>
          </p:nvPr>
        </p:nvSpPr>
        <p:spPr/>
        <p:txBody>
          <a:bodyPr/>
          <a:lstStyle/>
          <a:p>
            <a:r>
              <a:rPr lang="en-GB" dirty="0"/>
              <a:t>GMC domains</a:t>
            </a:r>
          </a:p>
        </p:txBody>
      </p:sp>
    </p:spTree>
    <p:extLst>
      <p:ext uri="{BB962C8B-B14F-4D97-AF65-F5344CB8AC3E}">
        <p14:creationId xmlns:p14="http://schemas.microsoft.com/office/powerpoint/2010/main" val="1511588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844824"/>
            <a:ext cx="8229600" cy="4525963"/>
          </a:xfrm>
        </p:spPr>
        <p:txBody>
          <a:bodyPr>
            <a:normAutofit/>
          </a:bodyPr>
          <a:lstStyle/>
          <a:p>
            <a:pPr marL="109728" indent="0">
              <a:spcAft>
                <a:spcPts val="2000"/>
              </a:spcAft>
              <a:buNone/>
            </a:pPr>
            <a:r>
              <a:rPr lang="en-GB" sz="3200" dirty="0"/>
              <a:t>For all domains:</a:t>
            </a:r>
          </a:p>
          <a:p>
            <a:pPr>
              <a:spcAft>
                <a:spcPts val="2000"/>
              </a:spcAft>
            </a:pPr>
            <a:r>
              <a:rPr lang="en-GB" sz="3200" dirty="0"/>
              <a:t>Training you have attended</a:t>
            </a:r>
          </a:p>
          <a:p>
            <a:pPr>
              <a:spcAft>
                <a:spcPts val="2000"/>
              </a:spcAft>
            </a:pPr>
            <a:r>
              <a:rPr lang="en-GB" sz="3200" dirty="0"/>
              <a:t>Relevant e-learning packages</a:t>
            </a:r>
          </a:p>
          <a:p>
            <a:pPr>
              <a:spcAft>
                <a:spcPts val="2000"/>
              </a:spcAft>
            </a:pPr>
            <a:r>
              <a:rPr lang="en-GB" sz="3200" dirty="0"/>
              <a:t>Reflections on your current practice</a:t>
            </a:r>
          </a:p>
          <a:p>
            <a:pPr>
              <a:spcAft>
                <a:spcPts val="2000"/>
              </a:spcAft>
            </a:pPr>
            <a:r>
              <a:rPr lang="en-GB" sz="3200" dirty="0"/>
              <a:t>Critical analysis of relevant literature</a:t>
            </a:r>
          </a:p>
          <a:p>
            <a:endParaRPr lang="en-GB" dirty="0"/>
          </a:p>
        </p:txBody>
      </p:sp>
      <p:sp>
        <p:nvSpPr>
          <p:cNvPr id="3" name="Title 2"/>
          <p:cNvSpPr>
            <a:spLocks noGrp="1"/>
          </p:cNvSpPr>
          <p:nvPr>
            <p:ph type="title"/>
          </p:nvPr>
        </p:nvSpPr>
        <p:spPr/>
        <p:txBody>
          <a:bodyPr>
            <a:normAutofit fontScale="90000"/>
          </a:bodyPr>
          <a:lstStyle/>
          <a:p>
            <a:r>
              <a:rPr lang="en-GB" dirty="0"/>
              <a:t>Types of supporting information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2414" y="1556793"/>
            <a:ext cx="8229600" cy="4997452"/>
          </a:xfrm>
        </p:spPr>
        <p:txBody>
          <a:bodyPr>
            <a:normAutofit/>
          </a:bodyPr>
          <a:lstStyle/>
          <a:p>
            <a:pPr>
              <a:spcAft>
                <a:spcPts val="2000"/>
              </a:spcAft>
            </a:pPr>
            <a:r>
              <a:rPr lang="en-GB" sz="3200" dirty="0"/>
              <a:t>GMC Trainee Survey Results</a:t>
            </a:r>
          </a:p>
          <a:p>
            <a:pPr>
              <a:spcAft>
                <a:spcPts val="2000"/>
              </a:spcAft>
            </a:pPr>
            <a:r>
              <a:rPr lang="en-GB" sz="3200" dirty="0"/>
              <a:t>Other feedback from trainees</a:t>
            </a:r>
          </a:p>
          <a:p>
            <a:pPr>
              <a:spcAft>
                <a:spcPts val="2000"/>
              </a:spcAft>
            </a:pPr>
            <a:r>
              <a:rPr lang="en-GB" sz="3200" dirty="0"/>
              <a:t>Feedback from peers</a:t>
            </a:r>
          </a:p>
          <a:p>
            <a:pPr>
              <a:spcAft>
                <a:spcPts val="2000"/>
              </a:spcAft>
            </a:pPr>
            <a:r>
              <a:rPr lang="en-GB" sz="3200" dirty="0"/>
              <a:t>Feedback from Deanery visits</a:t>
            </a:r>
          </a:p>
          <a:p>
            <a:pPr>
              <a:spcAft>
                <a:spcPts val="2000"/>
              </a:spcAft>
            </a:pPr>
            <a:r>
              <a:rPr lang="en-GB" sz="3200" dirty="0"/>
              <a:t>Relevant local audits/patient feedback</a:t>
            </a:r>
          </a:p>
          <a:p>
            <a:endParaRPr lang="en-GB" dirty="0"/>
          </a:p>
        </p:txBody>
      </p:sp>
      <p:sp>
        <p:nvSpPr>
          <p:cNvPr id="3" name="Title 2"/>
          <p:cNvSpPr>
            <a:spLocks noGrp="1"/>
          </p:cNvSpPr>
          <p:nvPr>
            <p:ph type="title"/>
          </p:nvPr>
        </p:nvSpPr>
        <p:spPr/>
        <p:txBody>
          <a:bodyPr>
            <a:normAutofit/>
          </a:bodyPr>
          <a:lstStyle/>
          <a:p>
            <a:r>
              <a:rPr lang="en-GB" dirty="0"/>
              <a:t>Reflections 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BD96815014FC4DAAF3A159B430C409" ma:contentTypeVersion="11" ma:contentTypeDescription="Create a new document." ma:contentTypeScope="" ma:versionID="d6a98f2ecdc492dbcb361b254c8e97f9">
  <xsd:schema xmlns:xsd="http://www.w3.org/2001/XMLSchema" xmlns:xs="http://www.w3.org/2001/XMLSchema" xmlns:p="http://schemas.microsoft.com/office/2006/metadata/properties" xmlns:ns2="5549f3f6-b7db-40ce-a15f-c10d2fdae267" xmlns:ns3="0cf4b3a6-91e3-43a9-a28b-3e6e49204d49" targetNamespace="http://schemas.microsoft.com/office/2006/metadata/properties" ma:root="true" ma:fieldsID="daa0fa8af8daecb2258c9cba23036aa8" ns2:_="" ns3:_="">
    <xsd:import namespace="5549f3f6-b7db-40ce-a15f-c10d2fdae267"/>
    <xsd:import namespace="0cf4b3a6-91e3-43a9-a28b-3e6e49204d49"/>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49f3f6-b7db-40ce-a15f-c10d2fdae2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cf4b3a6-91e3-43a9-a28b-3e6e49204d49"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61CEBFF-4877-49CA-938E-C7539910C5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49f3f6-b7db-40ce-a15f-c10d2fdae267"/>
    <ds:schemaRef ds:uri="0cf4b3a6-91e3-43a9-a28b-3e6e49204d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71392D-7C06-4127-B8B0-F164CFB55337}">
  <ds:schemaRefs>
    <ds:schemaRef ds:uri="http://schemas.microsoft.com/sharepoint/v3/contenttype/forms"/>
  </ds:schemaRefs>
</ds:datastoreItem>
</file>

<file path=customXml/itemProps3.xml><?xml version="1.0" encoding="utf-8"?>
<ds:datastoreItem xmlns:ds="http://schemas.openxmlformats.org/officeDocument/2006/customXml" ds:itemID="{0A8E033C-518E-4839-A7DC-C7613BBB6B4A}">
  <ds:schemaRefs>
    <ds:schemaRef ds:uri="http://www.w3.org/XML/1998/namespace"/>
    <ds:schemaRef ds:uri="http://schemas.microsoft.com/office/2006/metadata/properties"/>
    <ds:schemaRef ds:uri="http://purl.org/dc/dcmitype/"/>
    <ds:schemaRef ds:uri="http://purl.org/dc/elements/1.1/"/>
    <ds:schemaRef ds:uri="5549f3f6-b7db-40ce-a15f-c10d2fdae267"/>
    <ds:schemaRef ds:uri="http://schemas.microsoft.com/office/infopath/2007/PartnerControls"/>
    <ds:schemaRef ds:uri="http://schemas.microsoft.com/office/2006/documentManagement/types"/>
    <ds:schemaRef ds:uri="http://schemas.openxmlformats.org/package/2006/metadata/core-properties"/>
    <ds:schemaRef ds:uri="0cf4b3a6-91e3-43a9-a28b-3e6e49204d49"/>
    <ds:schemaRef ds:uri="http://purl.org/dc/terms/"/>
  </ds:schemaRefs>
</ds:datastoreItem>
</file>

<file path=docProps/app.xml><?xml version="1.0" encoding="utf-8"?>
<Properties xmlns="http://schemas.openxmlformats.org/officeDocument/2006/extended-properties" xmlns:vt="http://schemas.openxmlformats.org/officeDocument/2006/docPropsVTypes">
  <Template>Concourse</Template>
  <TotalTime>2526</TotalTime>
  <Words>2198</Words>
  <Application>Microsoft Office PowerPoint</Application>
  <PresentationFormat>On-screen Show (4:3)</PresentationFormat>
  <Paragraphs>235</Paragraphs>
  <Slides>19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vt:lpstr>
      <vt:lpstr>Calibri</vt:lpstr>
      <vt:lpstr>Lucida Sans Unicode</vt:lpstr>
      <vt:lpstr>Verdana</vt:lpstr>
      <vt:lpstr>Wingdings 2</vt:lpstr>
      <vt:lpstr>Wingdings 3</vt:lpstr>
      <vt:lpstr>Concourse</vt:lpstr>
      <vt:lpstr>Appraisal for training</vt:lpstr>
      <vt:lpstr>Who is in the room?</vt:lpstr>
      <vt:lpstr>Your current appraisal</vt:lpstr>
      <vt:lpstr>Background</vt:lpstr>
      <vt:lpstr>Appraisal</vt:lpstr>
      <vt:lpstr>Supporting information </vt:lpstr>
      <vt:lpstr>GMC domains</vt:lpstr>
      <vt:lpstr>Types of supporting information</vt:lpstr>
      <vt:lpstr>Reflections on</vt:lpstr>
      <vt:lpstr>Ensuring safe and effective patient care through training </vt:lpstr>
      <vt:lpstr>Creating and maintaining an environment for learning  </vt:lpstr>
      <vt:lpstr>Teaching and facilitating learning  </vt:lpstr>
      <vt:lpstr>Enhancing learning through assessment  </vt:lpstr>
      <vt:lpstr>Supporting and monitoring educational progress</vt:lpstr>
      <vt:lpstr>Guiding personal and professional development</vt:lpstr>
      <vt:lpstr>Continuing professional development as an educator</vt:lpstr>
      <vt:lpstr>Ongoing trainer status</vt:lpstr>
      <vt:lpstr>PowerPoint Presentation</vt:lpstr>
      <vt:lpstr>For your next appraisal</vt:lpstr>
    </vt:vector>
  </TitlesOfParts>
  <Company>NHS Dumfries And Galloway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patient care through appraisal</dc:title>
  <dc:creator>CShrimpton1</dc:creator>
  <cp:lastModifiedBy>William Liu</cp:lastModifiedBy>
  <cp:revision>55</cp:revision>
  <dcterms:created xsi:type="dcterms:W3CDTF">2018-10-29T08:53:06Z</dcterms:created>
  <dcterms:modified xsi:type="dcterms:W3CDTF">2019-05-15T11:45:14Z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0x01010034BD96815014FC4DAAF3A159B430C409</vt:lpwstr>
  </property>
</Properties>
</file>