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6" r:id="rId1"/>
  </p:sldMasterIdLst>
  <p:notesMasterIdLst>
    <p:notesMasterId r:id="rId13"/>
  </p:notesMasterIdLst>
  <p:sldIdLst>
    <p:sldId id="256" r:id="rId2"/>
    <p:sldId id="257" r:id="rId3"/>
    <p:sldId id="258" r:id="rId4"/>
    <p:sldId id="271" r:id="rId5"/>
    <p:sldId id="259" r:id="rId6"/>
    <p:sldId id="265" r:id="rId7"/>
    <p:sldId id="266" r:id="rId8"/>
    <p:sldId id="264" r:id="rId9"/>
    <p:sldId id="260" r:id="rId10"/>
    <p:sldId id="262" r:id="rId11"/>
    <p:sldId id="267" r:id="rId1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126" d="100"/>
          <a:sy n="126" d="100"/>
        </p:scale>
        <p:origin x="-119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F900560-598C-49EE-B3EA-006A4C935205}" type="datetimeFigureOut">
              <a:rPr lang="en-GB"/>
              <a:pPr>
                <a:defRPr/>
              </a:pPr>
              <a:t>09/06/2014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63B124B-B0D5-455A-9D2E-C68E746108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defRPr/>
            </a:pPr>
            <a:r>
              <a:rPr lang="en-GB" dirty="0" smtClean="0"/>
              <a:t>(DW = 139 (28) useable), RJK = 88 (47 useable), LH = 109 (51 useable)</a:t>
            </a:r>
          </a:p>
          <a:p>
            <a:pPr eaLnBrk="1" hangingPunct="1">
              <a:spcBef>
                <a:spcPct val="0"/>
              </a:spcBef>
              <a:defRPr/>
            </a:pPr>
            <a:endParaRPr lang="en-GB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GB" dirty="0" smtClean="0"/>
              <a:t>LH  -  106 forms – 51 patients had 2 scores. 55 left – 53 pre score, 2 post </a:t>
            </a:r>
            <a:r>
              <a:rPr lang="en-GB" dirty="0" err="1" smtClean="0"/>
              <a:t>rx</a:t>
            </a:r>
            <a:r>
              <a:rPr lang="en-GB" dirty="0" smtClean="0"/>
              <a:t> score only. RK  -  86 forms – 47 patients had 2 scores. 39 left – 31 pre score, 8 post score only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GB" dirty="0" smtClean="0"/>
              <a:t>DW -  139 forms – 8 d/c, 3 </a:t>
            </a:r>
            <a:r>
              <a:rPr lang="en-GB" dirty="0" err="1" smtClean="0"/>
              <a:t>dna</a:t>
            </a:r>
            <a:r>
              <a:rPr lang="en-GB" dirty="0" smtClean="0"/>
              <a:t>, </a:t>
            </a:r>
          </a:p>
          <a:p>
            <a:pPr eaLnBrk="1" hangingPunct="1">
              <a:spcBef>
                <a:spcPct val="0"/>
              </a:spcBef>
              <a:defRPr/>
            </a:pPr>
            <a:endParaRPr lang="en-GB" dirty="0" smtClean="0"/>
          </a:p>
          <a:p>
            <a:pPr eaLnBrk="1" hangingPunct="1">
              <a:spcBef>
                <a:spcPct val="0"/>
              </a:spcBef>
              <a:defRPr/>
            </a:pPr>
            <a:endParaRPr lang="en-GB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9D5138B-8106-4CD2-9B14-2B25931211EB}" type="slidenum">
              <a:rPr lang="en-GB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F146BC2-A9CF-41FD-AFBD-996DFBF60686}" type="slidenum">
              <a:rPr lang="en-GB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5C7FD90-A931-4A6E-917D-F156584430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36EC9-1962-4137-8F8A-711650EF58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5709E-C14D-410E-9D73-9D80484FEA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4114800"/>
          </a:xfrm>
        </p:spPr>
        <p:txBody>
          <a:bodyPr>
            <a:normAutofit/>
          </a:bodyPr>
          <a:lstStyle/>
          <a:p>
            <a:pPr lvl="0"/>
            <a:endParaRPr lang="en-GB" noProof="0" smtClean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26DDA-D565-4359-9B77-1D35774F53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BD81A-CC65-4E67-9C34-58B289656B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234A8A-5705-4523-98DF-DCD6D6E60E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6DCF3-9448-4258-9F40-F02E477136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4A924CA-A769-45C2-8620-595B52F83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3258A-E5BD-41AD-ADBF-F4B3C9708C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6CC6D-96EA-4275-A852-256DC38013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F6AE242-8B98-4A58-9255-86901358F4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007D29-0B24-467D-9F0E-3270ECD0EA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solidFill>
                  <a:srgbClr val="9B9A98"/>
                </a:solidFill>
              </a:defRPr>
            </a:lvl1pPr>
          </a:lstStyle>
          <a:p>
            <a:pPr>
              <a:defRPr/>
            </a:pPr>
            <a:fld id="{9C53E9C6-4006-4ECD-81AF-08CBAB6B67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59" r:id="rId1"/>
    <p:sldLayoutId id="2147484152" r:id="rId2"/>
    <p:sldLayoutId id="2147484160" r:id="rId3"/>
    <p:sldLayoutId id="2147484153" r:id="rId4"/>
    <p:sldLayoutId id="2147484161" r:id="rId5"/>
    <p:sldLayoutId id="2147484154" r:id="rId6"/>
    <p:sldLayoutId id="2147484155" r:id="rId7"/>
    <p:sldLayoutId id="2147484162" r:id="rId8"/>
    <p:sldLayoutId id="2147484163" r:id="rId9"/>
    <p:sldLayoutId id="2147484156" r:id="rId10"/>
    <p:sldLayoutId id="2147484157" r:id="rId11"/>
    <p:sldLayoutId id="2147484158" r:id="rId12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1844824"/>
            <a:ext cx="6480048" cy="2301240"/>
          </a:xfrm>
          <a:extLst>
            <a:ext uri="{909E8E84-426E-40DD-AFC4-6F175D3DCCD1}"/>
            <a:ext uri="{91240B29-F687-4F45-9708-019B960494DF}"/>
          </a:extLst>
        </p:spPr>
        <p:txBody>
          <a:bodyPr>
            <a:no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GB" sz="5400" b="0" smtClean="0">
                <a:solidFill>
                  <a:schemeClr val="accent1"/>
                </a:solidFill>
                <a:effectLst/>
                <a:latin typeface="Calibri" pitchFamily="34" charset="0"/>
              </a:rPr>
              <a:t>SNOT Audit</a:t>
            </a:r>
            <a:br>
              <a:rPr lang="en-GB" sz="5400" b="0" smtClean="0">
                <a:solidFill>
                  <a:schemeClr val="accent1"/>
                </a:solidFill>
                <a:effectLst/>
                <a:latin typeface="Calibri" pitchFamily="34" charset="0"/>
              </a:rPr>
            </a:br>
            <a:r>
              <a:rPr lang="en-GB" sz="5400" b="0" smtClean="0">
                <a:solidFill>
                  <a:schemeClr val="accent1"/>
                </a:solidFill>
                <a:effectLst/>
                <a:latin typeface="Calibri" pitchFamily="34" charset="0"/>
              </a:rPr>
              <a:t/>
            </a:r>
            <a:br>
              <a:rPr lang="en-GB" sz="5400" b="0" smtClean="0">
                <a:solidFill>
                  <a:schemeClr val="accent1"/>
                </a:solidFill>
                <a:effectLst/>
                <a:latin typeface="Calibri" pitchFamily="34" charset="0"/>
              </a:rPr>
            </a:br>
            <a:r>
              <a:rPr lang="en-GB" sz="5400" b="0" smtClean="0">
                <a:solidFill>
                  <a:schemeClr val="accent1"/>
                </a:solidFill>
                <a:effectLst/>
                <a:latin typeface="Calibri" pitchFamily="34" charset="0"/>
              </a:rPr>
              <a:t>January 2014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6763" y="115888"/>
            <a:ext cx="7467600" cy="1143000"/>
          </a:xfrm>
        </p:spPr>
        <p:txBody>
          <a:bodyPr>
            <a:normAutofit/>
          </a:bodyPr>
          <a:lstStyle/>
          <a:p>
            <a:pPr marL="484632" algn="ctr"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Calibri" panose="020F0502020204030204" pitchFamily="34" charset="0"/>
              </a:rPr>
              <a:t>What Went </a:t>
            </a:r>
            <a:r>
              <a:rPr lang="en-GB" dirty="0">
                <a:solidFill>
                  <a:schemeClr val="accent1">
                    <a:tint val="83000"/>
                    <a:satMod val="150000"/>
                  </a:schemeClr>
                </a:solidFill>
                <a:latin typeface="Calibri" panose="020F0502020204030204" pitchFamily="34" charset="0"/>
              </a:rPr>
              <a:t>W</a:t>
            </a:r>
            <a:r>
              <a:rPr lang="en-GB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Calibri" panose="020F0502020204030204" pitchFamily="34" charset="0"/>
              </a:rPr>
              <a:t>rong?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1557338"/>
            <a:ext cx="8785225" cy="5111750"/>
          </a:xfrm>
        </p:spPr>
        <p:txBody>
          <a:bodyPr/>
          <a:lstStyle/>
          <a:p>
            <a:pPr eaLnBrk="1" hangingPunct="1"/>
            <a:r>
              <a:rPr lang="en-GB" sz="3200" smtClean="0">
                <a:latin typeface="Calibri" pitchFamily="34" charset="0"/>
              </a:rPr>
              <a:t>SNOT forms still not being completed fully</a:t>
            </a:r>
          </a:p>
          <a:p>
            <a:pPr eaLnBrk="1" hangingPunct="1"/>
            <a:endParaRPr lang="en-GB" sz="3200" smtClean="0">
              <a:latin typeface="Calibri" pitchFamily="34" charset="0"/>
            </a:endParaRPr>
          </a:p>
          <a:p>
            <a:pPr eaLnBrk="1" hangingPunct="1"/>
            <a:r>
              <a:rPr lang="en-GB" sz="3200" smtClean="0">
                <a:latin typeface="Calibri" pitchFamily="34" charset="0"/>
              </a:rPr>
              <a:t>31 post-treatment SNOT forms did not have a pre-treatment form/score recorded on the form, available from the previously filed forms, or on SCI-store</a:t>
            </a:r>
          </a:p>
          <a:p>
            <a:pPr eaLnBrk="1" hangingPunct="1"/>
            <a:endParaRPr lang="en-GB" sz="3200" smtClean="0">
              <a:latin typeface="Calibri" pitchFamily="34" charset="0"/>
            </a:endParaRPr>
          </a:p>
          <a:p>
            <a:pPr eaLnBrk="1" hangingPunct="1"/>
            <a:r>
              <a:rPr lang="en-GB" sz="3200" smtClean="0">
                <a:latin typeface="Calibri" pitchFamily="34" charset="0"/>
              </a:rPr>
              <a:t>There is not a reliable way to hand over the audit data to the next group of doctors</a:t>
            </a:r>
          </a:p>
          <a:p>
            <a:pPr eaLnBrk="1" hangingPunct="1"/>
            <a:endParaRPr lang="en-GB" sz="3600" smtClean="0">
              <a:latin typeface="Calibri" pitchFamily="34" charset="0"/>
            </a:endParaRPr>
          </a:p>
          <a:p>
            <a:pPr eaLnBrk="1" hangingPunct="1"/>
            <a:endParaRPr lang="en-GB" sz="3600" smtClean="0">
              <a:latin typeface="Calibri" pitchFamily="34" charset="0"/>
            </a:endParaRPr>
          </a:p>
          <a:p>
            <a:pPr eaLnBrk="1" hangingPunct="1"/>
            <a:endParaRPr lang="en-GB" sz="3600" smtClean="0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975" cy="1143000"/>
          </a:xfrm>
        </p:spPr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GB" sz="44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Calibri" panose="020F0502020204030204" pitchFamily="34" charset="0"/>
              </a:rPr>
              <a:t>Suggestions</a:t>
            </a:r>
            <a:r>
              <a:rPr lang="en-GB" sz="44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+mn-lt"/>
              </a:rPr>
              <a:t> For Improvement</a:t>
            </a:r>
            <a:endParaRPr lang="en-GB" sz="4400" dirty="0">
              <a:solidFill>
                <a:schemeClr val="accent1">
                  <a:tint val="83000"/>
                  <a:satMod val="150000"/>
                </a:schemeClr>
              </a:solidFill>
              <a:latin typeface="+mn-lt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117475" y="1557338"/>
            <a:ext cx="8785225" cy="4895850"/>
          </a:xfrm>
        </p:spPr>
        <p:txBody>
          <a:bodyPr/>
          <a:lstStyle/>
          <a:p>
            <a:pPr marL="447675" eaLnBrk="1" hangingPunct="1"/>
            <a:r>
              <a:rPr lang="en-GB" sz="3200" smtClean="0">
                <a:latin typeface="Calibri" pitchFamily="34" charset="0"/>
              </a:rPr>
              <a:t>SNOT scores could be recorded in the patient notes at clinic appointments, enabling them to be easily located at the next appointment, and so written on the next SNOT form</a:t>
            </a:r>
          </a:p>
          <a:p>
            <a:pPr marL="447675" eaLnBrk="1" hangingPunct="1"/>
            <a:endParaRPr lang="en-GB" sz="3200" smtClean="0">
              <a:latin typeface="Calibri" pitchFamily="34" charset="0"/>
            </a:endParaRPr>
          </a:p>
          <a:p>
            <a:pPr marL="447675" eaLnBrk="1" hangingPunct="1"/>
            <a:r>
              <a:rPr lang="en-GB" sz="3200" smtClean="0">
                <a:latin typeface="Calibri" pitchFamily="34" charset="0"/>
              </a:rPr>
              <a:t>If SNOT scores were recorded in all dictated letters, this would provide an easily accessible record of the score should the SNOT form not be fully completed in clinic</a:t>
            </a:r>
          </a:p>
          <a:p>
            <a:pPr marL="447675" eaLnBrk="1" hangingPunct="1"/>
            <a:endParaRPr lang="en-GB" sz="2800" smtClean="0"/>
          </a:p>
          <a:p>
            <a:pPr marL="447675" eaLnBrk="1" hangingPunct="1">
              <a:buFont typeface="Wingdings 2" pitchFamily="18" charset="2"/>
              <a:buNone/>
            </a:pPr>
            <a:endParaRPr lang="en-GB" sz="2800" smtClean="0"/>
          </a:p>
          <a:p>
            <a:pPr marL="447675" eaLnBrk="1" hangingPunct="1"/>
            <a:endParaRPr lang="en-GB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467600" cy="909638"/>
          </a:xfrm>
        </p:spPr>
        <p:txBody>
          <a:bodyPr>
            <a:noAutofit/>
          </a:bodyPr>
          <a:lstStyle/>
          <a:p>
            <a:pPr marL="484632" algn="ctr" eaLnBrk="1" fontAlgn="auto" hangingPunct="1">
              <a:spcAft>
                <a:spcPts val="0"/>
              </a:spcAft>
              <a:defRPr/>
            </a:pPr>
            <a:r>
              <a:rPr lang="en-GB" sz="72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Calibri" pitchFamily="34" charset="0"/>
              </a:rPr>
              <a:t>Aim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844675"/>
            <a:ext cx="8569325" cy="1584325"/>
          </a:xfrm>
        </p:spPr>
        <p:txBody>
          <a:bodyPr/>
          <a:lstStyle/>
          <a:p>
            <a:pPr marL="36512" indent="0" algn="just" eaLnBrk="1" hangingPunct="1">
              <a:buFont typeface="Wingdings 2" pitchFamily="18" charset="2"/>
              <a:buNone/>
              <a:defRPr/>
            </a:pPr>
            <a:r>
              <a:rPr lang="en-GB" sz="3600" dirty="0" smtClean="0">
                <a:latin typeface="Calibri" panose="020F0502020204030204" pitchFamily="34" charset="0"/>
              </a:rPr>
              <a:t>To assess the effectiveness of medical or surgical treatment in patients with </a:t>
            </a:r>
            <a:r>
              <a:rPr lang="en-GB" sz="3600" dirty="0" err="1" smtClean="0">
                <a:latin typeface="Calibri" panose="020F0502020204030204" pitchFamily="34" charset="0"/>
              </a:rPr>
              <a:t>sino</a:t>
            </a:r>
            <a:r>
              <a:rPr lang="en-GB" sz="3600" dirty="0" smtClean="0">
                <a:latin typeface="Calibri" panose="020F0502020204030204" pitchFamily="34" charset="0"/>
              </a:rPr>
              <a:t>-nasal disease who present to ENT outpatient clinics</a:t>
            </a:r>
          </a:p>
          <a:p>
            <a:pPr algn="just" eaLnBrk="1" hangingPunct="1">
              <a:defRPr/>
            </a:pPr>
            <a:endParaRPr lang="en-GB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dirty="0" smtClean="0"/>
          </a:p>
          <a:p>
            <a:pPr eaLnBrk="1" hangingPunct="1">
              <a:defRPr/>
            </a:pP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916238" y="115888"/>
            <a:ext cx="2592387" cy="765175"/>
          </a:xfrm>
        </p:spPr>
        <p:txBody>
          <a:bodyPr>
            <a:noAutofit/>
          </a:bodyPr>
          <a:lstStyle/>
          <a:p>
            <a:pPr marL="484632" algn="ctr" eaLnBrk="1" fontAlgn="auto" hangingPunct="1">
              <a:spcAft>
                <a:spcPts val="0"/>
              </a:spcAft>
              <a:defRPr/>
            </a:pPr>
            <a:r>
              <a:rPr lang="en-GB" sz="44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Calibri" pitchFamily="34" charset="0"/>
              </a:rPr>
              <a:t>Method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0" y="1052513"/>
            <a:ext cx="9144000" cy="594995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GB" sz="2600" dirty="0">
                <a:latin typeface="Calibri" pitchFamily="34" charset="0"/>
              </a:rPr>
              <a:t>Forms </a:t>
            </a:r>
            <a:r>
              <a:rPr lang="en-GB" sz="2600" dirty="0" smtClean="0">
                <a:latin typeface="Calibri" pitchFamily="34" charset="0"/>
              </a:rPr>
              <a:t>collected </a:t>
            </a:r>
            <a:r>
              <a:rPr lang="en-GB" sz="2600" dirty="0">
                <a:latin typeface="Calibri" pitchFamily="34" charset="0"/>
              </a:rPr>
              <a:t>between </a:t>
            </a:r>
            <a:r>
              <a:rPr lang="en-GB" sz="2600" dirty="0" smtClean="0">
                <a:latin typeface="Calibri" pitchFamily="34" charset="0"/>
              </a:rPr>
              <a:t>1st </a:t>
            </a:r>
            <a:r>
              <a:rPr lang="en-GB" sz="2600" dirty="0">
                <a:latin typeface="Calibri" pitchFamily="34" charset="0"/>
              </a:rPr>
              <a:t>September </a:t>
            </a:r>
            <a:r>
              <a:rPr lang="en-GB" sz="2600" dirty="0" smtClean="0">
                <a:latin typeface="Calibri" pitchFamily="34" charset="0"/>
              </a:rPr>
              <a:t>2013 - 24th </a:t>
            </a:r>
            <a:r>
              <a:rPr lang="en-GB" sz="2600" dirty="0">
                <a:latin typeface="Calibri" pitchFamily="34" charset="0"/>
              </a:rPr>
              <a:t>December 2013 (some forms were dated outwith these periods)</a:t>
            </a:r>
            <a:endParaRPr lang="en-GB" sz="2600" dirty="0"/>
          </a:p>
          <a:p>
            <a:pPr eaLnBrk="1" hangingPunct="1">
              <a:spcBef>
                <a:spcPts val="1200"/>
              </a:spcBef>
              <a:defRPr/>
            </a:pPr>
            <a:r>
              <a:rPr lang="en-GB" sz="2600" dirty="0" smtClean="0">
                <a:latin typeface="Calibri" pitchFamily="34" charset="0"/>
              </a:rPr>
              <a:t>Patients complete SNOT questionnaire prior to consultation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GB" sz="2600" dirty="0" smtClean="0">
                <a:latin typeface="Calibri" pitchFamily="34" charset="0"/>
              </a:rPr>
              <a:t>Consultant completes clinical information on form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GB" sz="2600" dirty="0" smtClean="0">
                <a:latin typeface="Calibri" pitchFamily="34" charset="0"/>
              </a:rPr>
              <a:t>Data from forms recorded on an Excel spreadsheet 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GB" sz="2600" dirty="0" smtClean="0">
                <a:latin typeface="Calibri" pitchFamily="34" charset="0"/>
              </a:rPr>
              <a:t>Paper copies filed alphabetically for each consultant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GB" sz="2600" dirty="0" smtClean="0">
                <a:latin typeface="Calibri" pitchFamily="34" charset="0"/>
              </a:rPr>
              <a:t>Incomplete forms filed separately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GB" sz="2600" dirty="0">
                <a:latin typeface="Calibri" pitchFamily="34" charset="0"/>
              </a:rPr>
              <a:t>S</a:t>
            </a:r>
            <a:r>
              <a:rPr lang="en-GB" sz="2600" dirty="0" smtClean="0">
                <a:latin typeface="Calibri" pitchFamily="34" charset="0"/>
              </a:rPr>
              <a:t>ources of SNOT scores for the audit were:</a:t>
            </a:r>
            <a:endParaRPr lang="en-GB" sz="2600" dirty="0">
              <a:latin typeface="Calibri" pitchFamily="34" charset="0"/>
            </a:endParaRPr>
          </a:p>
          <a:p>
            <a:pPr marL="981075" indent="-265113" eaLnBrk="1" hangingPunct="1">
              <a:buFont typeface="Wingdings" pitchFamily="2" charset="2"/>
              <a:buChar char="Ø"/>
              <a:defRPr/>
            </a:pPr>
            <a:r>
              <a:rPr lang="en-GB" sz="2600" dirty="0" smtClean="0">
                <a:latin typeface="Calibri" pitchFamily="34" charset="0"/>
              </a:rPr>
              <a:t>SNOT forms collected in this audit cycle</a:t>
            </a:r>
          </a:p>
          <a:p>
            <a:pPr marL="981075" indent="-265113" eaLnBrk="1" hangingPunct="1">
              <a:buFont typeface="Wingdings" pitchFamily="2" charset="2"/>
              <a:buChar char="Ø"/>
              <a:defRPr/>
            </a:pPr>
            <a:r>
              <a:rPr lang="en-GB" sz="2600" dirty="0" smtClean="0">
                <a:latin typeface="Calibri" pitchFamily="34" charset="0"/>
              </a:rPr>
              <a:t>Previously </a:t>
            </a:r>
            <a:r>
              <a:rPr lang="en-GB" sz="2600" dirty="0">
                <a:latin typeface="Calibri" pitchFamily="34" charset="0"/>
              </a:rPr>
              <a:t>filed forms</a:t>
            </a:r>
          </a:p>
          <a:p>
            <a:pPr marL="981075" indent="-265113" eaLnBrk="1" hangingPunct="1">
              <a:buFont typeface="Wingdings" pitchFamily="2" charset="2"/>
              <a:buChar char="Ø"/>
              <a:defRPr/>
            </a:pPr>
            <a:r>
              <a:rPr lang="en-GB" sz="2600" dirty="0">
                <a:latin typeface="Calibri" pitchFamily="34" charset="0"/>
              </a:rPr>
              <a:t>SCI-store letters</a:t>
            </a:r>
          </a:p>
          <a:p>
            <a:pPr eaLnBrk="1" hangingPunct="1">
              <a:defRPr/>
            </a:pPr>
            <a:endParaRPr lang="en-GB" sz="2500" dirty="0" smtClean="0">
              <a:latin typeface="Calibri" pitchFamily="34" charset="0"/>
            </a:endParaRPr>
          </a:p>
          <a:p>
            <a:pPr marL="36512" indent="0" eaLnBrk="1" hangingPunct="1">
              <a:buFont typeface="Wingdings 2" pitchFamily="18" charset="2"/>
              <a:buNone/>
              <a:defRPr/>
            </a:pPr>
            <a:endParaRPr lang="en-GB" sz="24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76263" y="187325"/>
            <a:ext cx="8362950" cy="1143000"/>
          </a:xfrm>
        </p:spPr>
        <p:txBody>
          <a:bodyPr/>
          <a:lstStyle/>
          <a:p>
            <a:r>
              <a:rPr lang="en-GB" sz="4400" smtClean="0">
                <a:solidFill>
                  <a:schemeClr val="accent1"/>
                </a:solidFill>
                <a:latin typeface="Calibri" pitchFamily="34" charset="0"/>
              </a:rPr>
              <a:t>What is the SNOT Questionnaire?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07950" y="1557338"/>
            <a:ext cx="8856663" cy="453548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sz="3200" smtClean="0">
                <a:latin typeface="Calibri" pitchFamily="34" charset="0"/>
              </a:rPr>
              <a:t>A patient-reported measure of outcome in treatment of sino-nasal disorders</a:t>
            </a:r>
          </a:p>
          <a:p>
            <a:r>
              <a:rPr lang="en-GB" sz="3200" smtClean="0">
                <a:latin typeface="Calibri" pitchFamily="34" charset="0"/>
              </a:rPr>
              <a:t>The SNOT questionnaire contains 20 questions </a:t>
            </a:r>
          </a:p>
          <a:p>
            <a:pPr>
              <a:spcBef>
                <a:spcPct val="0"/>
              </a:spcBef>
            </a:pPr>
            <a:r>
              <a:rPr lang="en-GB" sz="3200" smtClean="0">
                <a:latin typeface="Calibri" pitchFamily="34" charset="0"/>
              </a:rPr>
              <a:t>The first half of the questionnaire relates to physical symptoms – nasal, ear, and facial symptoms</a:t>
            </a:r>
          </a:p>
          <a:p>
            <a:pPr>
              <a:spcBef>
                <a:spcPct val="0"/>
              </a:spcBef>
            </a:pPr>
            <a:r>
              <a:rPr lang="en-GB" sz="3200" smtClean="0">
                <a:latin typeface="Calibri" pitchFamily="34" charset="0"/>
              </a:rPr>
              <a:t>The second half relates to quality of life (sleep and psychological issues)</a:t>
            </a:r>
          </a:p>
        </p:txBody>
      </p:sp>
      <p:sp>
        <p:nvSpPr>
          <p:cNvPr id="10244" name="TextBox 3"/>
          <p:cNvSpPr txBox="1">
            <a:spLocks noChangeArrowheads="1"/>
          </p:cNvSpPr>
          <p:nvPr/>
        </p:nvSpPr>
        <p:spPr bwMode="auto">
          <a:xfrm>
            <a:off x="179388" y="6334125"/>
            <a:ext cx="88566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000"/>
              <a:t>http://www.entnet.org/research/outcomes/browne%202007.pdf health related quality of life</a:t>
            </a:r>
          </a:p>
          <a:p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7467600" cy="706437"/>
          </a:xfrm>
        </p:spPr>
        <p:txBody>
          <a:bodyPr>
            <a:noAutofit/>
          </a:bodyPr>
          <a:lstStyle/>
          <a:p>
            <a:pPr marL="484632" algn="ctr" eaLnBrk="1" fontAlgn="auto" hangingPunct="1">
              <a:spcAft>
                <a:spcPts val="0"/>
              </a:spcAft>
              <a:defRPr/>
            </a:pPr>
            <a:r>
              <a:rPr lang="en-GB" sz="48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Calibri" pitchFamily="34" charset="0"/>
              </a:rPr>
              <a:t>Results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0" y="1052513"/>
            <a:ext cx="8964613" cy="5472112"/>
          </a:xfrm>
        </p:spPr>
        <p:txBody>
          <a:bodyPr>
            <a:noAutofit/>
          </a:bodyPr>
          <a:lstStyle/>
          <a:p>
            <a:pPr marL="420624" indent="-384048" eaLnBrk="1" fontAlgn="auto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GB" sz="2500" dirty="0" smtClean="0">
                <a:latin typeface="Calibri" pitchFamily="34" charset="0"/>
              </a:rPr>
              <a:t>404 forms returned</a:t>
            </a:r>
          </a:p>
          <a:p>
            <a:pPr marL="420624" indent="-384048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GB" sz="2500" dirty="0" smtClean="0">
                <a:latin typeface="Calibri" pitchFamily="34" charset="0"/>
              </a:rPr>
              <a:t>126 forms were able to be used in the audit (criteria for inclusion: Name, CHI, diagnosis, treatment, pre/post, and at least one SNOT score)</a:t>
            </a:r>
          </a:p>
          <a:p>
            <a:pPr marL="450850" indent="-358775" eaLnBrk="1" fontAlgn="auto" hangingPunct="1">
              <a:spcBef>
                <a:spcPts val="1200"/>
              </a:spcBef>
              <a:spcAft>
                <a:spcPts val="0"/>
              </a:spcAft>
              <a:defRPr/>
            </a:pPr>
            <a:r>
              <a:rPr lang="en-GB" sz="2500" dirty="0" smtClean="0">
                <a:latin typeface="Calibri" pitchFamily="34" charset="0"/>
              </a:rPr>
              <a:t>278 forms excluded from this audit cycle:</a:t>
            </a:r>
          </a:p>
          <a:p>
            <a:pPr marL="628650" indent="271463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sz="2500" dirty="0" smtClean="0">
                <a:latin typeface="Calibri" pitchFamily="34" charset="0"/>
              </a:rPr>
              <a:t>Only pre-treatment score available at present (166)</a:t>
            </a:r>
          </a:p>
          <a:p>
            <a:pPr marL="628650" indent="271463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sz="2500" dirty="0" smtClean="0">
                <a:latin typeface="Calibri" pitchFamily="34" charset="0"/>
              </a:rPr>
              <a:t>Discharged after 1</a:t>
            </a:r>
            <a:r>
              <a:rPr lang="en-GB" sz="2500" baseline="30000" dirty="0" smtClean="0">
                <a:latin typeface="Calibri" pitchFamily="34" charset="0"/>
              </a:rPr>
              <a:t>st</a:t>
            </a:r>
            <a:r>
              <a:rPr lang="en-GB" sz="2500" dirty="0" smtClean="0">
                <a:latin typeface="Calibri" pitchFamily="34" charset="0"/>
              </a:rPr>
              <a:t> appointment (8)</a:t>
            </a:r>
          </a:p>
          <a:p>
            <a:pPr marL="628650" indent="271463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sz="2500" dirty="0" smtClean="0">
                <a:latin typeface="Calibri" pitchFamily="34" charset="0"/>
              </a:rPr>
              <a:t>DNA 2</a:t>
            </a:r>
            <a:r>
              <a:rPr lang="en-GB" sz="2500" baseline="30000" dirty="0" smtClean="0">
                <a:latin typeface="Calibri" pitchFamily="34" charset="0"/>
              </a:rPr>
              <a:t>nd</a:t>
            </a:r>
            <a:r>
              <a:rPr lang="en-GB" sz="2500" dirty="0" smtClean="0">
                <a:latin typeface="Calibri" pitchFamily="34" charset="0"/>
              </a:rPr>
              <a:t> appointment (3)</a:t>
            </a:r>
          </a:p>
          <a:p>
            <a:pPr marL="628650" indent="271463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sz="2500" dirty="0" smtClean="0">
                <a:latin typeface="Calibri" pitchFamily="34" charset="0"/>
              </a:rPr>
              <a:t>Non </a:t>
            </a:r>
            <a:r>
              <a:rPr lang="en-GB" sz="2500" dirty="0" err="1" smtClean="0">
                <a:latin typeface="Calibri" pitchFamily="34" charset="0"/>
              </a:rPr>
              <a:t>sino</a:t>
            </a:r>
            <a:r>
              <a:rPr lang="en-GB" sz="2500" dirty="0" smtClean="0">
                <a:latin typeface="Calibri" pitchFamily="34" charset="0"/>
              </a:rPr>
              <a:t>-nasal disease (2)</a:t>
            </a:r>
          </a:p>
          <a:p>
            <a:pPr marL="628650" indent="271463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sz="2500" dirty="0" smtClean="0">
                <a:latin typeface="Calibri" pitchFamily="34" charset="0"/>
              </a:rPr>
              <a:t>Only post-treatment score available (31)</a:t>
            </a:r>
          </a:p>
          <a:p>
            <a:pPr marL="628650" indent="271463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sz="2500" dirty="0" smtClean="0">
                <a:latin typeface="Calibri" pitchFamily="34" charset="0"/>
              </a:rPr>
              <a:t>Forms missing name, diagnosis or treatment (68)  </a:t>
            </a:r>
          </a:p>
          <a:p>
            <a:pPr marL="420624" indent="-384048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endParaRPr lang="en-GB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99" name="Rectangle 63"/>
          <p:cNvSpPr>
            <a:spLocks noGrp="1" noChangeArrowheads="1"/>
          </p:cNvSpPr>
          <p:nvPr>
            <p:ph type="title"/>
          </p:nvPr>
        </p:nvSpPr>
        <p:spPr>
          <a:xfrm>
            <a:off x="2051050" y="260350"/>
            <a:ext cx="4105275" cy="600075"/>
          </a:xfrm>
        </p:spPr>
        <p:txBody>
          <a:bodyPr>
            <a:noAutofit/>
          </a:bodyPr>
          <a:lstStyle/>
          <a:p>
            <a:pPr marL="484632" algn="ctr" eaLnBrk="1" fontAlgn="auto" hangingPunct="1">
              <a:spcAft>
                <a:spcPts val="0"/>
              </a:spcAft>
              <a:defRPr/>
            </a:pPr>
            <a:r>
              <a:rPr lang="en-GB" sz="48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Calibri" panose="020F0502020204030204" pitchFamily="34" charset="0"/>
              </a:rPr>
              <a:t>Surgeon A</a:t>
            </a:r>
            <a:endParaRPr lang="en-GB" sz="4800" dirty="0" smtClean="0">
              <a:solidFill>
                <a:schemeClr val="accent1">
                  <a:tint val="83000"/>
                  <a:satMod val="1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7013" y="1412875"/>
          <a:ext cx="8809037" cy="5162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2800"/>
                <a:gridCol w="1019317"/>
                <a:gridCol w="1310007"/>
                <a:gridCol w="1383906"/>
                <a:gridCol w="1528975"/>
                <a:gridCol w="1164032"/>
              </a:tblGrid>
              <a:tr h="1188619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91437" marR="91437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Number of Cases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52" marR="91452" marT="45689" marB="456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Average </a:t>
                      </a:r>
                    </a:p>
                    <a:p>
                      <a:pPr algn="ctr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pre-treatment SNOT score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52" marR="91452" marT="45689" marB="456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Average </a:t>
                      </a:r>
                    </a:p>
                    <a:p>
                      <a:pPr algn="ctr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post-treatment SNOT score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52" marR="91452" marT="45689" marB="456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Average improvement</a:t>
                      </a:r>
                    </a:p>
                    <a:p>
                      <a:pPr algn="ctr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in SNOT</a:t>
                      </a:r>
                      <a:r>
                        <a:rPr lang="en-GB" sz="1800" b="1" baseline="0" dirty="0" smtClean="0">
                          <a:latin typeface="Calibri" panose="020F0502020204030204" pitchFamily="34" charset="0"/>
                        </a:rPr>
                        <a:t> score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52" marR="91452" marT="45689" marB="456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Number</a:t>
                      </a:r>
                      <a:r>
                        <a:rPr lang="en-GB" sz="1800" b="1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of patients improved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52" marR="91452" marT="45689" marB="45689"/>
                </a:tc>
              </a:tr>
              <a:tr h="611917">
                <a:tc>
                  <a:txBody>
                    <a:bodyPr/>
                    <a:lstStyle/>
                    <a:p>
                      <a:pPr algn="l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MEDICAL TREATMENT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36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50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44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6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23  (64%)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</a:tr>
              <a:tr h="611917">
                <a:tc>
                  <a:txBody>
                    <a:bodyPr/>
                    <a:lstStyle/>
                    <a:p>
                      <a:pPr algn="l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FESS + REVISION FESS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6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46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8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38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 5  (83%)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</a:tr>
              <a:tr h="611917">
                <a:tc>
                  <a:txBody>
                    <a:bodyPr/>
                    <a:lstStyle/>
                    <a:p>
                      <a:pPr algn="l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FESS</a:t>
                      </a:r>
                      <a:r>
                        <a:rPr lang="en-GB" sz="1800" b="1" baseline="0" dirty="0" smtClean="0">
                          <a:latin typeface="Calibri" panose="020F0502020204030204" pitchFamily="34" charset="0"/>
                        </a:rPr>
                        <a:t> + SEPTOPLASTY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1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22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8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14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  1  (100%)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</a:tr>
              <a:tr h="914347">
                <a:tc>
                  <a:txBody>
                    <a:bodyPr/>
                    <a:lstStyle/>
                    <a:p>
                      <a:pPr algn="l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SEPTOPLASTY +/-</a:t>
                      </a:r>
                      <a:r>
                        <a:rPr lang="en-GB" sz="1800" b="1" baseline="0" dirty="0" smtClean="0">
                          <a:latin typeface="Calibri" panose="020F0502020204030204" pitchFamily="34" charset="0"/>
                        </a:rPr>
                        <a:t> INFERIOR TURBINATE REDUCTION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7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34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14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20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6  (86%)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</a:tr>
              <a:tr h="611917">
                <a:tc>
                  <a:txBody>
                    <a:bodyPr/>
                    <a:lstStyle/>
                    <a:p>
                      <a:pPr algn="l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SEPTORHINOPLASTY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1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61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54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7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 1  (100%)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</a:tr>
              <a:tr h="611917">
                <a:tc>
                  <a:txBody>
                    <a:bodyPr/>
                    <a:lstStyle/>
                    <a:p>
                      <a:pPr algn="l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51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7" marR="91437" marT="45708" marB="45708" anchor="ctr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229600" cy="742950"/>
          </a:xfrm>
        </p:spPr>
        <p:txBody>
          <a:bodyPr>
            <a:noAutofit/>
          </a:bodyPr>
          <a:lstStyle/>
          <a:p>
            <a:pPr marL="484632" algn="ctr" eaLnBrk="1" fontAlgn="auto" hangingPunct="1">
              <a:spcAft>
                <a:spcPts val="0"/>
              </a:spcAft>
              <a:defRPr/>
            </a:pPr>
            <a:r>
              <a:rPr lang="en-GB" sz="54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Surgeon B</a:t>
            </a:r>
            <a:endParaRPr lang="en-GB" sz="5400" dirty="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0825" y="1484313"/>
          <a:ext cx="8712201" cy="48244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951"/>
                <a:gridCol w="1007490"/>
                <a:gridCol w="1368184"/>
                <a:gridCol w="1296735"/>
                <a:gridCol w="1520846"/>
                <a:gridCol w="1213995"/>
              </a:tblGrid>
              <a:tr h="1224638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1" marR="91441" marT="45702" marB="457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Number of Cases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90" marB="456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Average </a:t>
                      </a:r>
                    </a:p>
                    <a:p>
                      <a:pPr algn="ctr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pre-treatment SNOT score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90" marB="456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Average </a:t>
                      </a:r>
                    </a:p>
                    <a:p>
                      <a:pPr algn="ctr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post-treatment SNOT score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90" marB="456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Average improvement</a:t>
                      </a:r>
                    </a:p>
                    <a:p>
                      <a:pPr algn="ctr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in SNOT</a:t>
                      </a:r>
                      <a:r>
                        <a:rPr lang="en-GB" sz="1800" b="1" baseline="0" dirty="0" smtClean="0">
                          <a:latin typeface="Calibri" panose="020F0502020204030204" pitchFamily="34" charset="0"/>
                        </a:rPr>
                        <a:t> score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90" marB="456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Number of patients improved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90" marB="45690"/>
                </a:tc>
              </a:tr>
              <a:tr h="719955">
                <a:tc>
                  <a:txBody>
                    <a:bodyPr/>
                    <a:lstStyle/>
                    <a:p>
                      <a:pPr algn="l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MEDICAL TREATMENT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41" marR="91441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25</a:t>
                      </a:r>
                      <a:endParaRPr lang="en-GB" sz="18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1441" marR="91441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45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41" marR="91441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31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41" marR="91441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14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41" marR="91441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13  (52%)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41" marR="91441" marT="45702" marB="45702" anchor="ctr"/>
                </a:tc>
              </a:tr>
              <a:tr h="719955">
                <a:tc>
                  <a:txBody>
                    <a:bodyPr/>
                    <a:lstStyle/>
                    <a:p>
                      <a:pPr algn="l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FESS + REVISION FESS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41" marR="91441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13</a:t>
                      </a:r>
                      <a:endParaRPr lang="en-GB" sz="18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1441" marR="91441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43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41" marR="91441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16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41" marR="91441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27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41" marR="91441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14  (93%)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41" marR="91441" marT="45702" marB="45702" anchor="ctr"/>
                </a:tc>
              </a:tr>
              <a:tr h="719955">
                <a:tc>
                  <a:txBody>
                    <a:bodyPr/>
                    <a:lstStyle/>
                    <a:p>
                      <a:pPr algn="l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FESS + SEPTOPLASTY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41" marR="91441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  <a:endParaRPr lang="en-GB" sz="18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1441" marR="91441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44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41" marR="91441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16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41" marR="91441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28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41" marR="91441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GB" sz="18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4  (100%)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41" marR="91441" marT="45702" marB="45702" anchor="ctr"/>
                </a:tc>
              </a:tr>
              <a:tr h="719955">
                <a:tc>
                  <a:txBody>
                    <a:bodyPr/>
                    <a:lstStyle/>
                    <a:p>
                      <a:pPr algn="l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SEPTORHINOPLASTY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41" marR="91441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  <a:endParaRPr lang="en-GB" sz="18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1441" marR="91441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36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41" marR="91441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13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41" marR="91441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23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41" marR="91441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 4  (80%)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41" marR="91441" marT="45702" marB="45702" anchor="ctr"/>
                </a:tc>
              </a:tr>
              <a:tr h="719955">
                <a:tc>
                  <a:txBody>
                    <a:bodyPr/>
                    <a:lstStyle/>
                    <a:p>
                      <a:pPr algn="l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Total Cases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41" marR="91441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47</a:t>
                      </a:r>
                      <a:endParaRPr lang="en-GB" sz="18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1441" marR="91441" marT="45702" marB="4570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41" marR="91441" marT="45702" marB="4570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41" marR="91441" marT="45702" marB="4570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41" marR="91441" marT="45702" marB="4570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41" marR="91441" marT="45702" marB="45702" anchor="ctr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75" name="Rectangle 63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1008062"/>
          </a:xfrm>
        </p:spPr>
        <p:txBody>
          <a:bodyPr>
            <a:normAutofit/>
          </a:bodyPr>
          <a:lstStyle/>
          <a:p>
            <a:pPr marL="484632" algn="ctr" eaLnBrk="1" fontAlgn="auto" hangingPunct="1">
              <a:spcAft>
                <a:spcPts val="0"/>
              </a:spcAft>
              <a:defRPr/>
            </a:pPr>
            <a:r>
              <a:rPr lang="en-GB" sz="54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Calibri" panose="020F0502020204030204" pitchFamily="34" charset="0"/>
              </a:rPr>
              <a:t>Surgeon C</a:t>
            </a:r>
            <a:endParaRPr lang="en-GB" sz="5400" dirty="0" smtClean="0">
              <a:solidFill>
                <a:schemeClr val="accent1">
                  <a:tint val="83000"/>
                  <a:satMod val="1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9388" y="1341438"/>
          <a:ext cx="8785226" cy="4068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379"/>
                <a:gridCol w="1008078"/>
                <a:gridCol w="1368189"/>
                <a:gridCol w="1368150"/>
                <a:gridCol w="1480834"/>
                <a:gridCol w="1255596"/>
              </a:tblGrid>
              <a:tr h="1188677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57" marR="91457" marT="45682" marB="4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Number of Cases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82" marB="4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Average </a:t>
                      </a:r>
                    </a:p>
                    <a:p>
                      <a:pPr algn="ctr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pre-treatment SNOT score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82" marB="4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Average </a:t>
                      </a:r>
                    </a:p>
                    <a:p>
                      <a:pPr algn="ctr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post-treatment SNOT score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82" marB="4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Average improvement</a:t>
                      </a:r>
                    </a:p>
                    <a:p>
                      <a:pPr algn="ctr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in SNOT</a:t>
                      </a:r>
                      <a:r>
                        <a:rPr lang="en-GB" sz="1800" b="1" baseline="0" dirty="0" smtClean="0">
                          <a:latin typeface="Calibri" panose="020F0502020204030204" pitchFamily="34" charset="0"/>
                        </a:rPr>
                        <a:t> score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82" marB="4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Number</a:t>
                      </a:r>
                      <a:r>
                        <a:rPr lang="en-GB" sz="1800" b="1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of patients improved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82" marB="45682"/>
                </a:tc>
              </a:tr>
              <a:tr h="720021">
                <a:tc>
                  <a:txBody>
                    <a:bodyPr/>
                    <a:lstStyle/>
                    <a:p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MEDICAL TREATMENT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82" marB="456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15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82" marB="456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35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82" marB="456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27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82" marB="456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8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82" marB="456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12  (80%)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82" marB="45682" anchor="ctr"/>
                </a:tc>
              </a:tr>
              <a:tr h="720021">
                <a:tc>
                  <a:txBody>
                    <a:bodyPr/>
                    <a:lstStyle/>
                    <a:p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FESS + REVISION FESS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82" marB="456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3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82" marB="456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41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82" marB="456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26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82" marB="456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15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82" marB="456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 3 (100%)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82" marB="45682" anchor="ctr"/>
                </a:tc>
              </a:tr>
              <a:tr h="720021">
                <a:tc>
                  <a:txBody>
                    <a:bodyPr/>
                    <a:lstStyle/>
                    <a:p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SEPTORHINOPLASTY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82" marB="456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82" marB="456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39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82" marB="456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19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82" marB="456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20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82" marB="456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9  (90%) 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82" marB="45682" anchor="ctr"/>
                </a:tc>
              </a:tr>
              <a:tr h="720021">
                <a:tc>
                  <a:txBody>
                    <a:bodyPr/>
                    <a:lstStyle/>
                    <a:p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Total Cases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82" marB="4568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28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82" marB="4568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82" marB="4568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82" marB="4568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82" marB="4568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57" marR="91457" marT="45682" marB="45682" anchor="ctr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706437"/>
          </a:xfrm>
        </p:spPr>
        <p:txBody>
          <a:bodyPr>
            <a:noAutofit/>
          </a:bodyPr>
          <a:lstStyle/>
          <a:p>
            <a:pPr marL="484632" algn="ctr" eaLnBrk="1" fontAlgn="auto" hangingPunct="1">
              <a:spcAft>
                <a:spcPts val="0"/>
              </a:spcAft>
              <a:defRPr/>
            </a:pPr>
            <a:r>
              <a:rPr lang="en-GB" sz="54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Calibri" panose="020F0502020204030204" pitchFamily="34" charset="0"/>
              </a:rPr>
              <a:t>Results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268413"/>
            <a:ext cx="8642350" cy="360362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endParaRPr lang="en-GB" sz="2400" dirty="0" smtClean="0"/>
          </a:p>
          <a:p>
            <a:pPr marL="36512" indent="0" eaLnBrk="1" hangingPunct="1">
              <a:buFont typeface="Wingdings 2" pitchFamily="18" charset="2"/>
              <a:buNone/>
              <a:defRPr/>
            </a:pPr>
            <a:endParaRPr lang="en-GB" sz="24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50825" y="1268413"/>
          <a:ext cx="8640762" cy="5010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3023"/>
                <a:gridCol w="1223441"/>
                <a:gridCol w="1584040"/>
                <a:gridCol w="1512304"/>
                <a:gridCol w="1367954"/>
              </a:tblGrid>
              <a:tr h="914402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8" marR="91438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Number </a:t>
                      </a:r>
                    </a:p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of Patients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Patients with Improvement in  </a:t>
                      </a:r>
                      <a:r>
                        <a:rPr lang="en-GB" sz="1800" baseline="0" dirty="0" smtClean="0">
                          <a:latin typeface="Calibri" panose="020F0502020204030204" pitchFamily="34" charset="0"/>
                        </a:rPr>
                        <a:t>Symptoms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Patients with Worsening of symptoms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Symptoms Unchanged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2" marB="45722"/>
                </a:tc>
              </a:tr>
              <a:tr h="574985">
                <a:tc>
                  <a:txBody>
                    <a:bodyPr/>
                    <a:lstStyle/>
                    <a:p>
                      <a:pPr algn="l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MEDICAL TREATMENT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76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51  (67%)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21  (28%)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4  (5%)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2" marB="45722" anchor="ctr"/>
                </a:tc>
              </a:tr>
              <a:tr h="574985">
                <a:tc>
                  <a:txBody>
                    <a:bodyPr/>
                    <a:lstStyle/>
                    <a:p>
                      <a:pPr algn="l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FESS + REVISION FESS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22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21  (96%)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0  (0%)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1  (4%)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2" marB="45722" anchor="ctr"/>
                </a:tc>
              </a:tr>
              <a:tr h="574985">
                <a:tc>
                  <a:txBody>
                    <a:bodyPr/>
                    <a:lstStyle/>
                    <a:p>
                      <a:pPr algn="l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FESS + SEPTOPLASTY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5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   5  (100%)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 0  (0%)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0  (0%)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2" marB="45722" anchor="ctr"/>
                </a:tc>
              </a:tr>
              <a:tr h="897905">
                <a:tc>
                  <a:txBody>
                    <a:bodyPr/>
                    <a:lstStyle/>
                    <a:p>
                      <a:pPr algn="l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SEPTOPLASTY +/-</a:t>
                      </a:r>
                      <a:r>
                        <a:rPr lang="en-GB" sz="1800" b="1" baseline="0" dirty="0" smtClean="0">
                          <a:latin typeface="Calibri" panose="020F0502020204030204" pitchFamily="34" charset="0"/>
                        </a:rPr>
                        <a:t> INFERIOR TURBINATE REDUCTION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7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2" marB="4572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n-GB" sz="1800" baseline="0" dirty="0" smtClean="0"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6  (86%)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1  (14%)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0  (0%)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2" marB="45722" anchor="ctr"/>
                </a:tc>
              </a:tr>
              <a:tr h="897905">
                <a:tc>
                  <a:txBody>
                    <a:bodyPr/>
                    <a:lstStyle/>
                    <a:p>
                      <a:pPr algn="l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SEPTORHINOPLASTY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16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14  (88%)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800" baseline="0" dirty="0" smtClean="0"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(12%)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alibri" panose="020F0502020204030204" pitchFamily="34" charset="0"/>
                        </a:rPr>
                        <a:t>0  (0%)</a:t>
                      </a:r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2" marB="45722" anchor="ctr"/>
                </a:tc>
              </a:tr>
              <a:tr h="574985">
                <a:tc>
                  <a:txBody>
                    <a:bodyPr/>
                    <a:lstStyle/>
                    <a:p>
                      <a:pPr algn="l"/>
                      <a:r>
                        <a:rPr lang="en-GB" sz="1800" b="1" dirty="0" smtClean="0">
                          <a:latin typeface="Calibri" panose="020F0502020204030204" pitchFamily="34" charset="0"/>
                        </a:rPr>
                        <a:t>Total</a:t>
                      </a:r>
                      <a:r>
                        <a:rPr lang="en-GB" sz="1800" b="1" baseline="0" dirty="0" smtClean="0">
                          <a:latin typeface="Calibri" panose="020F0502020204030204" pitchFamily="34" charset="0"/>
                        </a:rPr>
                        <a:t> number of Patients </a:t>
                      </a:r>
                      <a:endParaRPr lang="en-GB" sz="1800" b="1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126</a:t>
                      </a:r>
                      <a:endParaRPr lang="en-GB" sz="18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1438" marR="91438" marT="45722" marB="4572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2" marB="4572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2" marB="4572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2" marB="45722" anchor="ctr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1259</TotalTime>
  <Words>761</Words>
  <Application>Microsoft Office PowerPoint</Application>
  <PresentationFormat>On-screen Show (4:3)</PresentationFormat>
  <Paragraphs>187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Technic</vt:lpstr>
      <vt:lpstr>SNOT Audit  January 2014 </vt:lpstr>
      <vt:lpstr>Aim</vt:lpstr>
      <vt:lpstr>Method</vt:lpstr>
      <vt:lpstr>What is the SNOT Questionnaire?</vt:lpstr>
      <vt:lpstr>Results </vt:lpstr>
      <vt:lpstr>Surgeon A</vt:lpstr>
      <vt:lpstr>Surgeon B</vt:lpstr>
      <vt:lpstr>Surgeon C</vt:lpstr>
      <vt:lpstr>Results</vt:lpstr>
      <vt:lpstr>What Went Wrong?</vt:lpstr>
      <vt:lpstr>Suggestions For Improvement</vt:lpstr>
    </vt:vector>
  </TitlesOfParts>
  <Company>NHS FIFE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SNOT Audit</dc:title>
  <dc:creator/>
  <cp:lastModifiedBy>WilliamL</cp:lastModifiedBy>
  <cp:revision>142</cp:revision>
  <dcterms:created xsi:type="dcterms:W3CDTF">2012-01-10T14:26:31Z</dcterms:created>
  <dcterms:modified xsi:type="dcterms:W3CDTF">2014-06-09T09:16:10Z</dcterms:modified>
</cp:coreProperties>
</file>