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3"/>
  </p:sldMasterIdLst>
  <p:notesMasterIdLst>
    <p:notesMasterId r:id="rId28"/>
  </p:notesMasterIdLst>
  <p:sldIdLst>
    <p:sldId id="460" r:id="rId4"/>
    <p:sldId id="294" r:id="rId5"/>
    <p:sldId id="465" r:id="rId6"/>
    <p:sldId id="301" r:id="rId7"/>
    <p:sldId id="308" r:id="rId8"/>
    <p:sldId id="270" r:id="rId9"/>
    <p:sldId id="466" r:id="rId10"/>
    <p:sldId id="303" r:id="rId11"/>
    <p:sldId id="464" r:id="rId12"/>
    <p:sldId id="448" r:id="rId13"/>
    <p:sldId id="273" r:id="rId14"/>
    <p:sldId id="317" r:id="rId15"/>
    <p:sldId id="274" r:id="rId16"/>
    <p:sldId id="453" r:id="rId17"/>
    <p:sldId id="467" r:id="rId18"/>
    <p:sldId id="454" r:id="rId19"/>
    <p:sldId id="455" r:id="rId20"/>
    <p:sldId id="456" r:id="rId21"/>
    <p:sldId id="457" r:id="rId22"/>
    <p:sldId id="461" r:id="rId23"/>
    <p:sldId id="469" r:id="rId24"/>
    <p:sldId id="458" r:id="rId25"/>
    <p:sldId id="468" r:id="rId26"/>
    <p:sldId id="45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7DF0953-C2CE-4CAB-83F0-A21123B3C631}">
          <p14:sldIdLst>
            <p14:sldId id="460"/>
            <p14:sldId id="294"/>
            <p14:sldId id="465"/>
            <p14:sldId id="301"/>
            <p14:sldId id="308"/>
            <p14:sldId id="270"/>
            <p14:sldId id="466"/>
            <p14:sldId id="303"/>
            <p14:sldId id="464"/>
            <p14:sldId id="448"/>
            <p14:sldId id="273"/>
            <p14:sldId id="317"/>
            <p14:sldId id="274"/>
            <p14:sldId id="453"/>
            <p14:sldId id="467"/>
            <p14:sldId id="454"/>
            <p14:sldId id="455"/>
            <p14:sldId id="456"/>
            <p14:sldId id="457"/>
            <p14:sldId id="461"/>
            <p14:sldId id="469"/>
            <p14:sldId id="458"/>
            <p14:sldId id="468"/>
            <p14:sldId id="4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87F"/>
    <a:srgbClr val="FFCC00"/>
    <a:srgbClr val="CC3300"/>
    <a:srgbClr val="CCCC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279916-54A2-4823-9560-AAFC90E4FC3D}" v="6" dt="2023-09-16T10:28:18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Liu" userId="533dbcff-4b22-4794-bc5f-de9c23d5e788" providerId="ADAL" clId="{DB279916-54A2-4823-9560-AAFC90E4FC3D}"/>
    <pc:docChg chg="custSel modSld">
      <pc:chgData name="William Liu" userId="533dbcff-4b22-4794-bc5f-de9c23d5e788" providerId="ADAL" clId="{DB279916-54A2-4823-9560-AAFC90E4FC3D}" dt="2023-09-16T10:28:18.488" v="15" actId="14826"/>
      <pc:docMkLst>
        <pc:docMk/>
      </pc:docMkLst>
      <pc:sldChg chg="addSp modSp mod">
        <pc:chgData name="William Liu" userId="533dbcff-4b22-4794-bc5f-de9c23d5e788" providerId="ADAL" clId="{DB279916-54A2-4823-9560-AAFC90E4FC3D}" dt="2023-09-16T10:28:05.720" v="14" actId="14826"/>
        <pc:sldMkLst>
          <pc:docMk/>
          <pc:sldMk cId="2097568027" sldId="464"/>
        </pc:sldMkLst>
        <pc:picChg chg="add mod">
          <ac:chgData name="William Liu" userId="533dbcff-4b22-4794-bc5f-de9c23d5e788" providerId="ADAL" clId="{DB279916-54A2-4823-9560-AAFC90E4FC3D}" dt="2023-09-16T10:28:05.720" v="14" actId="14826"/>
          <ac:picMkLst>
            <pc:docMk/>
            <pc:sldMk cId="2097568027" sldId="464"/>
            <ac:picMk id="6" creationId="{E64C683E-0735-7B73-F20C-86D4FDDEE503}"/>
          </ac:picMkLst>
        </pc:picChg>
      </pc:sldChg>
      <pc:sldChg chg="addSp modSp mod">
        <pc:chgData name="William Liu" userId="533dbcff-4b22-4794-bc5f-de9c23d5e788" providerId="ADAL" clId="{DB279916-54A2-4823-9560-AAFC90E4FC3D}" dt="2023-09-16T10:27:54.692" v="13" actId="14826"/>
        <pc:sldMkLst>
          <pc:docMk/>
          <pc:sldMk cId="3757135658" sldId="466"/>
        </pc:sldMkLst>
        <pc:spChg chg="mod">
          <ac:chgData name="William Liu" userId="533dbcff-4b22-4794-bc5f-de9c23d5e788" providerId="ADAL" clId="{DB279916-54A2-4823-9560-AAFC90E4FC3D}" dt="2023-09-12T13:17:09.398" v="1" actId="27636"/>
          <ac:spMkLst>
            <pc:docMk/>
            <pc:sldMk cId="3757135658" sldId="466"/>
            <ac:spMk id="3" creationId="{00000000-0000-0000-0000-000000000000}"/>
          </ac:spMkLst>
        </pc:spChg>
        <pc:picChg chg="add mod">
          <ac:chgData name="William Liu" userId="533dbcff-4b22-4794-bc5f-de9c23d5e788" providerId="ADAL" clId="{DB279916-54A2-4823-9560-AAFC90E4FC3D}" dt="2023-09-16T10:27:54.692" v="13" actId="14826"/>
          <ac:picMkLst>
            <pc:docMk/>
            <pc:sldMk cId="3757135658" sldId="466"/>
            <ac:picMk id="4" creationId="{2E9BB5C1-E0B1-7732-F152-01AF60F47BB7}"/>
          </ac:picMkLst>
        </pc:picChg>
      </pc:sldChg>
      <pc:sldChg chg="addSp modSp mod">
        <pc:chgData name="William Liu" userId="533dbcff-4b22-4794-bc5f-de9c23d5e788" providerId="ADAL" clId="{DB279916-54A2-4823-9560-AAFC90E4FC3D}" dt="2023-09-16T10:28:18.488" v="15" actId="14826"/>
        <pc:sldMkLst>
          <pc:docMk/>
          <pc:sldMk cId="1769776358" sldId="467"/>
        </pc:sldMkLst>
        <pc:picChg chg="add mod">
          <ac:chgData name="William Liu" userId="533dbcff-4b22-4794-bc5f-de9c23d5e788" providerId="ADAL" clId="{DB279916-54A2-4823-9560-AAFC90E4FC3D}" dt="2023-09-16T10:28:18.488" v="15" actId="14826"/>
          <ac:picMkLst>
            <pc:docMk/>
            <pc:sldMk cId="1769776358" sldId="467"/>
            <ac:picMk id="6" creationId="{88FDF3EA-B147-B395-120E-43F403623FEC}"/>
          </ac:picMkLst>
        </pc:picChg>
      </pc:sldChg>
    </pc:docChg>
  </pc:docChgLst>
  <pc:docChgLst>
    <pc:chgData name="Pamela Curran" userId="57dea034-0017-4937-a4ed-dc593f93110e" providerId="ADAL" clId="{09CBE459-5646-477D-AD8F-B4B1CE816A08}"/>
    <pc:docChg chg="undo custSel modSld">
      <pc:chgData name="Pamela Curran" userId="57dea034-0017-4937-a4ed-dc593f93110e" providerId="ADAL" clId="{09CBE459-5646-477D-AD8F-B4B1CE816A08}" dt="2023-09-13T06:44:41.202" v="2" actId="1076"/>
      <pc:docMkLst>
        <pc:docMk/>
      </pc:docMkLst>
      <pc:sldChg chg="modSp mod">
        <pc:chgData name="Pamela Curran" userId="57dea034-0017-4937-a4ed-dc593f93110e" providerId="ADAL" clId="{09CBE459-5646-477D-AD8F-B4B1CE816A08}" dt="2023-09-12T12:23:48.253" v="0" actId="1036"/>
        <pc:sldMkLst>
          <pc:docMk/>
          <pc:sldMk cId="2435181532" sldId="448"/>
        </pc:sldMkLst>
        <pc:picChg chg="mod">
          <ac:chgData name="Pamela Curran" userId="57dea034-0017-4937-a4ed-dc593f93110e" providerId="ADAL" clId="{09CBE459-5646-477D-AD8F-B4B1CE816A08}" dt="2023-09-12T12:23:48.253" v="0" actId="1036"/>
          <ac:picMkLst>
            <pc:docMk/>
            <pc:sldMk cId="2435181532" sldId="448"/>
            <ac:picMk id="4" creationId="{00000000-0000-0000-0000-000000000000}"/>
          </ac:picMkLst>
        </pc:picChg>
      </pc:sldChg>
      <pc:sldChg chg="modSp mod">
        <pc:chgData name="Pamela Curran" userId="57dea034-0017-4937-a4ed-dc593f93110e" providerId="ADAL" clId="{09CBE459-5646-477D-AD8F-B4B1CE816A08}" dt="2023-09-13T06:44:41.202" v="2" actId="1076"/>
        <pc:sldMkLst>
          <pc:docMk/>
          <pc:sldMk cId="1511544536" sldId="459"/>
        </pc:sldMkLst>
        <pc:spChg chg="mod">
          <ac:chgData name="Pamela Curran" userId="57dea034-0017-4937-a4ed-dc593f93110e" providerId="ADAL" clId="{09CBE459-5646-477D-AD8F-B4B1CE816A08}" dt="2023-09-13T06:44:41.202" v="2" actId="1076"/>
          <ac:spMkLst>
            <pc:docMk/>
            <pc:sldMk cId="1511544536" sldId="459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3CE5B-C475-4D4D-ACCC-44A9AEAEB0BB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F0912-7DAA-9A44-8FEE-C25669C4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92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F0912-7DAA-9A44-8FEE-C25669C43F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56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D4B5D-6054-41E9-BD8B-1737ADDCFC9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90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D4B5D-6054-41E9-BD8B-1737ADDCFC9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902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 a number of recognised strategies** that can help:</a:t>
            </a:r>
          </a:p>
          <a:p>
            <a:pPr lvl="0"/>
            <a:r>
              <a:rPr lang="en-GB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‘I’ Statements: </a:t>
            </a: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the focus to yourself: 1) State your feelings, 2) Name the behaviour, 3) State how you want the person to respond. This avoids criticising the other person, and helps to prevent escalation for example: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 don’t like racist jokes. It makes me feel uncomfortable, please don’t make them in future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 didn’t like what you said about those women. I don’t feel it’s appropriate, please don’t use that language in future. 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Silent stare/ using body language: </a:t>
            </a: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don’t have to speak to communicate. Sometimes a disapproving look or not smiling at a ‘joke’ can be far more powerful than words.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social norms: </a:t>
            </a: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that this is not usual or accepted behaviour, for example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“Most people I know don’t think it’s OK to….” or “People just don’t say that kind of thing anymore…”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intervention: </a:t>
            </a: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safety and power in numbers.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 used with someone who has a clear pattern of inappropriate behaviour where many examples can be presented as evidence of their problem, either to them or a senior colleague/staff member.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Bring it home: </a:t>
            </a: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Engage empathy with the person behaving inappropriately, for example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 hope no one ever talks about you like that” or “How would you feel if someone did that to you/your sister/your daughter?” or “I wonder if you realise how that comes across?”</a:t>
            </a:r>
          </a:p>
          <a:p>
            <a:pPr lvl="0"/>
            <a:r>
              <a:rPr lang="en-GB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 on friendship:</a:t>
            </a: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Reframe the intervention as caring, for example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“Alex, as your friend, I’ve got to tell you that lots of people don’t like your jokes about XYZ; it annoys them” or “I know that you would not want to offend someone but using that word is not great’.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F0912-7DAA-9A44-8FEE-C25669C43F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5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Explain</a:t>
            </a:r>
            <a:r>
              <a:rPr lang="en-US" baseline="0"/>
              <a:t> why biases exist- mental shortcuts that can have gross general benefits but also cause significant issue if unchecked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baseline="0"/>
            </a:br>
            <a:r>
              <a:rPr lang="en-US" baseline="0"/>
              <a:t>factor towards differential attainment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F0912-7DAA-9A44-8FEE-C25669C43F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18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1000"/>
            <a:r>
              <a:rPr lang="en-GB" b="0"/>
              <a:t>Pause</a:t>
            </a:r>
            <a:r>
              <a:rPr lang="en-GB" b="0" baseline="0"/>
              <a:t> </a:t>
            </a:r>
          </a:p>
          <a:p>
            <a:pPr marR="1000"/>
            <a:endParaRPr lang="en-GB" b="0" baseline="0"/>
          </a:p>
          <a:p>
            <a:pPr marR="1000"/>
            <a:r>
              <a:rPr lang="en-GB" b="0"/>
              <a:t>Project Implicit was set up in 1998 by three scientists – </a:t>
            </a:r>
            <a:r>
              <a:rPr lang="en-GB" b="0" err="1"/>
              <a:t>Dr.</a:t>
            </a:r>
            <a:r>
              <a:rPr lang="en-GB" b="0"/>
              <a:t> Tony Greenwald, </a:t>
            </a:r>
            <a:r>
              <a:rPr lang="en-GB" b="0" err="1"/>
              <a:t>Dr.</a:t>
            </a:r>
            <a:r>
              <a:rPr lang="en-GB" b="0"/>
              <a:t> </a:t>
            </a:r>
            <a:r>
              <a:rPr lang="en-GB" b="0" err="1"/>
              <a:t>Mahzarin</a:t>
            </a:r>
            <a:r>
              <a:rPr lang="en-GB" b="0"/>
              <a:t> Banaji, and </a:t>
            </a:r>
            <a:r>
              <a:rPr lang="en-GB" b="0" err="1"/>
              <a:t>Dr.</a:t>
            </a:r>
            <a:r>
              <a:rPr lang="en-GB" b="0"/>
              <a:t> Brian </a:t>
            </a:r>
            <a:r>
              <a:rPr lang="en-GB" b="0" err="1"/>
              <a:t>Nosek</a:t>
            </a:r>
            <a:r>
              <a:rPr lang="en-GB" b="0"/>
              <a:t>. There is a series of different association tests on the website and from this data it’s produces high-impact research that forms the basis of our scientific knowledge about bias and disparities.</a:t>
            </a:r>
          </a:p>
          <a:p>
            <a:pPr marR="1000"/>
            <a:r>
              <a:rPr lang="en-GB" b="0"/>
              <a:t> </a:t>
            </a:r>
          </a:p>
          <a:p>
            <a:pPr marR="1000"/>
            <a:r>
              <a:rPr lang="en-GB" b="0"/>
              <a:t>Race Bias test it showed that from the 5 millions participants there pro-white bias. In whites that completed that the test this was shown in 70%. In Blacks this shown in 50%. </a:t>
            </a:r>
          </a:p>
          <a:p>
            <a:pPr marR="1000"/>
            <a:endParaRPr lang="en-GB" b="0"/>
          </a:p>
          <a:p>
            <a:pPr marR="1000"/>
            <a:endParaRPr lang="en-GB" b="0"/>
          </a:p>
          <a:p>
            <a:pPr marR="1000"/>
            <a:r>
              <a:rPr lang="en-GB" b="0"/>
              <a:t>Ask</a:t>
            </a:r>
            <a:r>
              <a:rPr lang="en-GB" b="0" baseline="0"/>
              <a:t> audience of anyone has completed the IAT? Are they willing to share their results? </a:t>
            </a:r>
            <a:endParaRPr lang="en-GB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8FFE1-2B58-4C89-9961-6C08A0BFDD9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412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job seeker with an English-sounding name was offered three times the number of interviews than an applicant with a Muslim name, a BBC test found.</a:t>
            </a:r>
            <a:endParaRPr lang="en-GB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Inside Out London sent CVs from two candidates, "Adam" and "Mohamed", who had identical skills and experience, in response to 100 job opportunities.</a:t>
            </a:r>
          </a:p>
          <a:p>
            <a:pPr fontAlgn="base"/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Adam was offered 12 interviews, while Mohamed was offered four.</a:t>
            </a:r>
          </a:p>
          <a:p>
            <a:pPr fontAlgn="base"/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the results were based on a small sample size, they tally with the findings of previous academic studies.</a:t>
            </a:r>
          </a:p>
          <a:p>
            <a:pPr fontAlgn="base"/>
            <a:b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Sne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/Amir/Joy- to</a:t>
            </a:r>
            <a:r>
              <a:rPr lang="en-GB" sz="12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 anecdote of when they have felt bias </a:t>
            </a:r>
          </a:p>
          <a:p>
            <a:pPr fontAlgn="base"/>
            <a:endParaRPr lang="en-GB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F0912-7DAA-9A44-8FEE-C25669C43F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78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Various forms of BIAS</a:t>
            </a:r>
          </a:p>
          <a:p>
            <a:endParaRPr lang="en-US"/>
          </a:p>
          <a:p>
            <a:r>
              <a:rPr lang="en-US"/>
              <a:t>Ask audience if</a:t>
            </a:r>
            <a:r>
              <a:rPr lang="en-US" baseline="0"/>
              <a:t> they </a:t>
            </a:r>
            <a:r>
              <a:rPr lang="en-US" baseline="0" err="1"/>
              <a:t>recognise</a:t>
            </a:r>
            <a:r>
              <a:rPr lang="en-US" baseline="0"/>
              <a:t> the listed biases? </a:t>
            </a:r>
          </a:p>
          <a:p>
            <a:r>
              <a:rPr lang="en-US" baseline="0"/>
              <a:t>Can they give examples of them? </a:t>
            </a:r>
            <a:br>
              <a:rPr lang="en-US" baseline="0"/>
            </a:br>
            <a:r>
              <a:rPr lang="en-US" baseline="0"/>
              <a:t>Have they experienced them? </a:t>
            </a:r>
          </a:p>
          <a:p>
            <a:r>
              <a:rPr lang="en-US" baseline="0"/>
              <a:t>How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F0912-7DAA-9A44-8FEE-C25669C43F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80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F0912-7DAA-9A44-8FEE-C25669C43F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These videos</a:t>
            </a:r>
            <a:r>
              <a:rPr lang="en-GB" baseline="0"/>
              <a:t> are examples of </a:t>
            </a:r>
            <a:r>
              <a:rPr lang="en-GB" baseline="0" err="1"/>
              <a:t>microaggressions</a:t>
            </a:r>
            <a:r>
              <a:rPr lang="en-GB" baseline="0"/>
              <a:t>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F0912-7DAA-9A44-8FEE-C25669C43F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64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 psychiatrist Chester M. Pierce invented the word "</a:t>
            </a:r>
            <a:r>
              <a:rPr lang="en-GB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microaggression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in the 1970s to describe insulting moments for black people.</a:t>
            </a:r>
          </a:p>
          <a:p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term has since been developed further to include other groups which may be marginalised in other situations, including other BAME people and members of the LGBT community.</a:t>
            </a:r>
          </a:p>
          <a:p>
            <a:endParaRPr lang="en-GB"/>
          </a:p>
          <a:p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Often these incidents are the result of unconscious bias - when one person has a pre-conceived idea about who people in another group are or how they should behave.</a:t>
            </a:r>
          </a:p>
          <a:p>
            <a:endParaRPr lang="en-GB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a white person may be surprised when a black person doesn't speak with a certain accent, or wear certain clothes, and may voice that surprise.</a:t>
            </a:r>
          </a:p>
          <a:p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black person may feel that as a slight - as if the white person is telling them they don't belong.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F0912-7DAA-9A44-8FEE-C25669C43F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50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701" marR="1257619">
              <a:lnSpc>
                <a:spcPts val="3717"/>
              </a:lnSpc>
              <a:spcBef>
                <a:spcPts val="685"/>
              </a:spcBef>
            </a:pPr>
            <a:r>
              <a:rPr lang="en-GB" sz="1200">
                <a:solidFill>
                  <a:srgbClr val="002060"/>
                </a:solidFill>
              </a:rPr>
              <a:t>Microaggressions are more than just insults, insensitive comments, or poor behaviour.</a:t>
            </a:r>
          </a:p>
          <a:p>
            <a:pPr marL="7701" marR="1257619">
              <a:lnSpc>
                <a:spcPts val="3717"/>
              </a:lnSpc>
              <a:spcBef>
                <a:spcPts val="685"/>
              </a:spcBef>
            </a:pPr>
            <a:r>
              <a:rPr lang="en-GB" sz="1200">
                <a:solidFill>
                  <a:srgbClr val="002060"/>
                </a:solidFill>
              </a:rPr>
              <a:t>A key part of what makes them so disconcerting is that they happen casually, frequently, and often without any harm intended, in everyday life.</a:t>
            </a:r>
          </a:p>
          <a:p>
            <a:pPr marL="7701" marR="1257619">
              <a:lnSpc>
                <a:spcPts val="3717"/>
              </a:lnSpc>
              <a:spcBef>
                <a:spcPts val="685"/>
              </a:spcBef>
            </a:pPr>
            <a:r>
              <a:rPr lang="en-GB" sz="1200">
                <a:solidFill>
                  <a:srgbClr val="002060"/>
                </a:solidFill>
              </a:rPr>
              <a:t>Research shows that microaggressions can take a real psychological toll on the mental health of their recipients. </a:t>
            </a:r>
          </a:p>
          <a:p>
            <a:pPr marL="7701" marR="1257619">
              <a:lnSpc>
                <a:spcPts val="3717"/>
              </a:lnSpc>
              <a:spcBef>
                <a:spcPts val="685"/>
              </a:spcBef>
            </a:pPr>
            <a:br>
              <a:rPr lang="en-GB" sz="1200">
                <a:solidFill>
                  <a:srgbClr val="002060"/>
                </a:solidFill>
              </a:rPr>
            </a:br>
            <a:r>
              <a:rPr lang="en-GB" sz="1200" err="1">
                <a:solidFill>
                  <a:srgbClr val="002060"/>
                </a:solidFill>
              </a:rPr>
              <a:t>Sne</a:t>
            </a:r>
            <a:r>
              <a:rPr lang="en-GB" sz="1200">
                <a:solidFill>
                  <a:srgbClr val="002060"/>
                </a:solidFill>
              </a:rPr>
              <a:t>/Amir/Joy-</a:t>
            </a:r>
            <a:r>
              <a:rPr lang="en-GB" sz="1200" baseline="0">
                <a:solidFill>
                  <a:srgbClr val="002060"/>
                </a:solidFill>
              </a:rPr>
              <a:t> give anecdotes re micro aggressions they have experienced. </a:t>
            </a:r>
            <a:br>
              <a:rPr lang="en-GB" sz="1200" baseline="0">
                <a:solidFill>
                  <a:srgbClr val="002060"/>
                </a:solidFill>
              </a:rPr>
            </a:br>
            <a:r>
              <a:rPr lang="en-GB" sz="1200" baseline="0">
                <a:solidFill>
                  <a:srgbClr val="002060"/>
                </a:solidFill>
              </a:rPr>
              <a:t>Do audience have any micro-aggressions that they wish to share? </a:t>
            </a:r>
          </a:p>
          <a:p>
            <a:pPr marL="7701" marR="1257619">
              <a:lnSpc>
                <a:spcPts val="3717"/>
              </a:lnSpc>
              <a:spcBef>
                <a:spcPts val="685"/>
              </a:spcBef>
            </a:pPr>
            <a:endParaRPr lang="en-GB" sz="1200">
              <a:solidFill>
                <a:srgbClr val="002060"/>
              </a:solidFill>
            </a:endParaRPr>
          </a:p>
          <a:p>
            <a:r>
              <a:rPr lang="en-GB"/>
              <a:t>Ask</a:t>
            </a:r>
            <a:r>
              <a:rPr lang="en-GB" baseline="0"/>
              <a:t> audience why they think</a:t>
            </a:r>
            <a:r>
              <a:rPr lang="en-GB"/>
              <a:t> these topics relevant in trainer/trainee</a:t>
            </a:r>
          </a:p>
          <a:p>
            <a:endParaRPr lang="en-GB"/>
          </a:p>
          <a:p>
            <a:r>
              <a:rPr lang="en-GB"/>
              <a:t>Questions </a:t>
            </a:r>
          </a:p>
          <a:p>
            <a:pPr marL="7701" marR="1257619">
              <a:lnSpc>
                <a:spcPts val="3717"/>
              </a:lnSpc>
              <a:spcBef>
                <a:spcPts val="685"/>
              </a:spcBef>
            </a:pPr>
            <a:endParaRPr lang="en-GB" sz="1200">
              <a:solidFill>
                <a:srgbClr val="002060"/>
              </a:solidFill>
            </a:endParaRPr>
          </a:p>
          <a:p>
            <a:pPr marL="7701" marR="1257619">
              <a:lnSpc>
                <a:spcPts val="3717"/>
              </a:lnSpc>
              <a:spcBef>
                <a:spcPts val="685"/>
              </a:spcBef>
            </a:pPr>
            <a:endParaRPr lang="en-GB" sz="2000" b="1" spc="-27">
              <a:solidFill>
                <a:srgbClr val="12326E"/>
              </a:solidFill>
              <a:latin typeface="Arial"/>
              <a:cs typeface="Arial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F0912-7DAA-9A44-8FEE-C25669C43F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68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995B-4335-0D4B-BE6E-68125308A6B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283C-6C2B-1A42-B6EB-AAA0245DA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2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995B-4335-0D4B-BE6E-68125308A6B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283C-6C2B-1A42-B6EB-AAA0245DA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5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995B-4335-0D4B-BE6E-68125308A6B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283C-6C2B-1A42-B6EB-AAA0245DA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12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17" b="0" i="0">
                <a:solidFill>
                  <a:srgbClr val="12326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836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995B-4335-0D4B-BE6E-68125308A6B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283C-6C2B-1A42-B6EB-AAA0245DA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8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995B-4335-0D4B-BE6E-68125308A6B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283C-6C2B-1A42-B6EB-AAA0245DA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6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995B-4335-0D4B-BE6E-68125308A6B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283C-6C2B-1A42-B6EB-AAA0245DA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9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995B-4335-0D4B-BE6E-68125308A6B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283C-6C2B-1A42-B6EB-AAA0245DA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6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995B-4335-0D4B-BE6E-68125308A6B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283C-6C2B-1A42-B6EB-AAA0245DA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6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995B-4335-0D4B-BE6E-68125308A6B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283C-6C2B-1A42-B6EB-AAA0245DA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2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995B-4335-0D4B-BE6E-68125308A6B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283C-6C2B-1A42-B6EB-AAA0245DA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995B-4335-0D4B-BE6E-68125308A6B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283C-6C2B-1A42-B6EB-AAA0245DA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7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A995B-4335-0D4B-BE6E-68125308A6BC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6283C-6C2B-1A42-B6EB-AAA0245DA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3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21500" y="1841500"/>
            <a:ext cx="4813300" cy="4410339"/>
          </a:xfrm>
        </p:spPr>
        <p:txBody>
          <a:bodyPr>
            <a:noAutofit/>
          </a:bodyPr>
          <a:lstStyle/>
          <a:p>
            <a:br>
              <a:rPr lang="en-GB" sz="2800"/>
            </a:br>
            <a:r>
              <a:rPr lang="en-GB" sz="3200" b="1">
                <a:solidFill>
                  <a:srgbClr val="002060"/>
                </a:solidFill>
              </a:rPr>
              <a:t>Dr </a:t>
            </a:r>
            <a:r>
              <a:rPr lang="en-GB" sz="3200" b="1" err="1">
                <a:solidFill>
                  <a:srgbClr val="002060"/>
                </a:solidFill>
              </a:rPr>
              <a:t>Sneh</a:t>
            </a:r>
            <a:r>
              <a:rPr lang="en-GB" sz="3200" b="1">
                <a:solidFill>
                  <a:srgbClr val="002060"/>
                </a:solidFill>
              </a:rPr>
              <a:t> Banik</a:t>
            </a:r>
            <a:br>
              <a:rPr lang="en-GB" sz="2800"/>
            </a:br>
            <a:r>
              <a:rPr lang="en-GB" sz="2800"/>
              <a:t>Consultant Physician and Diversity Champion, NHSG</a:t>
            </a:r>
            <a:br>
              <a:rPr lang="en-GB" sz="2800"/>
            </a:br>
            <a:r>
              <a:rPr lang="en-GB" sz="2800"/>
              <a:t>SFP Director, North Scotland</a:t>
            </a:r>
            <a:br>
              <a:rPr lang="en-GB" sz="2800"/>
            </a:br>
            <a:br>
              <a:rPr lang="en-GB" sz="3200"/>
            </a:br>
            <a:r>
              <a:rPr lang="en-GB" sz="3200" b="1">
                <a:solidFill>
                  <a:srgbClr val="002060"/>
                </a:solidFill>
              </a:rPr>
              <a:t>Liz Howarth </a:t>
            </a:r>
            <a:br>
              <a:rPr lang="en-GB" sz="3200" b="1"/>
            </a:br>
            <a:r>
              <a:rPr lang="en-GB" sz="2800"/>
              <a:t>Engagement and Inclusion Manager, NHSG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1" y="387350"/>
            <a:ext cx="10820400" cy="14001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Unconscious Bias and Active Bystander Session </a:t>
            </a:r>
          </a:p>
          <a:p>
            <a:endParaRPr lang="en-GB"/>
          </a:p>
        </p:txBody>
      </p:sp>
      <p:pic>
        <p:nvPicPr>
          <p:cNvPr id="4" name="Picture 2" descr="What is unconscious bias? - National Diversity Awards">
            <a:extLst>
              <a:ext uri="{FF2B5EF4-FFF2-40B4-BE49-F238E27FC236}">
                <a16:creationId xmlns:a16="http://schemas.microsoft.com/office/drawing/2014/main" id="{C40C9113-3157-C74C-B466-35C2B5D34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907" y="1841500"/>
            <a:ext cx="6395583" cy="441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365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000" b="1">
                <a:solidFill>
                  <a:srgbClr val="C00000"/>
                </a:solidFill>
              </a:rPr>
              <a:t>Video clip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925" y="2129981"/>
            <a:ext cx="3486150" cy="3501048"/>
          </a:xfrm>
          <a:prstGeom prst="rect">
            <a:avLst/>
          </a:prstGeom>
        </p:spPr>
      </p:pic>
      <p:pic>
        <p:nvPicPr>
          <p:cNvPr id="5" name="Content Placeholder 5" descr="V:\Corporate Services\Communications\Corporate Communications\Media MarketingB\Individual Folders\Liz\Equality and Diversity\NHS Grampian Equaltiy Network\Logo\Temp Rainbow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877" y="128588"/>
            <a:ext cx="2003123" cy="143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181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5D527F-CB55-A34D-86C4-EFBF656386F4}"/>
              </a:ext>
            </a:extLst>
          </p:cNvPr>
          <p:cNvSpPr txBox="1"/>
          <p:nvPr/>
        </p:nvSpPr>
        <p:spPr>
          <a:xfrm>
            <a:off x="1641383" y="2171044"/>
            <a:ext cx="8909234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600"/>
              <a:t>Microaggressions</a:t>
            </a:r>
          </a:p>
        </p:txBody>
      </p:sp>
      <p:pic>
        <p:nvPicPr>
          <p:cNvPr id="3" name="Content Placeholder 5" descr="V:\Corporate Services\Communications\Corporate Communications\Media MarketingB\Individual Folders\Liz\Equality and Diversity\NHS Grampian Equaltiy Network\Logo\Temp Rainbow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877" y="0"/>
            <a:ext cx="2003123" cy="143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769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66" name="Picture 2" descr="Microaggressions: How Subtle Bigotry Can Harm Us - Focus for Health">
            <a:extLst>
              <a:ext uri="{FF2B5EF4-FFF2-40B4-BE49-F238E27FC236}">
                <a16:creationId xmlns:a16="http://schemas.microsoft.com/office/drawing/2014/main" id="{FFC48E73-DBA6-3B4F-B239-79B5653AA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" r="1" b="16392"/>
          <a:stretch/>
        </p:blipFill>
        <p:spPr bwMode="auto"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5" descr="V:\Corporate Services\Communications\Corporate Communications\Media MarketingB\Individual Folders\Liz\Equality and Diversity\NHS Grampian Equaltiy Network\Logo\Temp Rainbow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877" y="10"/>
            <a:ext cx="2003123" cy="143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795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Microaggressions and Microinterventions in the Classroom | College of  Education">
            <a:extLst>
              <a:ext uri="{FF2B5EF4-FFF2-40B4-BE49-F238E27FC236}">
                <a16:creationId xmlns:a16="http://schemas.microsoft.com/office/drawing/2014/main" id="{171A8FB3-52D5-5A44-9DC0-B66A074006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86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5" descr="V:\Corporate Services\Communications\Corporate Communications\Media MarketingB\Individual Folders\Liz\Equality and Diversity\NHS Grampian Equaltiy Network\Logo\Temp Rainbow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360" y="0"/>
            <a:ext cx="1818640" cy="1351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616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solidFill>
                  <a:srgbClr val="C00000"/>
                </a:solidFill>
              </a:rPr>
              <a:t>Pre-session Confidence Check-in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800"/>
              <a:t>If you were to witness bullying and harassment in the workplace, how confident would you be to stage a successful intervention? </a:t>
            </a:r>
          </a:p>
          <a:p>
            <a:pPr marL="0" indent="0" algn="ctr">
              <a:buNone/>
            </a:pPr>
            <a:endParaRPr lang="en-GB" sz="4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877" y="4345469"/>
            <a:ext cx="2261937" cy="1831494"/>
          </a:xfrm>
          <a:prstGeom prst="rect">
            <a:avLst/>
          </a:prstGeom>
        </p:spPr>
      </p:pic>
      <p:pic>
        <p:nvPicPr>
          <p:cNvPr id="5" name="Content Placeholder 5" descr="V:\Corporate Services\Communications\Corporate Communications\Media MarketingB\Individual Folders\Liz\Equality and Diversity\NHS Grampian Equaltiy Network\Logo\Temp Rainbow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757" y="101600"/>
            <a:ext cx="2003123" cy="143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131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12" y="365126"/>
            <a:ext cx="9086088" cy="972186"/>
          </a:xfrm>
          <a:solidFill>
            <a:srgbClr val="FFCC00"/>
          </a:solidFill>
        </p:spPr>
        <p:txBody>
          <a:bodyPr/>
          <a:lstStyle/>
          <a:p>
            <a:pPr algn="ctr"/>
            <a:r>
              <a:rPr lang="en-GB">
                <a:latin typeface="+mn-lt"/>
              </a:rPr>
              <a:t>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493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/>
              <a:t>What are the barriers to bystander intervention?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406" y="1898662"/>
            <a:ext cx="6691154" cy="4339895"/>
          </a:xfrm>
          <a:prstGeom prst="rect">
            <a:avLst/>
          </a:prstGeom>
        </p:spPr>
      </p:pic>
      <p:pic>
        <p:nvPicPr>
          <p:cNvPr id="5" name="Content Placeholder 5" descr="V:\Corporate Services\Communications\Corporate Communications\Media MarketingB\Individual Folders\Liz\Equality and Diversity\NHS Grampian Equaltiy Network\Logo\Temp Rainbow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877" y="0"/>
            <a:ext cx="2003123" cy="143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FDF3EA-B147-B395-120E-43F403623F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0215" y="2715579"/>
            <a:ext cx="218122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76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152" y="365125"/>
            <a:ext cx="7150608" cy="1073467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b="1"/>
              <a:t>Reasons for not intervening?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1" y="1637994"/>
            <a:ext cx="6024879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lvl="0"/>
            <a:r>
              <a:rPr lang="en-GB"/>
              <a:t>Assuming that ‘someone else’ will intervene</a:t>
            </a:r>
          </a:p>
          <a:p>
            <a:pPr lvl="0"/>
            <a:r>
              <a:rPr lang="en-GB"/>
              <a:t>Thinking ‘I don’t know the person it’s happening to – don’t get involved’</a:t>
            </a:r>
          </a:p>
          <a:p>
            <a:pPr lvl="0"/>
            <a:r>
              <a:rPr lang="en-GB"/>
              <a:t>Being concerned about other people negatively appraising their intervention</a:t>
            </a:r>
          </a:p>
          <a:p>
            <a:pPr lvl="0"/>
            <a:r>
              <a:rPr lang="en-GB"/>
              <a:t>Fear of retaliation: e.g. physical harm, or others’ reactions, at the time or afterward</a:t>
            </a:r>
          </a:p>
          <a:p>
            <a:pPr lvl="0"/>
            <a:r>
              <a:rPr lang="en-GB"/>
              <a:t>Incorrectly believing their views are in a minority ‘nobody else thinks this behaviour is wrong, they aren’t saying anything’</a:t>
            </a:r>
          </a:p>
          <a:p>
            <a:pPr lvl="0"/>
            <a:r>
              <a:rPr lang="en-GB"/>
              <a:t>Hesitation in the moment, not being able to make sense of what is happening</a:t>
            </a:r>
          </a:p>
          <a:p>
            <a:endParaRPr lang="en-GB"/>
          </a:p>
        </p:txBody>
      </p:sp>
      <p:pic>
        <p:nvPicPr>
          <p:cNvPr id="4" name="Content Placeholder 5" descr="V:\Corporate Services\Communications\Corporate Communications\Media MarketingB\Individual Folders\Liz\Equality and Diversity\NHS Grampian Equaltiy Network\Logo\Temp Rainbow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877" y="0"/>
            <a:ext cx="2003123" cy="143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256" y="1803716"/>
            <a:ext cx="4686292" cy="411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6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bystander effect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7323" y="1763749"/>
            <a:ext cx="6921216" cy="4169015"/>
          </a:xfrm>
          <a:prstGeom prst="rect">
            <a:avLst/>
          </a:prstGeom>
        </p:spPr>
      </p:pic>
      <p:pic>
        <p:nvPicPr>
          <p:cNvPr id="5" name="Content Placeholder 5" descr="V:\Corporate Services\Communications\Corporate Communications\Media MarketingB\Individual Folders\Liz\Equality and Diversity\NHS Grampian Equaltiy Network\Logo\Temp Rainbow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837" y="155448"/>
            <a:ext cx="2003123" cy="143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9408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solidFill>
                  <a:srgbClr val="0070C0"/>
                </a:solidFill>
              </a:rPr>
              <a:t>How to be an active bystander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838" y="1721201"/>
            <a:ext cx="10515600" cy="3444207"/>
          </a:xfrm>
        </p:spPr>
        <p:txBody>
          <a:bodyPr/>
          <a:lstStyle/>
          <a:p>
            <a:r>
              <a:rPr lang="en-GB"/>
              <a:t>Notice – be awake to your surroundings</a:t>
            </a:r>
          </a:p>
          <a:p>
            <a:r>
              <a:rPr lang="en-GB"/>
              <a:t>Interpret – do I recognise that someone needs help</a:t>
            </a:r>
          </a:p>
          <a:p>
            <a:r>
              <a:rPr lang="en-GB"/>
              <a:t>Feel empowered – recognise that it is your responsibility to help</a:t>
            </a:r>
          </a:p>
          <a:p>
            <a:r>
              <a:rPr lang="en-GB"/>
              <a:t>Know – how to act, educate yourself on strategies to be proactive</a:t>
            </a:r>
          </a:p>
          <a:p>
            <a:r>
              <a:rPr lang="en-GB"/>
              <a:t>Intervene – take action but be sure to take care of yourself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749" y="4265444"/>
            <a:ext cx="4572301" cy="2443364"/>
          </a:xfrm>
          <a:prstGeom prst="rect">
            <a:avLst/>
          </a:prstGeom>
        </p:spPr>
      </p:pic>
      <p:pic>
        <p:nvPicPr>
          <p:cNvPr id="5" name="Content Placeholder 5" descr="V:\Corporate Services\Communications\Corporate Communications\Media MarketingB\Individual Folders\Liz\Equality and Diversity\NHS Grampian Equaltiy Network\Logo\Temp Rainbow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877" y="0"/>
            <a:ext cx="2003123" cy="143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823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4115"/>
            <a:ext cx="10515600" cy="950361"/>
          </a:xfrm>
        </p:spPr>
        <p:txBody>
          <a:bodyPr/>
          <a:lstStyle/>
          <a:p>
            <a:r>
              <a:rPr lang="en-GB" b="1">
                <a:solidFill>
                  <a:srgbClr val="C00000"/>
                </a:solidFill>
              </a:rPr>
              <a:t>4Ds - Strategies for bystander intervention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513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/>
          </a:p>
          <a:p>
            <a:r>
              <a:rPr lang="en-GB" b="1">
                <a:solidFill>
                  <a:srgbClr val="31787F"/>
                </a:solidFill>
              </a:rPr>
              <a:t>Direct</a:t>
            </a:r>
            <a:r>
              <a:rPr lang="en-GB"/>
              <a:t> – step in and intervene</a:t>
            </a:r>
          </a:p>
          <a:p>
            <a:r>
              <a:rPr lang="en-GB" b="1">
                <a:solidFill>
                  <a:schemeClr val="accent6">
                    <a:lumMod val="75000"/>
                  </a:schemeClr>
                </a:solidFill>
              </a:rPr>
              <a:t>Distract</a:t>
            </a:r>
            <a:r>
              <a:rPr lang="en-GB"/>
              <a:t> – draw attention away from the situation</a:t>
            </a:r>
          </a:p>
          <a:p>
            <a:r>
              <a:rPr lang="en-GB" b="1">
                <a:solidFill>
                  <a:schemeClr val="accent4">
                    <a:lumMod val="75000"/>
                  </a:schemeClr>
                </a:solidFill>
              </a:rPr>
              <a:t>Delegate</a:t>
            </a:r>
            <a:r>
              <a:rPr lang="en-GB"/>
              <a:t> – call for help</a:t>
            </a:r>
          </a:p>
          <a:p>
            <a:r>
              <a:rPr lang="en-GB" b="1">
                <a:solidFill>
                  <a:srgbClr val="C00000"/>
                </a:solidFill>
              </a:rPr>
              <a:t>Delay</a:t>
            </a:r>
            <a:r>
              <a:rPr lang="en-GB" b="1"/>
              <a:t> </a:t>
            </a:r>
            <a:r>
              <a:rPr lang="en-GB"/>
              <a:t>– If you are unsure, but checking in with the person and acknowledging that the situation wasn’t ok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836" y="3858768"/>
            <a:ext cx="7196328" cy="2935224"/>
          </a:xfrm>
          <a:prstGeom prst="rect">
            <a:avLst/>
          </a:prstGeom>
        </p:spPr>
      </p:pic>
      <p:pic>
        <p:nvPicPr>
          <p:cNvPr id="6" name="Content Placeholder 5" descr="V:\Corporate Services\Communications\Corporate Communications\Media MarketingB\Individual Folders\Liz\Equality and Diversity\NHS Grampian Equaltiy Network\Logo\Temp Rainbow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877" y="0"/>
            <a:ext cx="2003123" cy="143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359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0A169-6102-5442-867C-5B58158CB24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C8251-2672-794A-9409-6268A514A12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sz="4800"/>
              <a:t>Understanding Unconscious Bias</a:t>
            </a:r>
          </a:p>
          <a:p>
            <a:r>
              <a:rPr lang="en-US" sz="4800"/>
              <a:t>Understanding Micro-</a:t>
            </a:r>
            <a:r>
              <a:rPr lang="en-US" sz="4800" err="1"/>
              <a:t>behaviours</a:t>
            </a:r>
            <a:endParaRPr lang="en-US" sz="4800"/>
          </a:p>
          <a:p>
            <a:r>
              <a:rPr lang="en-US" sz="4800" err="1"/>
              <a:t>Recognise</a:t>
            </a:r>
            <a:r>
              <a:rPr lang="en-US" sz="4800"/>
              <a:t> the impact of bias in the workplace </a:t>
            </a:r>
          </a:p>
          <a:p>
            <a:r>
              <a:rPr lang="en-US" sz="4800"/>
              <a:t>Understand the challenges around bystander interventions</a:t>
            </a:r>
          </a:p>
          <a:p>
            <a:r>
              <a:rPr lang="en-US" sz="4800"/>
              <a:t>Identify strategies for successful bystander interventions </a:t>
            </a:r>
          </a:p>
        </p:txBody>
      </p:sp>
      <p:pic>
        <p:nvPicPr>
          <p:cNvPr id="4" name="Content Placeholder 5" descr="V:\Corporate Services\Communications\Corporate Communications\Media MarketingB\Individual Folders\Liz\Equality and Diversity\NHS Grampian Equaltiy Network\Logo\Temp Rainbow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920" y="230188"/>
            <a:ext cx="2003123" cy="143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781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Delaying doesn’t mean doing nothing</a:t>
            </a:r>
          </a:p>
          <a:p>
            <a:pPr>
              <a:lnSpc>
                <a:spcPct val="150000"/>
              </a:lnSpc>
            </a:pPr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Report to relevant authorities</a:t>
            </a:r>
          </a:p>
          <a:p>
            <a:pPr>
              <a:lnSpc>
                <a:spcPct val="150000"/>
              </a:lnSpc>
            </a:pPr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Record witness statements </a:t>
            </a:r>
          </a:p>
          <a:p>
            <a:pPr>
              <a:lnSpc>
                <a:spcPct val="150000"/>
              </a:lnSpc>
            </a:pPr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Create bystander allies</a:t>
            </a:r>
          </a:p>
          <a:p>
            <a:pPr>
              <a:lnSpc>
                <a:spcPct val="150000"/>
              </a:lnSpc>
            </a:pPr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Check in with the person afterwards</a:t>
            </a:r>
          </a:p>
        </p:txBody>
      </p:sp>
      <p:sp>
        <p:nvSpPr>
          <p:cNvPr id="4" name="AutoShape 2" descr="Delay icon PNG and SVG Vector Free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735" y="2514600"/>
            <a:ext cx="4068190" cy="3316287"/>
          </a:xfrm>
          <a:prstGeom prst="rect">
            <a:avLst/>
          </a:prstGeom>
        </p:spPr>
      </p:pic>
      <p:pic>
        <p:nvPicPr>
          <p:cNvPr id="7" name="Content Placeholder 5" descr="V:\Corporate Services\Communications\Corporate Communications\Media MarketingB\Individual Folders\Liz\Equality and Diversity\NHS Grampian Equaltiy Network\Logo\Temp Rainbow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877" y="0"/>
            <a:ext cx="2003123" cy="143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0097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 for Direct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Use ‘I’ Statements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Silent stare/ body language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Use social norms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Group intervention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Bring it home 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Call on friendship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000" b="1" u="sng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Remember: the Golden Rule is only intervene directly if it is safe to do so</a:t>
            </a:r>
            <a:endParaRPr lang="en-GB" sz="200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527" y="1825625"/>
            <a:ext cx="4478861" cy="2967756"/>
          </a:xfrm>
          <a:prstGeom prst="rect">
            <a:avLst/>
          </a:prstGeom>
        </p:spPr>
      </p:pic>
      <p:pic>
        <p:nvPicPr>
          <p:cNvPr id="5" name="Content Placeholder 5" descr="V:\Corporate Services\Communications\Corporate Communications\Media MarketingB\Individual Folders\Liz\Equality and Diversity\NHS Grampian Equaltiy Network\Logo\Temp Rainbow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861" y="109728"/>
            <a:ext cx="2003123" cy="143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774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2009"/>
            <a:ext cx="10515600" cy="1325563"/>
          </a:xfrm>
        </p:spPr>
        <p:txBody>
          <a:bodyPr/>
          <a:lstStyle/>
          <a:p>
            <a:pPr algn="ctr"/>
            <a:r>
              <a:rPr lang="en-GB" b="1">
                <a:solidFill>
                  <a:srgbClr val="C00000"/>
                </a:solidFill>
              </a:rPr>
              <a:t>Post-session Confidence Check-in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800"/>
              <a:t>If you were to witness bullying and harassment in the workplace, how confident would you be to stage a successful intervention? </a:t>
            </a:r>
          </a:p>
          <a:p>
            <a:pPr marL="0" indent="0" algn="ctr">
              <a:buNone/>
            </a:pPr>
            <a:endParaRPr lang="en-GB" sz="4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880" y="4407819"/>
            <a:ext cx="2184934" cy="1769144"/>
          </a:xfrm>
          <a:prstGeom prst="rect">
            <a:avLst/>
          </a:prstGeom>
        </p:spPr>
      </p:pic>
      <p:pic>
        <p:nvPicPr>
          <p:cNvPr id="5" name="Content Placeholder 5" descr="V:\Corporate Services\Communications\Corporate Communications\Media MarketingB\Individual Folders\Liz\Equality and Diversity\NHS Grampian Equaltiy Network\Logo\Temp Rainbow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877" y="0"/>
            <a:ext cx="2003123" cy="143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8007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669" y="5558028"/>
            <a:ext cx="1319587" cy="1146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404812"/>
            <a:ext cx="10515600" cy="1068388"/>
          </a:xfrm>
        </p:spPr>
        <p:txBody>
          <a:bodyPr>
            <a:normAutofit/>
          </a:bodyPr>
          <a:lstStyle/>
          <a:p>
            <a:r>
              <a:rPr lang="en-GB" sz="36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Upstanders</a:t>
            </a:r>
            <a:r>
              <a:rPr lang="en-GB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pretty awesome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716463"/>
          </a:xfrm>
        </p:spPr>
        <p:txBody>
          <a:bodyPr>
            <a:normAutofit fontScale="92500" lnSpcReduction="10000"/>
          </a:bodyPr>
          <a:lstStyle/>
          <a:p>
            <a:r>
              <a:rPr lang="en-GB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Courageous</a:t>
            </a:r>
            <a:r>
              <a:rPr lang="en-GB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Intervening when someone is demonstrating bullying behaviours is hard, especially when there is hierarchy.</a:t>
            </a:r>
          </a:p>
          <a:p>
            <a:r>
              <a:rPr lang="en-GB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Action-orientated</a:t>
            </a:r>
            <a:r>
              <a:rPr lang="en-GB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Doing something to discourage the bullying behaviour could be a really small intervention with big results!  Highlighting bullying behaviour will often cause others to recognize the problem. </a:t>
            </a:r>
          </a:p>
          <a:p>
            <a:r>
              <a:rPr lang="en-GB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Assertive</a:t>
            </a:r>
            <a:r>
              <a:rPr lang="en-GB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Telling someone how their behaviour makes you feel and how it affects others requires you to use your voice and speak up. </a:t>
            </a:r>
          </a:p>
          <a:p>
            <a:r>
              <a:rPr lang="en-GB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Compassionate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Upstanders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have the gift of compassion. They recognize when someone is hurt and take steps to help. </a:t>
            </a:r>
          </a:p>
          <a:p>
            <a:r>
              <a:rPr lang="en-GB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Upstanders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are leaders in their social group, helping others to recognize ways to get along and be supportive to others. </a:t>
            </a:r>
          </a:p>
        </p:txBody>
      </p:sp>
      <p:pic>
        <p:nvPicPr>
          <p:cNvPr id="5" name="Content Placeholder 5" descr="V:\Corporate Services\Communications\Corporate Communications\Media MarketingB\Individual Folders\Liz\Equality and Diversity\NHS Grampian Equaltiy Network\Logo\Temp Rainbow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536" y="155448"/>
            <a:ext cx="1950720" cy="12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3417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/>
              <a:t>   </a:t>
            </a:r>
            <a:r>
              <a:rPr lang="en-GB" sz="6000">
                <a:solidFill>
                  <a:srgbClr val="002060"/>
                </a:solidFill>
              </a:rPr>
              <a:t>What next…..  </a:t>
            </a:r>
          </a:p>
        </p:txBody>
      </p:sp>
      <p:pic>
        <p:nvPicPr>
          <p:cNvPr id="6" name="Content Placeholder 5" descr="V:\Corporate Services\Communications\Corporate Communications\Media MarketingB\Individual Folders\Liz\Equality and Diversity\NHS Grampian Equaltiy Network\Logo\Temp Rainbow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896" y="1690689"/>
            <a:ext cx="4652529" cy="20583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709992" y="4336663"/>
            <a:ext cx="6631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gram.staffequalities@nhs.scot</a:t>
            </a:r>
            <a:endParaRPr lang="en-GB" sz="3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49" y="1965960"/>
            <a:ext cx="4998564" cy="200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44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GB">
                <a:latin typeface="+mn-lt"/>
              </a:rPr>
              <a:t>Scenario discussion…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sz="3600"/>
              <a:t>A father and son are in a horrible car crash that kills the dad. </a:t>
            </a:r>
          </a:p>
          <a:p>
            <a:r>
              <a:rPr lang="en-GB" sz="3600"/>
              <a:t>The son is rushed to the hospital for emergency life saving surgery</a:t>
            </a:r>
          </a:p>
          <a:p>
            <a:r>
              <a:rPr lang="en-GB" sz="3600"/>
              <a:t>Just as he’s about to go under the knife, the surgeon says, “I can’t operate—that boy is my son!” </a:t>
            </a:r>
          </a:p>
          <a:p>
            <a:pPr marL="0" indent="0">
              <a:buNone/>
            </a:pPr>
            <a:endParaRPr lang="en-GB"/>
          </a:p>
        </p:txBody>
      </p:sp>
      <p:pic>
        <p:nvPicPr>
          <p:cNvPr id="4" name="Content Placeholder 5" descr="V:\Corporate Services\Communications\Corporate Communications\Media MarketingB\Individual Folders\Liz\Equality and Diversity\NHS Grampian Equaltiy Network\Logo\Temp Rainbow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920" y="230188"/>
            <a:ext cx="2003123" cy="143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688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19 Unconscious Bias Examples and How to Prevent Them • Asana">
            <a:extLst>
              <a:ext uri="{FF2B5EF4-FFF2-40B4-BE49-F238E27FC236}">
                <a16:creationId xmlns:a16="http://schemas.microsoft.com/office/drawing/2014/main" id="{D3E9139B-E8F4-E940-8A81-648049D3B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/>
          <a:stretch/>
        </p:blipFill>
        <p:spPr bwMode="auto">
          <a:xfrm>
            <a:off x="20" y="1282"/>
            <a:ext cx="121942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5" descr="V:\Corporate Services\Communications\Corporate Communications\Media MarketingB\Individual Folders\Liz\Equality and Diversity\NHS Grampian Equaltiy Network\Logo\Temp Rainbow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157" y="-1282"/>
            <a:ext cx="2003123" cy="143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4939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5543" y="1328305"/>
            <a:ext cx="6688868" cy="4205477"/>
          </a:xfrm>
          <a:prstGeom prst="rect">
            <a:avLst/>
          </a:prstGeom>
        </p:spPr>
        <p:txBody>
          <a:bodyPr vert="horz" wrap="square" lIns="0" tIns="87025" rIns="0" bIns="0" rtlCol="0">
            <a:spAutoFit/>
          </a:bodyPr>
          <a:lstStyle/>
          <a:p>
            <a:pPr marL="7701" marR="1257619">
              <a:lnSpc>
                <a:spcPts val="3717"/>
              </a:lnSpc>
              <a:spcBef>
                <a:spcPts val="685"/>
              </a:spcBef>
            </a:pPr>
            <a:r>
              <a:rPr lang="en-GB" sz="3578" b="1" spc="-27">
                <a:solidFill>
                  <a:srgbClr val="12326E"/>
                </a:solidFill>
                <a:latin typeface="Arial"/>
                <a:cs typeface="Arial"/>
              </a:rPr>
              <a:t>Project Implicit</a:t>
            </a:r>
          </a:p>
          <a:p>
            <a:pPr marL="7701" marR="1257619">
              <a:lnSpc>
                <a:spcPts val="3717"/>
              </a:lnSpc>
              <a:spcBef>
                <a:spcPts val="685"/>
              </a:spcBef>
            </a:pPr>
            <a:endParaRPr lang="en-GB" sz="2000" spc="6">
              <a:solidFill>
                <a:srgbClr val="002060"/>
              </a:solidFill>
              <a:latin typeface="Arial"/>
              <a:cs typeface="Arial"/>
            </a:endParaRPr>
          </a:p>
          <a:p>
            <a:pPr marL="350601" marR="1257619" indent="-342900">
              <a:lnSpc>
                <a:spcPts val="3717"/>
              </a:lnSpc>
              <a:spcBef>
                <a:spcPts val="685"/>
              </a:spcBef>
              <a:buFont typeface="Arial" panose="020B0604020202020204" pitchFamily="34" charset="0"/>
              <a:buChar char="•"/>
            </a:pPr>
            <a:r>
              <a:rPr lang="en-GB" sz="2600" spc="6">
                <a:solidFill>
                  <a:srgbClr val="002060"/>
                </a:solidFill>
                <a:cs typeface="Arial"/>
              </a:rPr>
              <a:t>5 Million Participants showed Pro White bias</a:t>
            </a:r>
          </a:p>
          <a:p>
            <a:pPr marL="350601" marR="1257619" indent="-342900">
              <a:lnSpc>
                <a:spcPts val="3717"/>
              </a:lnSpc>
              <a:spcBef>
                <a:spcPts val="685"/>
              </a:spcBef>
              <a:buFont typeface="Arial" panose="020B0604020202020204" pitchFamily="34" charset="0"/>
              <a:buChar char="•"/>
            </a:pPr>
            <a:r>
              <a:rPr lang="en-GB" sz="2600" spc="6">
                <a:solidFill>
                  <a:srgbClr val="002060"/>
                </a:solidFill>
                <a:cs typeface="Arial"/>
              </a:rPr>
              <a:t>70% of White Participants showed </a:t>
            </a:r>
            <a:br>
              <a:rPr lang="en-GB" sz="2600" spc="6">
                <a:solidFill>
                  <a:srgbClr val="002060"/>
                </a:solidFill>
                <a:cs typeface="Arial"/>
              </a:rPr>
            </a:br>
            <a:r>
              <a:rPr lang="en-GB" sz="2600" spc="6">
                <a:solidFill>
                  <a:srgbClr val="002060"/>
                </a:solidFill>
                <a:cs typeface="Arial"/>
              </a:rPr>
              <a:t>Pro-White Bias</a:t>
            </a:r>
          </a:p>
          <a:p>
            <a:pPr marL="350601" marR="1257619" indent="-342900">
              <a:lnSpc>
                <a:spcPts val="3717"/>
              </a:lnSpc>
              <a:spcBef>
                <a:spcPts val="685"/>
              </a:spcBef>
              <a:buFont typeface="Arial" panose="020B0604020202020204" pitchFamily="34" charset="0"/>
              <a:buChar char="•"/>
            </a:pPr>
            <a:r>
              <a:rPr lang="en-GB" sz="2600" spc="6">
                <a:solidFill>
                  <a:srgbClr val="002060"/>
                </a:solidFill>
                <a:cs typeface="Arial"/>
              </a:rPr>
              <a:t>50% of Black Participants showed </a:t>
            </a:r>
            <a:br>
              <a:rPr lang="en-GB" sz="2600" spc="6">
                <a:solidFill>
                  <a:srgbClr val="002060"/>
                </a:solidFill>
                <a:cs typeface="Arial"/>
              </a:rPr>
            </a:br>
            <a:r>
              <a:rPr lang="en-GB" sz="2600" spc="6">
                <a:solidFill>
                  <a:srgbClr val="002060"/>
                </a:solidFill>
                <a:cs typeface="Arial"/>
              </a:rPr>
              <a:t>Pro-White Bias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F737E3-A64F-45C0-A8BB-D5D638F92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536" y="1328305"/>
            <a:ext cx="6094664" cy="5164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5F0CF7-59FD-4627-936D-63753109A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227165"/>
            <a:ext cx="3666036" cy="676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205EC2-6722-44BB-B41F-BBD2CFE0EB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8057" y="227166"/>
            <a:ext cx="1526639" cy="917384"/>
          </a:xfrm>
          <a:prstGeom prst="rect">
            <a:avLst/>
          </a:prstGeom>
        </p:spPr>
      </p:pic>
      <p:pic>
        <p:nvPicPr>
          <p:cNvPr id="9" name="Content Placeholder 5" descr="V:\Corporate Services\Communications\Corporate Communications\Media MarketingB\Individual Folders\Liz\Equality and Diversity\NHS Grampian Equaltiy Network\Logo\Temp Rainbow.JP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057" y="0"/>
            <a:ext cx="1703943" cy="1239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05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44"/>
    </mc:Choice>
    <mc:Fallback xmlns="">
      <p:transition spd="slow" advTm="3824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pplicants hold signs with names Mohamed and Adam">
            <a:extLst>
              <a:ext uri="{FF2B5EF4-FFF2-40B4-BE49-F238E27FC236}">
                <a16:creationId xmlns:a16="http://schemas.microsoft.com/office/drawing/2014/main" id="{C81B30D0-68DD-E44F-ADAC-AE390D39C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384300"/>
            <a:ext cx="10905066" cy="408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C4057C-2861-EC4D-9D46-4E4CFE074B69}"/>
              </a:ext>
            </a:extLst>
          </p:cNvPr>
          <p:cNvSpPr txBox="1"/>
          <p:nvPr/>
        </p:nvSpPr>
        <p:spPr>
          <a:xfrm>
            <a:off x="5091558" y="131274"/>
            <a:ext cx="20088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>
                <a:latin typeface="Big Caslon Medium" panose="02000603090000020003" pitchFamily="2" charset="-79"/>
                <a:cs typeface="Big Caslon Medium" panose="02000603090000020003" pitchFamily="2" charset="-79"/>
              </a:rPr>
              <a:t>Bias</a:t>
            </a:r>
          </a:p>
        </p:txBody>
      </p:sp>
      <p:pic>
        <p:nvPicPr>
          <p:cNvPr id="4" name="Content Placeholder 5" descr="V:\Corporate Services\Communications\Corporate Communications\Media MarketingB\Individual Folders\Liz\Equality and Diversity\NHS Grampian Equaltiy Network\Logo\Temp Rainbow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38491"/>
            <a:ext cx="1879600" cy="1345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13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6520" y="448052"/>
            <a:ext cx="6918960" cy="1207009"/>
          </a:xfrm>
          <a:solidFill>
            <a:srgbClr val="CC3300"/>
          </a:solidFill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en-GB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5800">
                <a:solidFill>
                  <a:schemeClr val="bg1"/>
                </a:solidFill>
              </a:rPr>
              <a:t>Group Discussion </a:t>
            </a:r>
          </a:p>
          <a:p>
            <a:pPr marL="0" indent="0" algn="ctr">
              <a:buNone/>
            </a:pPr>
            <a:r>
              <a:rPr lang="en-GB" sz="5800">
                <a:solidFill>
                  <a:schemeClr val="bg1"/>
                </a:solidFill>
              </a:rPr>
              <a:t>What bias do you have?</a:t>
            </a:r>
          </a:p>
        </p:txBody>
      </p:sp>
      <p:pic>
        <p:nvPicPr>
          <p:cNvPr id="1026" name="Picture 2" descr="How behavioral bias impacts investment | Essentia Analy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779" y="2148840"/>
            <a:ext cx="8912442" cy="44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9BB5C1-E0B1-7732-F152-01AF60F47B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7175" y="296456"/>
            <a:ext cx="218122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3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hat Types of Unconscious Bias Are there and Examples.">
            <a:extLst>
              <a:ext uri="{FF2B5EF4-FFF2-40B4-BE49-F238E27FC236}">
                <a16:creationId xmlns:a16="http://schemas.microsoft.com/office/drawing/2014/main" id="{799BA92B-06C8-D64B-9E0A-8BC1EBECE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975360"/>
            <a:ext cx="10905066" cy="490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5" descr="V:\Corporate Services\Communications\Corporate Communications\Media MarketingB\Individual Folders\Liz\Equality and Diversity\NHS Grampian Equaltiy Network\Logo\Temp Rainbow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877" y="60960"/>
            <a:ext cx="2003123" cy="1259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965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75888"/>
            <a:ext cx="10515600" cy="297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GB" sz="6600">
                <a:latin typeface="+mn-lt"/>
              </a:rPr>
              <a:t>Group Discussion</a:t>
            </a:r>
            <a:r>
              <a:rPr lang="en-GB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9901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/>
              <a:t>Thinking as an appraiser, what are some of the key situations when you would have to really</a:t>
            </a:r>
          </a:p>
          <a:p>
            <a:pPr marL="0" indent="0" algn="ctr">
              <a:buNone/>
            </a:pPr>
            <a:r>
              <a:rPr lang="en-GB" sz="4000"/>
              <a:t>‘check your bias’?</a:t>
            </a:r>
          </a:p>
        </p:txBody>
      </p:sp>
      <p:pic>
        <p:nvPicPr>
          <p:cNvPr id="4" name="Content Placeholder 5" descr="V:\Corporate Services\Communications\Corporate Communications\Media MarketingB\Individual Folders\Liz\Equality and Diversity\NHS Grampian Equaltiy Network\Logo\Temp Rainbow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920" y="128588"/>
            <a:ext cx="2003123" cy="143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C683E-0735-7B73-F20C-86D4FDDEE5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57176" y="157957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68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BD96815014FC4DAAF3A159B430C409" ma:contentTypeVersion="24" ma:contentTypeDescription="Create a new document." ma:contentTypeScope="" ma:versionID="fcf8c76a23cfc2dcb6ab407549304e74">
  <xsd:schema xmlns:xsd="http://www.w3.org/2001/XMLSchema" xmlns:xs="http://www.w3.org/2001/XMLSchema" xmlns:p="http://schemas.microsoft.com/office/2006/metadata/properties" xmlns:ns2="5549f3f6-b7db-40ce-a15f-c10d2fdae267" xmlns:ns3="0cf4b3a6-91e3-43a9-a28b-3e6e49204d49" targetNamespace="http://schemas.microsoft.com/office/2006/metadata/properties" ma:root="true" ma:fieldsID="231cc0d7d57edfa688ed303a104dea56" ns2:_="" ns3:_="">
    <xsd:import namespace="5549f3f6-b7db-40ce-a15f-c10d2fdae267"/>
    <xsd:import namespace="0cf4b3a6-91e3-43a9-a28b-3e6e49204d4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LengthInSeconds" minOccurs="0"/>
                <xsd:element ref="ns3:FIRSTNAME" minOccurs="0"/>
                <xsd:element ref="ns3:LASTNAME" minOccurs="0"/>
                <xsd:element ref="ns3:GM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9f3f6-b7db-40ce-a15f-c10d2fdae2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2" nillable="true" ma:displayName="Taxonomy Catch All Column" ma:hidden="true" ma:list="{aa080871-0da6-4a5a-8586-c1430601b9d6}" ma:internalName="TaxCatchAll" ma:showField="CatchAllData" ma:web="5549f3f6-b7db-40ce-a15f-c10d2fdae2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4b3a6-91e3-43a9-a28b-3e6e49204d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6ac32b6-d060-42fb-93c0-6c46742e1a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  <xsd:element name="FIRSTNAME" ma:index="27" nillable="true" ma:displayName="FIRSTNAME" ma:format="Dropdown" ma:internalName="FIRSTNAME">
      <xsd:simpleType>
        <xsd:restriction base="dms:Text">
          <xsd:maxLength value="255"/>
        </xsd:restriction>
      </xsd:simpleType>
    </xsd:element>
    <xsd:element name="LASTNAME" ma:index="28" nillable="true" ma:displayName="LASTNAME" ma:format="Dropdown" ma:internalName="LASTNAME">
      <xsd:simpleType>
        <xsd:restriction base="dms:Text">
          <xsd:maxLength value="255"/>
        </xsd:restriction>
      </xsd:simpleType>
    </xsd:element>
    <xsd:element name="GMC" ma:index="29" nillable="true" ma:displayName="GMC" ma:format="Dropdown" ma:internalName="GMC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6839D9-B5D9-4D06-BFF0-1CF14FE91E3E}">
  <ds:schemaRefs>
    <ds:schemaRef ds:uri="0cf4b3a6-91e3-43a9-a28b-3e6e49204d49"/>
    <ds:schemaRef ds:uri="5549f3f6-b7db-40ce-a15f-c10d2fdae2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E81A8EF-8F6E-4E96-B1BF-E336EE2C66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1511</Words>
  <Application>Microsoft Office PowerPoint</Application>
  <PresentationFormat>Widescreen</PresentationFormat>
  <Paragraphs>153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Big Caslon Medium</vt:lpstr>
      <vt:lpstr>Calibri</vt:lpstr>
      <vt:lpstr>Calibri Light</vt:lpstr>
      <vt:lpstr>Office Theme</vt:lpstr>
      <vt:lpstr> Dr Sneh Banik Consultant Physician and Diversity Champion, NHSG SFP Director, North Scotland  Liz Howarth  Engagement and Inclusion Manager, NHSG</vt:lpstr>
      <vt:lpstr>Learning Outcomes</vt:lpstr>
      <vt:lpstr>Scenario discussion…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 Discussion </vt:lpstr>
      <vt:lpstr>Video clip</vt:lpstr>
      <vt:lpstr>PowerPoint Presentation</vt:lpstr>
      <vt:lpstr>PowerPoint Presentation</vt:lpstr>
      <vt:lpstr>PowerPoint Presentation</vt:lpstr>
      <vt:lpstr>Pre-session Confidence Check-in</vt:lpstr>
      <vt:lpstr>Group Discussion</vt:lpstr>
      <vt:lpstr>Reasons for not intervening?</vt:lpstr>
      <vt:lpstr>The bystander effect</vt:lpstr>
      <vt:lpstr>How to be an active bystander</vt:lpstr>
      <vt:lpstr>4Ds - Strategies for bystander intervention  </vt:lpstr>
      <vt:lpstr>Delay </vt:lpstr>
      <vt:lpstr>Strategies for Direct Intervention</vt:lpstr>
      <vt:lpstr>Post-session Confidence Check-in</vt:lpstr>
      <vt:lpstr>Upstanders are pretty awesome people</vt:lpstr>
      <vt:lpstr>   What next…..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Unconscious Bias</dc:title>
  <dc:creator>Amir Iqbal (NHS Grampian)</dc:creator>
  <cp:lastModifiedBy>William Liu</cp:lastModifiedBy>
  <cp:revision>1</cp:revision>
  <dcterms:created xsi:type="dcterms:W3CDTF">2022-03-08T11:12:24Z</dcterms:created>
  <dcterms:modified xsi:type="dcterms:W3CDTF">2023-09-16T10:28:22Z</dcterms:modified>
</cp:coreProperties>
</file>