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2" r:id="rId5"/>
  </p:sldMasterIdLst>
  <p:notesMasterIdLst>
    <p:notesMasterId r:id="rId37"/>
  </p:notesMasterIdLst>
  <p:handoutMasterIdLst>
    <p:handoutMasterId r:id="rId38"/>
  </p:handoutMasterIdLst>
  <p:sldIdLst>
    <p:sldId id="256" r:id="rId6"/>
    <p:sldId id="338" r:id="rId7"/>
    <p:sldId id="320" r:id="rId8"/>
    <p:sldId id="314" r:id="rId9"/>
    <p:sldId id="315" r:id="rId10"/>
    <p:sldId id="319" r:id="rId11"/>
    <p:sldId id="316" r:id="rId12"/>
    <p:sldId id="317" r:id="rId13"/>
    <p:sldId id="318" r:id="rId14"/>
    <p:sldId id="337" r:id="rId15"/>
    <p:sldId id="321" r:id="rId16"/>
    <p:sldId id="335" r:id="rId17"/>
    <p:sldId id="356" r:id="rId18"/>
    <p:sldId id="322" r:id="rId19"/>
    <p:sldId id="323" r:id="rId20"/>
    <p:sldId id="339" r:id="rId21"/>
    <p:sldId id="341" r:id="rId22"/>
    <p:sldId id="342" r:id="rId23"/>
    <p:sldId id="343" r:id="rId24"/>
    <p:sldId id="344" r:id="rId25"/>
    <p:sldId id="345" r:id="rId26"/>
    <p:sldId id="346" r:id="rId27"/>
    <p:sldId id="347" r:id="rId28"/>
    <p:sldId id="349" r:id="rId29"/>
    <p:sldId id="351" r:id="rId30"/>
    <p:sldId id="350" r:id="rId31"/>
    <p:sldId id="352" r:id="rId32"/>
    <p:sldId id="280" r:id="rId33"/>
    <p:sldId id="285" r:id="rId34"/>
    <p:sldId id="303" r:id="rId35"/>
    <p:sldId id="354" r:id="rId36"/>
  </p:sldIdLst>
  <p:sldSz cx="9144000" cy="5143500" type="screen16x9"/>
  <p:notesSz cx="6810375" cy="9942513"/>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4D0"/>
    <a:srgbClr val="0EA23C"/>
    <a:srgbClr val="E5551B"/>
    <a:srgbClr val="08E8BD"/>
    <a:srgbClr val="800000"/>
    <a:srgbClr val="FF0000"/>
    <a:srgbClr val="996633"/>
    <a:srgbClr val="2E2E8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C0BE3-FCBA-432A-8D87-104038022E25}" v="19" dt="2019-05-09T12:23:08.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4" autoAdjust="0"/>
  </p:normalViewPr>
  <p:slideViewPr>
    <p:cSldViewPr>
      <p:cViewPr varScale="1">
        <p:scale>
          <a:sx n="107" d="100"/>
          <a:sy n="107" d="100"/>
        </p:scale>
        <p:origin x="754"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notesViewPr>
    <p:cSldViewPr>
      <p:cViewPr varScale="1">
        <p:scale>
          <a:sx n="51" d="100"/>
          <a:sy n="51" d="100"/>
        </p:scale>
        <p:origin x="-3006" y="-9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iu" userId="533dbcff-4b22-4794-bc5f-de9c23d5e788" providerId="ADAL" clId="{1C6C0BE3-FCBA-432A-8D87-104038022E25}"/>
    <pc:docChg chg="undo custSel delSld modSld">
      <pc:chgData name="William Liu" userId="533dbcff-4b22-4794-bc5f-de9c23d5e788" providerId="ADAL" clId="{1C6C0BE3-FCBA-432A-8D87-104038022E25}" dt="2019-05-09T12:28:45.505" v="657" actId="2696"/>
      <pc:docMkLst>
        <pc:docMk/>
      </pc:docMkLst>
      <pc:sldChg chg="del">
        <pc:chgData name="William Liu" userId="533dbcff-4b22-4794-bc5f-de9c23d5e788" providerId="ADAL" clId="{1C6C0BE3-FCBA-432A-8D87-104038022E25}" dt="2019-05-09T12:24:30.823" v="656" actId="2696"/>
        <pc:sldMkLst>
          <pc:docMk/>
          <pc:sldMk cId="2602511477" sldId="265"/>
        </pc:sldMkLst>
      </pc:sldChg>
      <pc:sldChg chg="addSp delSp modSp">
        <pc:chgData name="William Liu" userId="533dbcff-4b22-4794-bc5f-de9c23d5e788" providerId="ADAL" clId="{1C6C0BE3-FCBA-432A-8D87-104038022E25}" dt="2019-05-09T12:10:09.425" v="12" actId="931"/>
        <pc:sldMkLst>
          <pc:docMk/>
          <pc:sldMk cId="4136830511" sldId="338"/>
        </pc:sldMkLst>
        <pc:spChg chg="add mod">
          <ac:chgData name="William Liu" userId="533dbcff-4b22-4794-bc5f-de9c23d5e788" providerId="ADAL" clId="{1C6C0BE3-FCBA-432A-8D87-104038022E25}" dt="2019-05-09T12:07:46.622" v="5" actId="1076"/>
          <ac:spMkLst>
            <pc:docMk/>
            <pc:sldMk cId="4136830511" sldId="338"/>
            <ac:spMk id="3" creationId="{DD5080F5-1EA6-4D21-841A-8574624BE614}"/>
          </ac:spMkLst>
        </pc:spChg>
        <pc:spChg chg="add del mod">
          <ac:chgData name="William Liu" userId="533dbcff-4b22-4794-bc5f-de9c23d5e788" providerId="ADAL" clId="{1C6C0BE3-FCBA-432A-8D87-104038022E25}" dt="2019-05-09T12:10:09.425" v="12" actId="931"/>
          <ac:spMkLst>
            <pc:docMk/>
            <pc:sldMk cId="4136830511" sldId="338"/>
            <ac:spMk id="8" creationId="{221A7FDC-C19A-42FC-8315-20BE8BB7F9B2}"/>
          </ac:spMkLst>
        </pc:spChg>
        <pc:picChg chg="del">
          <ac:chgData name="William Liu" userId="533dbcff-4b22-4794-bc5f-de9c23d5e788" providerId="ADAL" clId="{1C6C0BE3-FCBA-432A-8D87-104038022E25}" dt="2019-05-09T12:09:44.734" v="8" actId="478"/>
          <ac:picMkLst>
            <pc:docMk/>
            <pc:sldMk cId="4136830511" sldId="338"/>
            <ac:picMk id="5" creationId="{00000000-0000-0000-0000-000000000000}"/>
          </ac:picMkLst>
        </pc:picChg>
        <pc:picChg chg="add del mod">
          <ac:chgData name="William Liu" userId="533dbcff-4b22-4794-bc5f-de9c23d5e788" providerId="ADAL" clId="{1C6C0BE3-FCBA-432A-8D87-104038022E25}" dt="2019-05-09T12:09:58.786" v="11" actId="478"/>
          <ac:picMkLst>
            <pc:docMk/>
            <pc:sldMk cId="4136830511" sldId="338"/>
            <ac:picMk id="6" creationId="{F0371884-377F-40FC-BAC5-8A620DE13660}"/>
          </ac:picMkLst>
        </pc:picChg>
        <pc:picChg chg="add mod">
          <ac:chgData name="William Liu" userId="533dbcff-4b22-4794-bc5f-de9c23d5e788" providerId="ADAL" clId="{1C6C0BE3-FCBA-432A-8D87-104038022E25}" dt="2019-05-09T12:10:09.425" v="12" actId="931"/>
          <ac:picMkLst>
            <pc:docMk/>
            <pc:sldMk cId="4136830511" sldId="338"/>
            <ac:picMk id="10" creationId="{54F9BC9F-7F23-4F28-9147-F30D84BC8507}"/>
          </ac:picMkLst>
        </pc:picChg>
      </pc:sldChg>
      <pc:sldChg chg="addSp delSp modSp">
        <pc:chgData name="William Liu" userId="533dbcff-4b22-4794-bc5f-de9c23d5e788" providerId="ADAL" clId="{1C6C0BE3-FCBA-432A-8D87-104038022E25}" dt="2019-05-09T12:23:58.763" v="655" actId="1076"/>
        <pc:sldMkLst>
          <pc:docMk/>
          <pc:sldMk cId="1697484602" sldId="347"/>
        </pc:sldMkLst>
        <pc:spChg chg="add mod">
          <ac:chgData name="William Liu" userId="533dbcff-4b22-4794-bc5f-de9c23d5e788" providerId="ADAL" clId="{1C6C0BE3-FCBA-432A-8D87-104038022E25}" dt="2019-05-09T12:16:50.325" v="33" actId="1076"/>
          <ac:spMkLst>
            <pc:docMk/>
            <pc:sldMk cId="1697484602" sldId="347"/>
            <ac:spMk id="3" creationId="{0500586D-EFBA-4A24-B90B-AB2724657F0B}"/>
          </ac:spMkLst>
        </pc:spChg>
        <pc:spChg chg="add mod">
          <ac:chgData name="William Liu" userId="533dbcff-4b22-4794-bc5f-de9c23d5e788" providerId="ADAL" clId="{1C6C0BE3-FCBA-432A-8D87-104038022E25}" dt="2019-05-09T12:17:16.496" v="98" actId="1036"/>
          <ac:spMkLst>
            <pc:docMk/>
            <pc:sldMk cId="1697484602" sldId="347"/>
            <ac:spMk id="5" creationId="{F2CBB91E-5122-4554-ADD3-DE3D4D0D8FAF}"/>
          </ac:spMkLst>
        </pc:spChg>
        <pc:spChg chg="add mod">
          <ac:chgData name="William Liu" userId="533dbcff-4b22-4794-bc5f-de9c23d5e788" providerId="ADAL" clId="{1C6C0BE3-FCBA-432A-8D87-104038022E25}" dt="2019-05-09T12:17:35.501" v="148" actId="1036"/>
          <ac:spMkLst>
            <pc:docMk/>
            <pc:sldMk cId="1697484602" sldId="347"/>
            <ac:spMk id="6" creationId="{F23A5345-17BF-455A-9F8C-21687BC703A2}"/>
          </ac:spMkLst>
        </pc:spChg>
        <pc:spChg chg="add mod">
          <ac:chgData name="William Liu" userId="533dbcff-4b22-4794-bc5f-de9c23d5e788" providerId="ADAL" clId="{1C6C0BE3-FCBA-432A-8D87-104038022E25}" dt="2019-05-09T12:18:11.405" v="194" actId="688"/>
          <ac:spMkLst>
            <pc:docMk/>
            <pc:sldMk cId="1697484602" sldId="347"/>
            <ac:spMk id="7" creationId="{E2501502-142E-4123-97EE-5C328D39B48C}"/>
          </ac:spMkLst>
        </pc:spChg>
        <pc:spChg chg="add mod">
          <ac:chgData name="William Liu" userId="533dbcff-4b22-4794-bc5f-de9c23d5e788" providerId="ADAL" clId="{1C6C0BE3-FCBA-432A-8D87-104038022E25}" dt="2019-05-09T12:23:48.169" v="654" actId="1036"/>
          <ac:spMkLst>
            <pc:docMk/>
            <pc:sldMk cId="1697484602" sldId="347"/>
            <ac:spMk id="8" creationId="{85D1403A-D6E0-411D-BB72-EDC00740AA94}"/>
          </ac:spMkLst>
        </pc:spChg>
        <pc:spChg chg="add mod">
          <ac:chgData name="William Liu" userId="533dbcff-4b22-4794-bc5f-de9c23d5e788" providerId="ADAL" clId="{1C6C0BE3-FCBA-432A-8D87-104038022E25}" dt="2019-05-09T12:18:52.911" v="309" actId="1035"/>
          <ac:spMkLst>
            <pc:docMk/>
            <pc:sldMk cId="1697484602" sldId="347"/>
            <ac:spMk id="9" creationId="{F8C5FDF0-25C9-475E-B3D6-FCB259EE0F60}"/>
          </ac:spMkLst>
        </pc:spChg>
        <pc:spChg chg="add mod">
          <ac:chgData name="William Liu" userId="533dbcff-4b22-4794-bc5f-de9c23d5e788" providerId="ADAL" clId="{1C6C0BE3-FCBA-432A-8D87-104038022E25}" dt="2019-05-09T12:23:58.763" v="655" actId="1076"/>
          <ac:spMkLst>
            <pc:docMk/>
            <pc:sldMk cId="1697484602" sldId="347"/>
            <ac:spMk id="10" creationId="{47B52EE4-BA10-4FCA-B395-816FC4026E79}"/>
          </ac:spMkLst>
        </pc:spChg>
        <pc:spChg chg="add mod">
          <ac:chgData name="William Liu" userId="533dbcff-4b22-4794-bc5f-de9c23d5e788" providerId="ADAL" clId="{1C6C0BE3-FCBA-432A-8D87-104038022E25}" dt="2019-05-09T12:20:59.863" v="454" actId="404"/>
          <ac:spMkLst>
            <pc:docMk/>
            <pc:sldMk cId="1697484602" sldId="347"/>
            <ac:spMk id="11" creationId="{4BE45444-2859-4EFF-8EBB-6D7E38938453}"/>
          </ac:spMkLst>
        </pc:spChg>
        <pc:spChg chg="add mod">
          <ac:chgData name="William Liu" userId="533dbcff-4b22-4794-bc5f-de9c23d5e788" providerId="ADAL" clId="{1C6C0BE3-FCBA-432A-8D87-104038022E25}" dt="2019-05-09T12:20:53.344" v="453" actId="404"/>
          <ac:spMkLst>
            <pc:docMk/>
            <pc:sldMk cId="1697484602" sldId="347"/>
            <ac:spMk id="12" creationId="{F847D8F1-C390-4663-96A4-1CFF72E48EEE}"/>
          </ac:spMkLst>
        </pc:spChg>
        <pc:spChg chg="add mod">
          <ac:chgData name="William Liu" userId="533dbcff-4b22-4794-bc5f-de9c23d5e788" providerId="ADAL" clId="{1C6C0BE3-FCBA-432A-8D87-104038022E25}" dt="2019-05-09T12:21:46.309" v="508" actId="1076"/>
          <ac:spMkLst>
            <pc:docMk/>
            <pc:sldMk cId="1697484602" sldId="347"/>
            <ac:spMk id="13" creationId="{75177486-62BC-481C-A4EF-C7BFD99A9FF2}"/>
          </ac:spMkLst>
        </pc:spChg>
        <pc:spChg chg="add mod">
          <ac:chgData name="William Liu" userId="533dbcff-4b22-4794-bc5f-de9c23d5e788" providerId="ADAL" clId="{1C6C0BE3-FCBA-432A-8D87-104038022E25}" dt="2019-05-09T12:23:37.780" v="649" actId="1076"/>
          <ac:spMkLst>
            <pc:docMk/>
            <pc:sldMk cId="1697484602" sldId="347"/>
            <ac:spMk id="14" creationId="{D33D666C-85BF-480F-B0FE-978D0CCF51C0}"/>
          </ac:spMkLst>
        </pc:spChg>
        <pc:spChg chg="add mod">
          <ac:chgData name="William Liu" userId="533dbcff-4b22-4794-bc5f-de9c23d5e788" providerId="ADAL" clId="{1C6C0BE3-FCBA-432A-8D87-104038022E25}" dt="2019-05-09T12:23:33.499" v="648" actId="1076"/>
          <ac:spMkLst>
            <pc:docMk/>
            <pc:sldMk cId="1697484602" sldId="347"/>
            <ac:spMk id="15" creationId="{F9D8D464-1BE5-4B19-8081-E5F8E072BCB0}"/>
          </ac:spMkLst>
        </pc:spChg>
        <pc:spChg chg="add del mod">
          <ac:chgData name="William Liu" userId="533dbcff-4b22-4794-bc5f-de9c23d5e788" providerId="ADAL" clId="{1C6C0BE3-FCBA-432A-8D87-104038022E25}" dt="2019-05-09T12:22:55.544" v="609" actId="478"/>
          <ac:spMkLst>
            <pc:docMk/>
            <pc:sldMk cId="1697484602" sldId="347"/>
            <ac:spMk id="17" creationId="{64D2C2DF-6995-4FB9-8000-65D5E4F07006}"/>
          </ac:spMkLst>
        </pc:spChg>
        <pc:spChg chg="add del mod">
          <ac:chgData name="William Liu" userId="533dbcff-4b22-4794-bc5f-de9c23d5e788" providerId="ADAL" clId="{1C6C0BE3-FCBA-432A-8D87-104038022E25}" dt="2019-05-09T12:23:02.966" v="611" actId="478"/>
          <ac:spMkLst>
            <pc:docMk/>
            <pc:sldMk cId="1697484602" sldId="347"/>
            <ac:spMk id="19" creationId="{E05153FE-2FFC-4906-8870-C1136A8DE7F8}"/>
          </ac:spMkLst>
        </pc:spChg>
        <pc:spChg chg="add mod">
          <ac:chgData name="William Liu" userId="533dbcff-4b22-4794-bc5f-de9c23d5e788" providerId="ADAL" clId="{1C6C0BE3-FCBA-432A-8D87-104038022E25}" dt="2019-05-09T12:23:26.528" v="647" actId="403"/>
          <ac:spMkLst>
            <pc:docMk/>
            <pc:sldMk cId="1697484602" sldId="347"/>
            <ac:spMk id="20" creationId="{BA6CA808-2897-417B-A167-7731EAEF4832}"/>
          </ac:spMkLst>
        </pc:spChg>
        <pc:picChg chg="add del mod">
          <ac:chgData name="William Liu" userId="533dbcff-4b22-4794-bc5f-de9c23d5e788" providerId="ADAL" clId="{1C6C0BE3-FCBA-432A-8D87-104038022E25}" dt="2019-05-09T12:22:58.872" v="610" actId="478"/>
          <ac:picMkLst>
            <pc:docMk/>
            <pc:sldMk cId="1697484602" sldId="347"/>
            <ac:picMk id="4" creationId="{00000000-0000-0000-0000-000000000000}"/>
          </ac:picMkLst>
        </pc:picChg>
      </pc:sldChg>
      <pc:sldChg chg="del">
        <pc:chgData name="William Liu" userId="533dbcff-4b22-4794-bc5f-de9c23d5e788" providerId="ADAL" clId="{1C6C0BE3-FCBA-432A-8D87-104038022E25}" dt="2019-05-09T12:14:56.862" v="23" actId="2696"/>
        <pc:sldMkLst>
          <pc:docMk/>
          <pc:sldMk cId="3254744803" sldId="348"/>
        </pc:sldMkLst>
      </pc:sldChg>
      <pc:sldChg chg="del">
        <pc:chgData name="William Liu" userId="533dbcff-4b22-4794-bc5f-de9c23d5e788" providerId="ADAL" clId="{1C6C0BE3-FCBA-432A-8D87-104038022E25}" dt="2019-05-09T12:28:45.505" v="657" actId="2696"/>
        <pc:sldMkLst>
          <pc:docMk/>
          <pc:sldMk cId="4013090050" sldId="355"/>
        </pc:sldMkLst>
      </pc:sldChg>
      <pc:sldChg chg="addSp delSp modSp">
        <pc:chgData name="William Liu" userId="533dbcff-4b22-4794-bc5f-de9c23d5e788" providerId="ADAL" clId="{1C6C0BE3-FCBA-432A-8D87-104038022E25}" dt="2019-05-09T12:14:28.109" v="22" actId="1076"/>
        <pc:sldMkLst>
          <pc:docMk/>
          <pc:sldMk cId="3345784336" sldId="356"/>
        </pc:sldMkLst>
        <pc:spChg chg="add mod">
          <ac:chgData name="William Liu" userId="533dbcff-4b22-4794-bc5f-de9c23d5e788" providerId="ADAL" clId="{1C6C0BE3-FCBA-432A-8D87-104038022E25}" dt="2019-05-09T12:13:59.238" v="17" actId="1076"/>
          <ac:spMkLst>
            <pc:docMk/>
            <pc:sldMk cId="3345784336" sldId="356"/>
            <ac:spMk id="3" creationId="{A1801DB5-7684-448A-B440-EC7C3B0CA680}"/>
          </ac:spMkLst>
        </pc:spChg>
        <pc:spChg chg="add del mod">
          <ac:chgData name="William Liu" userId="533dbcff-4b22-4794-bc5f-de9c23d5e788" providerId="ADAL" clId="{1C6C0BE3-FCBA-432A-8D87-104038022E25}" dt="2019-05-09T12:14:11.286" v="19" actId="931"/>
          <ac:spMkLst>
            <pc:docMk/>
            <pc:sldMk cId="3345784336" sldId="356"/>
            <ac:spMk id="6" creationId="{F1004E38-4458-4E69-9388-AE2D50E13B9D}"/>
          </ac:spMkLst>
        </pc:spChg>
        <pc:picChg chg="del">
          <ac:chgData name="William Liu" userId="533dbcff-4b22-4794-bc5f-de9c23d5e788" providerId="ADAL" clId="{1C6C0BE3-FCBA-432A-8D87-104038022E25}" dt="2019-05-09T12:14:02.530" v="18" actId="478"/>
          <ac:picMkLst>
            <pc:docMk/>
            <pc:sldMk cId="3345784336" sldId="356"/>
            <ac:picMk id="4" creationId="{00000000-0000-0000-0000-000000000000}"/>
          </ac:picMkLst>
        </pc:picChg>
        <pc:picChg chg="add mod">
          <ac:chgData name="William Liu" userId="533dbcff-4b22-4794-bc5f-de9c23d5e788" providerId="ADAL" clId="{1C6C0BE3-FCBA-432A-8D87-104038022E25}" dt="2019-05-09T12:14:28.109" v="22" actId="1076"/>
          <ac:picMkLst>
            <pc:docMk/>
            <pc:sldMk cId="3345784336" sldId="356"/>
            <ac:picMk id="8" creationId="{1CE774D0-E607-4582-B760-B68F2C18AE2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2951905" cy="49768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defRPr sz="1200">
                <a:latin typeface="Tahoma" charset="0"/>
              </a:defRPr>
            </a:lvl1pPr>
          </a:lstStyle>
          <a:p>
            <a:pPr>
              <a:defRPr/>
            </a:pPr>
            <a:endParaRPr lang="en-GB" dirty="0"/>
          </a:p>
        </p:txBody>
      </p:sp>
      <p:sp>
        <p:nvSpPr>
          <p:cNvPr id="3075" name="Rectangle 3"/>
          <p:cNvSpPr>
            <a:spLocks noGrp="1" noChangeArrowheads="1"/>
          </p:cNvSpPr>
          <p:nvPr>
            <p:ph type="dt" sz="quarter" idx="1"/>
          </p:nvPr>
        </p:nvSpPr>
        <p:spPr bwMode="auto">
          <a:xfrm>
            <a:off x="3856882" y="2"/>
            <a:ext cx="2951905" cy="49768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a:defRPr sz="1200">
                <a:latin typeface="Tahoma" charset="0"/>
              </a:defRPr>
            </a:lvl1pPr>
          </a:lstStyle>
          <a:p>
            <a:pPr>
              <a:defRPr/>
            </a:pPr>
            <a:endParaRPr lang="en-GB"/>
          </a:p>
        </p:txBody>
      </p:sp>
      <p:sp>
        <p:nvSpPr>
          <p:cNvPr id="3076" name="Rectangle 4"/>
          <p:cNvSpPr>
            <a:spLocks noGrp="1" noChangeArrowheads="1"/>
          </p:cNvSpPr>
          <p:nvPr>
            <p:ph type="ftr" sz="quarter" idx="2"/>
          </p:nvPr>
        </p:nvSpPr>
        <p:spPr bwMode="auto">
          <a:xfrm>
            <a:off x="1" y="9443243"/>
            <a:ext cx="2951905" cy="49768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defRPr sz="1200">
                <a:latin typeface="Tahoma" charset="0"/>
              </a:defRPr>
            </a:lvl1pPr>
          </a:lstStyle>
          <a:p>
            <a:pPr>
              <a:defRPr/>
            </a:pPr>
            <a:endParaRPr lang="en-GB"/>
          </a:p>
        </p:txBody>
      </p:sp>
      <p:sp>
        <p:nvSpPr>
          <p:cNvPr id="3077" name="Rectangle 5"/>
          <p:cNvSpPr>
            <a:spLocks noGrp="1" noChangeArrowheads="1"/>
          </p:cNvSpPr>
          <p:nvPr>
            <p:ph type="sldNum" sz="quarter" idx="3"/>
          </p:nvPr>
        </p:nvSpPr>
        <p:spPr bwMode="auto">
          <a:xfrm>
            <a:off x="3856882" y="9443243"/>
            <a:ext cx="2951905" cy="49768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a:defRPr sz="1200">
                <a:latin typeface="Tahoma" charset="0"/>
              </a:defRPr>
            </a:lvl1pPr>
          </a:lstStyle>
          <a:p>
            <a:pPr>
              <a:defRPr/>
            </a:pPr>
            <a:fld id="{8276CEE0-029B-4C98-9C90-592AB50059A8}" type="slidenum">
              <a:rPr lang="en-GB"/>
              <a:pPr>
                <a:defRPr/>
              </a:pPr>
              <a:t>‹#›</a:t>
            </a:fld>
            <a:endParaRPr lang="en-GB"/>
          </a:p>
        </p:txBody>
      </p:sp>
    </p:spTree>
    <p:extLst>
      <p:ext uri="{BB962C8B-B14F-4D97-AF65-F5344CB8AC3E}">
        <p14:creationId xmlns:p14="http://schemas.microsoft.com/office/powerpoint/2010/main" val="228484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2"/>
            <a:ext cx="2951905" cy="49768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defRPr sz="1200">
                <a:latin typeface="Arial" charset="0"/>
              </a:defRPr>
            </a:lvl1pPr>
          </a:lstStyle>
          <a:p>
            <a:pPr>
              <a:defRPr/>
            </a:pPr>
            <a:endParaRPr lang="en-GB"/>
          </a:p>
        </p:txBody>
      </p:sp>
      <p:sp>
        <p:nvSpPr>
          <p:cNvPr id="18435" name="Rectangle 3"/>
          <p:cNvSpPr>
            <a:spLocks noGrp="1" noChangeArrowheads="1"/>
          </p:cNvSpPr>
          <p:nvPr>
            <p:ph type="dt" idx="1"/>
          </p:nvPr>
        </p:nvSpPr>
        <p:spPr bwMode="auto">
          <a:xfrm>
            <a:off x="3856882" y="2"/>
            <a:ext cx="2951905" cy="49768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a:defRPr sz="1200">
                <a:latin typeface="Arial"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973138" y="746125"/>
            <a:ext cx="4754562" cy="26749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230619" y="3603104"/>
            <a:ext cx="6342920" cy="5904656"/>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438" name="Rectangle 6"/>
          <p:cNvSpPr>
            <a:spLocks noGrp="1" noChangeArrowheads="1"/>
          </p:cNvSpPr>
          <p:nvPr>
            <p:ph type="ftr" sz="quarter" idx="4"/>
          </p:nvPr>
        </p:nvSpPr>
        <p:spPr bwMode="auto">
          <a:xfrm>
            <a:off x="1" y="9443243"/>
            <a:ext cx="2951905" cy="49768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defRPr sz="1200">
                <a:latin typeface="Arial" charset="0"/>
              </a:defRPr>
            </a:lvl1pPr>
          </a:lstStyle>
          <a:p>
            <a:pPr>
              <a:defRPr/>
            </a:pPr>
            <a:endParaRPr lang="en-GB"/>
          </a:p>
        </p:txBody>
      </p:sp>
      <p:sp>
        <p:nvSpPr>
          <p:cNvPr id="18439" name="Rectangle 7"/>
          <p:cNvSpPr>
            <a:spLocks noGrp="1" noChangeArrowheads="1"/>
          </p:cNvSpPr>
          <p:nvPr>
            <p:ph type="sldNum" sz="quarter" idx="5"/>
          </p:nvPr>
        </p:nvSpPr>
        <p:spPr bwMode="auto">
          <a:xfrm>
            <a:off x="3856882" y="9443243"/>
            <a:ext cx="2951905" cy="49768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a:defRPr sz="1200">
                <a:latin typeface="Arial" charset="0"/>
              </a:defRPr>
            </a:lvl1pPr>
          </a:lstStyle>
          <a:p>
            <a:pPr>
              <a:defRPr/>
            </a:pPr>
            <a:fld id="{F317CD95-23DD-43B0-B664-3E814B4447C0}" type="slidenum">
              <a:rPr lang="en-GB"/>
              <a:pPr>
                <a:defRPr/>
              </a:pPr>
              <a:t>‹#›</a:t>
            </a:fld>
            <a:endParaRPr lang="en-GB"/>
          </a:p>
        </p:txBody>
      </p:sp>
    </p:spTree>
    <p:extLst>
      <p:ext uri="{BB962C8B-B14F-4D97-AF65-F5344CB8AC3E}">
        <p14:creationId xmlns:p14="http://schemas.microsoft.com/office/powerpoint/2010/main" val="2029729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ahoma" pitchFamily="34" charset="0"/>
        <a:ea typeface="+mn-ea"/>
        <a:cs typeface="Tahoma" pitchFamily="34" charset="0"/>
      </a:defRPr>
    </a:lvl1pPr>
    <a:lvl2pPr marL="457200" algn="l" rtl="0" eaLnBrk="0" fontAlgn="base" hangingPunct="0">
      <a:spcBef>
        <a:spcPct val="30000"/>
      </a:spcBef>
      <a:spcAft>
        <a:spcPct val="0"/>
      </a:spcAft>
      <a:defRPr sz="1100" kern="1200">
        <a:solidFill>
          <a:schemeClr val="tx1"/>
        </a:solidFill>
        <a:latin typeface="Tahoma" pitchFamily="34" charset="0"/>
        <a:ea typeface="+mn-ea"/>
        <a:cs typeface="Tahoma" pitchFamily="34" charset="0"/>
      </a:defRPr>
    </a:lvl2pPr>
    <a:lvl3pPr marL="914400" algn="l" rtl="0" eaLnBrk="0" fontAlgn="base" hangingPunct="0">
      <a:spcBef>
        <a:spcPct val="30000"/>
      </a:spcBef>
      <a:spcAft>
        <a:spcPct val="0"/>
      </a:spcAft>
      <a:defRPr sz="1100" kern="1200">
        <a:solidFill>
          <a:schemeClr val="tx1"/>
        </a:solidFill>
        <a:latin typeface="Tahoma" pitchFamily="34" charset="0"/>
        <a:ea typeface="+mn-ea"/>
        <a:cs typeface="Tahoma" pitchFamily="34" charset="0"/>
      </a:defRPr>
    </a:lvl3pPr>
    <a:lvl4pPr marL="1371600" algn="l" rtl="0" eaLnBrk="0" fontAlgn="base" hangingPunct="0">
      <a:spcBef>
        <a:spcPct val="30000"/>
      </a:spcBef>
      <a:spcAft>
        <a:spcPct val="0"/>
      </a:spcAft>
      <a:defRPr sz="1100" kern="1200">
        <a:solidFill>
          <a:schemeClr val="tx1"/>
        </a:solidFill>
        <a:latin typeface="Tahoma" pitchFamily="34" charset="0"/>
        <a:ea typeface="+mn-ea"/>
        <a:cs typeface="Tahoma" pitchFamily="34" charset="0"/>
      </a:defRPr>
    </a:lvl4pPr>
    <a:lvl5pPr marL="1828800" algn="l" rtl="0" eaLnBrk="0" fontAlgn="base" hangingPunct="0">
      <a:spcBef>
        <a:spcPct val="30000"/>
      </a:spcBef>
      <a:spcAft>
        <a:spcPct val="0"/>
      </a:spcAft>
      <a:defRPr sz="1100" kern="1200">
        <a:solidFill>
          <a:schemeClr val="tx1"/>
        </a:solidFill>
        <a:latin typeface="Tahoma" pitchFamily="34"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138" y="746125"/>
            <a:ext cx="4754562" cy="2674938"/>
          </a:xfrm>
        </p:spPr>
      </p:sp>
      <p:sp>
        <p:nvSpPr>
          <p:cNvPr id="3" name="Notes Placeholder 2"/>
          <p:cNvSpPr>
            <a:spLocks noGrp="1"/>
          </p:cNvSpPr>
          <p:nvPr>
            <p:ph type="body" idx="1"/>
          </p:nvPr>
        </p:nvSpPr>
        <p:spPr/>
        <p:txBody>
          <a:bodyPr/>
          <a:lstStyle/>
          <a:p>
            <a:r>
              <a:rPr lang="en-GB" dirty="0"/>
              <a:t>Since first producing this webinar the GMC have now published their guidance , in conjunction with the Academy of Medical Royal Colleges  -  the document runs to 11 pages of guidance and is straightforward:</a:t>
            </a:r>
          </a:p>
          <a:p>
            <a:r>
              <a:rPr lang="en-GB" dirty="0"/>
              <a:t>It covers :</a:t>
            </a:r>
          </a:p>
          <a:p>
            <a:r>
              <a:rPr lang="en-GB" dirty="0"/>
              <a:t>Being a reflective practitioner</a:t>
            </a:r>
          </a:p>
          <a:p>
            <a:r>
              <a:rPr lang="en-GB" dirty="0"/>
              <a:t>Demonstrating reflection   and</a:t>
            </a:r>
          </a:p>
          <a:p>
            <a:r>
              <a:rPr lang="en-GB" dirty="0"/>
              <a:t>Disclosures of reflective notes</a:t>
            </a:r>
          </a:p>
          <a:p>
            <a:r>
              <a:rPr lang="en-GB" dirty="0"/>
              <a:t> </a:t>
            </a:r>
          </a:p>
        </p:txBody>
      </p:sp>
      <p:sp>
        <p:nvSpPr>
          <p:cNvPr id="4" name="Slide Number Placeholder 3"/>
          <p:cNvSpPr>
            <a:spLocks noGrp="1"/>
          </p:cNvSpPr>
          <p:nvPr>
            <p:ph type="sldNum" sz="quarter" idx="10"/>
          </p:nvPr>
        </p:nvSpPr>
        <p:spPr/>
        <p:txBody>
          <a:bodyPr/>
          <a:lstStyle/>
          <a:p>
            <a:pPr>
              <a:defRPr/>
            </a:pPr>
            <a:fld id="{F317CD95-23DD-43B0-B664-3E814B4447C0}" type="slidenum">
              <a:rPr lang="en-GB" smtClean="0"/>
              <a:pPr>
                <a:defRPr/>
              </a:pPr>
              <a:t>16</a:t>
            </a:fld>
            <a:endParaRPr lang="en-GB"/>
          </a:p>
        </p:txBody>
      </p:sp>
    </p:spTree>
    <p:extLst>
      <p:ext uri="{BB962C8B-B14F-4D97-AF65-F5344CB8AC3E}">
        <p14:creationId xmlns:p14="http://schemas.microsoft.com/office/powerpoint/2010/main" val="322662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138" y="746125"/>
            <a:ext cx="4754562" cy="2674938"/>
          </a:xfrm>
        </p:spPr>
      </p:sp>
      <p:sp>
        <p:nvSpPr>
          <p:cNvPr id="3" name="Notes Placeholder 2"/>
          <p:cNvSpPr>
            <a:spLocks noGrp="1"/>
          </p:cNvSpPr>
          <p:nvPr>
            <p:ph type="body" idx="1"/>
          </p:nvPr>
        </p:nvSpPr>
        <p:spPr/>
        <p:txBody>
          <a:bodyPr/>
          <a:lstStyle/>
          <a:p>
            <a:r>
              <a:rPr lang="en-GB" dirty="0"/>
              <a:t>This is the diagram produced in the GMC’s latest guidance  “the reflective practitioner – guidance for doctors and medical students”</a:t>
            </a:r>
          </a:p>
          <a:p>
            <a:endParaRPr lang="en-GB" dirty="0"/>
          </a:p>
          <a:p>
            <a:r>
              <a:rPr lang="en-GB" dirty="0"/>
              <a:t>Defines </a:t>
            </a:r>
            <a:r>
              <a:rPr lang="en-GB"/>
              <a:t>reflective practice </a:t>
            </a:r>
            <a:r>
              <a:rPr lang="en-GB" dirty="0"/>
              <a:t>as   ‘the process whereby an individual thinks analytically about anything</a:t>
            </a:r>
          </a:p>
          <a:p>
            <a:r>
              <a:rPr lang="en-GB" dirty="0"/>
              <a:t>relating to their professional practice with the intention of gaining</a:t>
            </a:r>
          </a:p>
          <a:p>
            <a:r>
              <a:rPr lang="en-GB" dirty="0"/>
              <a:t>insight and using the lessons learned to maintain good practice or make</a:t>
            </a:r>
          </a:p>
          <a:p>
            <a:r>
              <a:rPr lang="en-GB" dirty="0"/>
              <a:t>improvements where possible’.</a:t>
            </a:r>
          </a:p>
          <a:p>
            <a:endParaRPr lang="en-GB" dirty="0"/>
          </a:p>
          <a:p>
            <a:endParaRPr lang="en-GB" dirty="0"/>
          </a:p>
          <a:p>
            <a:r>
              <a:rPr lang="en-GB" dirty="0"/>
              <a:t>It mirrors the reflective cycle described before</a:t>
            </a:r>
          </a:p>
        </p:txBody>
      </p:sp>
      <p:sp>
        <p:nvSpPr>
          <p:cNvPr id="4" name="Slide Number Placeholder 3"/>
          <p:cNvSpPr>
            <a:spLocks noGrp="1"/>
          </p:cNvSpPr>
          <p:nvPr>
            <p:ph type="sldNum" sz="quarter" idx="10"/>
          </p:nvPr>
        </p:nvSpPr>
        <p:spPr/>
        <p:txBody>
          <a:bodyPr/>
          <a:lstStyle/>
          <a:p>
            <a:pPr>
              <a:defRPr/>
            </a:pPr>
            <a:fld id="{F317CD95-23DD-43B0-B664-3E814B4447C0}" type="slidenum">
              <a:rPr lang="en-GB" smtClean="0"/>
              <a:pPr>
                <a:defRPr/>
              </a:pPr>
              <a:t>17</a:t>
            </a:fld>
            <a:endParaRPr lang="en-GB"/>
          </a:p>
        </p:txBody>
      </p:sp>
    </p:spTree>
    <p:extLst>
      <p:ext uri="{BB962C8B-B14F-4D97-AF65-F5344CB8AC3E}">
        <p14:creationId xmlns:p14="http://schemas.microsoft.com/office/powerpoint/2010/main" val="92116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3" y="2060974"/>
            <a:ext cx="7883153" cy="1021556"/>
          </a:xfrm>
        </p:spPr>
        <p:txBody>
          <a:bodyPr anchor="t"/>
          <a:lstStyle>
            <a:lvl1pPr algn="ctr">
              <a:defRPr sz="2800" b="1" cap="none" baseline="0"/>
            </a:lvl1pPr>
          </a:lstStyle>
          <a:p>
            <a:r>
              <a:rPr lang="en-US" dirty="0"/>
              <a:t>Enter title of presentation </a:t>
            </a:r>
            <a:endParaRPr lang="en-GB" dirty="0"/>
          </a:p>
        </p:txBody>
      </p:sp>
      <p:sp>
        <p:nvSpPr>
          <p:cNvPr id="3" name="Text Placeholder 2"/>
          <p:cNvSpPr>
            <a:spLocks noGrp="1"/>
          </p:cNvSpPr>
          <p:nvPr>
            <p:ph type="body" idx="1" hasCustomPrompt="1"/>
          </p:nvPr>
        </p:nvSpPr>
        <p:spPr>
          <a:xfrm>
            <a:off x="2735796" y="3651870"/>
            <a:ext cx="3672408" cy="594066"/>
          </a:xfrm>
        </p:spPr>
        <p:txBody>
          <a:bodyPr anchor="b"/>
          <a:lstStyle>
            <a:lvl1pPr marL="0" indent="0" algn="ctr">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enter speaker name and role title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950B30-FC9E-4EFE-BDAE-F7C9571D844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560" y="95157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611560" y="1755727"/>
            <a:ext cx="5486400" cy="26522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11560" y="13766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6F77D4-8E54-4187-A8A0-6D3C8091B3A0}" type="slidenum">
              <a:rPr lang="en-GB"/>
              <a:pPr>
                <a:defRPr/>
              </a:pPr>
              <a:t>‹#›</a:t>
            </a:fld>
            <a:endParaRPr lang="en-GB"/>
          </a:p>
        </p:txBody>
      </p:sp>
    </p:spTree>
    <p:extLst>
      <p:ext uri="{BB962C8B-B14F-4D97-AF65-F5344CB8AC3E}">
        <p14:creationId xmlns:p14="http://schemas.microsoft.com/office/powerpoint/2010/main" val="183326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DDUS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411510"/>
            <a:ext cx="5688632" cy="270030"/>
          </a:xfrm>
        </p:spPr>
        <p:txBody>
          <a:bodyPr/>
          <a:lstStyle>
            <a:lvl1pPr>
              <a:defRPr sz="2400" b="1"/>
            </a:lvl1pPr>
          </a:lstStyle>
          <a:p>
            <a:r>
              <a:rPr lang="en-US" dirty="0"/>
              <a:t>Click to edit Master title style</a:t>
            </a:r>
            <a:endParaRPr lang="en-GB" dirty="0"/>
          </a:p>
        </p:txBody>
      </p:sp>
      <p:sp>
        <p:nvSpPr>
          <p:cNvPr id="3" name="Content Placeholder 2"/>
          <p:cNvSpPr>
            <a:spLocks noGrp="1"/>
          </p:cNvSpPr>
          <p:nvPr>
            <p:ph idx="1"/>
          </p:nvPr>
        </p:nvSpPr>
        <p:spPr>
          <a:xfrm>
            <a:off x="395536" y="1059582"/>
            <a:ext cx="8208912" cy="3402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BD0ED0-BD57-4035-814C-5349F95B5D01}" type="slidenum">
              <a:rPr lang="en-GB"/>
              <a:pPr>
                <a:defRPr/>
              </a:pPr>
              <a:t>‹#›</a:t>
            </a:fld>
            <a:endParaRPr lang="en-GB"/>
          </a:p>
        </p:txBody>
      </p:sp>
    </p:spTree>
    <p:extLst>
      <p:ext uri="{BB962C8B-B14F-4D97-AF65-F5344CB8AC3E}">
        <p14:creationId xmlns:p14="http://schemas.microsoft.com/office/powerpoint/2010/main" val="3836602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Break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99644"/>
            <a:ext cx="7772400" cy="1026113"/>
          </a:xfrm>
        </p:spPr>
        <p:txBody>
          <a:bodyPr/>
          <a:lstStyle>
            <a:lvl1pPr>
              <a:defRPr sz="24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683568" y="2733768"/>
            <a:ext cx="6400800" cy="1314450"/>
          </a:xfrm>
        </p:spPr>
        <p:txBody>
          <a:bodyPr/>
          <a:lstStyle>
            <a:lvl1pPr marL="0" indent="0" algn="l">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23FCC9A-CB3E-464D-9AC4-E45A22B957EA}" type="slidenum">
              <a:rPr lang="en-GB"/>
              <a:pPr>
                <a:defRPr/>
              </a:pPr>
              <a:t>‹#›</a:t>
            </a:fld>
            <a:endParaRPr lang="en-GB"/>
          </a:p>
        </p:txBody>
      </p:sp>
    </p:spTree>
    <p:extLst>
      <p:ext uri="{BB962C8B-B14F-4D97-AF65-F5344CB8AC3E}">
        <p14:creationId xmlns:p14="http://schemas.microsoft.com/office/powerpoint/2010/main" val="427521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DDUS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411510"/>
            <a:ext cx="5688632" cy="270030"/>
          </a:xfrm>
        </p:spPr>
        <p:txBody>
          <a:bodyPr/>
          <a:lstStyle>
            <a:lvl1pPr>
              <a:defRPr sz="2400" b="1"/>
            </a:lvl1pPr>
          </a:lstStyle>
          <a:p>
            <a:r>
              <a:rPr lang="en-US" dirty="0"/>
              <a:t>Click to edit Master title style</a:t>
            </a:r>
            <a:endParaRPr lang="en-GB" dirty="0"/>
          </a:p>
        </p:txBody>
      </p:sp>
      <p:sp>
        <p:nvSpPr>
          <p:cNvPr id="3" name="Content Placeholder 2"/>
          <p:cNvSpPr>
            <a:spLocks noGrp="1"/>
          </p:cNvSpPr>
          <p:nvPr>
            <p:ph idx="1"/>
          </p:nvPr>
        </p:nvSpPr>
        <p:spPr>
          <a:xfrm>
            <a:off x="395536" y="1059582"/>
            <a:ext cx="8208912" cy="3402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BD0ED0-BD57-4035-814C-5349F95B5D01}" type="slidenum">
              <a:rPr lang="en-GB"/>
              <a:pPr>
                <a:defRPr/>
              </a:pPr>
              <a:t>‹#›</a:t>
            </a:fld>
            <a:endParaRPr lang="en-GB"/>
          </a:p>
        </p:txBody>
      </p:sp>
    </p:spTree>
    <p:extLst>
      <p:ext uri="{BB962C8B-B14F-4D97-AF65-F5344CB8AC3E}">
        <p14:creationId xmlns:p14="http://schemas.microsoft.com/office/powerpoint/2010/main" val="2061514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465796"/>
            <a:ext cx="5688632" cy="269751"/>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23528" y="1167595"/>
            <a:ext cx="4032448" cy="2699705"/>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8" y="1167595"/>
            <a:ext cx="4104456" cy="2699705"/>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2BCC38-CB12-4461-BE7C-44BA8A598160}" type="slidenum">
              <a:rPr lang="en-GB"/>
              <a:pPr>
                <a:defRPr/>
              </a:pPr>
              <a:t>‹#›</a:t>
            </a:fld>
            <a:endParaRPr lang="en-GB"/>
          </a:p>
        </p:txBody>
      </p:sp>
    </p:spTree>
    <p:extLst>
      <p:ext uri="{BB962C8B-B14F-4D97-AF65-F5344CB8AC3E}">
        <p14:creationId xmlns:p14="http://schemas.microsoft.com/office/powerpoint/2010/main" val="397154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303499"/>
            <a:ext cx="5760640" cy="377763"/>
          </a:xfrm>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9E7C347-38E9-4239-9B78-5DEBF0E4CDE6}" type="slidenum">
              <a:rPr lang="en-GB"/>
              <a:pPr>
                <a:defRPr/>
              </a:pPr>
              <a:t>‹#›</a:t>
            </a:fld>
            <a:endParaRPr lang="en-GB"/>
          </a:p>
        </p:txBody>
      </p:sp>
    </p:spTree>
    <p:extLst>
      <p:ext uri="{BB962C8B-B14F-4D97-AF65-F5344CB8AC3E}">
        <p14:creationId xmlns:p14="http://schemas.microsoft.com/office/powerpoint/2010/main" val="2271001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E615B60-4A00-44C0-9BB8-88BEE5F0EFF1}" type="slidenum">
              <a:rPr lang="en-GB"/>
              <a:pPr>
                <a:defRPr/>
              </a:pPr>
              <a:t>‹#›</a:t>
            </a:fld>
            <a:endParaRPr lang="en-GB"/>
          </a:p>
        </p:txBody>
      </p:sp>
    </p:spTree>
    <p:extLst>
      <p:ext uri="{BB962C8B-B14F-4D97-AF65-F5344CB8AC3E}">
        <p14:creationId xmlns:p14="http://schemas.microsoft.com/office/powerpoint/2010/main" val="437120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31" y="204787"/>
            <a:ext cx="3008313" cy="871538"/>
          </a:xfrm>
        </p:spPr>
        <p:txBody>
          <a:bodyPr anchor="b"/>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3708724" y="1059582"/>
            <a:ext cx="5111751" cy="3319018"/>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23531" y="1076328"/>
            <a:ext cx="3008313" cy="333162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BB55F2-8C90-425B-932A-92759631FED1}" type="slidenum">
              <a:rPr lang="en-GB"/>
              <a:pPr>
                <a:defRPr/>
              </a:pPr>
              <a:t>‹#›</a:t>
            </a:fld>
            <a:endParaRPr lang="en-GB"/>
          </a:p>
        </p:txBody>
      </p:sp>
    </p:spTree>
    <p:extLst>
      <p:ext uri="{BB962C8B-B14F-4D97-AF65-F5344CB8AC3E}">
        <p14:creationId xmlns:p14="http://schemas.microsoft.com/office/powerpoint/2010/main" val="3694223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3174337"/>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95536" y="357505"/>
            <a:ext cx="5486400" cy="27602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395536" y="359939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6F77D4-8E54-4187-A8A0-6D3C8091B3A0}" type="slidenum">
              <a:rPr lang="en-GB"/>
              <a:pPr>
                <a:defRPr/>
              </a:pPr>
              <a:t>‹#›</a:t>
            </a:fld>
            <a:endParaRPr lang="en-GB"/>
          </a:p>
        </p:txBody>
      </p:sp>
    </p:spTree>
    <p:extLst>
      <p:ext uri="{BB962C8B-B14F-4D97-AF65-F5344CB8AC3E}">
        <p14:creationId xmlns:p14="http://schemas.microsoft.com/office/powerpoint/2010/main" val="734691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560" y="95157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611560" y="1755727"/>
            <a:ext cx="5486400" cy="26522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11560" y="13766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6F77D4-8E54-4187-A8A0-6D3C8091B3A0}" type="slidenum">
              <a:rPr lang="en-GB"/>
              <a:pPr>
                <a:defRPr/>
              </a:pPr>
              <a:t>‹#›</a:t>
            </a:fld>
            <a:endParaRPr lang="en-GB"/>
          </a:p>
        </p:txBody>
      </p:sp>
    </p:spTree>
    <p:extLst>
      <p:ext uri="{BB962C8B-B14F-4D97-AF65-F5344CB8AC3E}">
        <p14:creationId xmlns:p14="http://schemas.microsoft.com/office/powerpoint/2010/main" val="217071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Break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99644"/>
            <a:ext cx="7772400" cy="1026113"/>
          </a:xfrm>
        </p:spPr>
        <p:txBody>
          <a:bodyPr/>
          <a:lstStyle>
            <a:lvl1pPr>
              <a:defRPr sz="24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683568" y="2733768"/>
            <a:ext cx="6400800" cy="1314450"/>
          </a:xfrm>
        </p:spPr>
        <p:txBody>
          <a:bodyPr/>
          <a:lstStyle>
            <a:lvl1pPr marL="0" indent="0" algn="l">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23FCC9A-CB3E-464D-9AC4-E45A22B957E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3" y="2060974"/>
            <a:ext cx="7883153" cy="1021556"/>
          </a:xfrm>
        </p:spPr>
        <p:txBody>
          <a:bodyPr anchor="t"/>
          <a:lstStyle>
            <a:lvl1pPr algn="ctr">
              <a:defRPr sz="2800" b="1" cap="none" baseline="0"/>
            </a:lvl1pPr>
          </a:lstStyle>
          <a:p>
            <a:r>
              <a:rPr lang="en-US" dirty="0"/>
              <a:t>Enter title of presentation </a:t>
            </a:r>
            <a:endParaRPr lang="en-GB" dirty="0"/>
          </a:p>
        </p:txBody>
      </p:sp>
      <p:sp>
        <p:nvSpPr>
          <p:cNvPr id="3" name="Text Placeholder 2"/>
          <p:cNvSpPr>
            <a:spLocks noGrp="1"/>
          </p:cNvSpPr>
          <p:nvPr>
            <p:ph type="body" idx="1" hasCustomPrompt="1"/>
          </p:nvPr>
        </p:nvSpPr>
        <p:spPr>
          <a:xfrm>
            <a:off x="2735796" y="3651870"/>
            <a:ext cx="3672408" cy="594066"/>
          </a:xfrm>
        </p:spPr>
        <p:txBody>
          <a:bodyPr anchor="b"/>
          <a:lstStyle>
            <a:lvl1pPr marL="0" indent="0" algn="ctr">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enter speaker name and role title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950B30-FC9E-4EFE-BDAE-F7C9571D8443}" type="slidenum">
              <a:rPr lang="en-GB"/>
              <a:pPr>
                <a:defRPr/>
              </a:pPr>
              <a:t>‹#›</a:t>
            </a:fld>
            <a:endParaRPr lang="en-GB"/>
          </a:p>
        </p:txBody>
      </p:sp>
    </p:spTree>
    <p:extLst>
      <p:ext uri="{BB962C8B-B14F-4D97-AF65-F5344CB8AC3E}">
        <p14:creationId xmlns:p14="http://schemas.microsoft.com/office/powerpoint/2010/main" val="32194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951571"/>
            <a:ext cx="8136904" cy="270030"/>
          </a:xfrm>
        </p:spPr>
        <p:txBody>
          <a:bodyPr/>
          <a:lstStyle>
            <a:lvl1pPr>
              <a:defRPr sz="2400" b="1"/>
            </a:lvl1pPr>
          </a:lstStyle>
          <a:p>
            <a:r>
              <a:rPr lang="en-US"/>
              <a:t>Click to edit Master title style</a:t>
            </a:r>
            <a:endParaRPr lang="en-GB" dirty="0"/>
          </a:p>
        </p:txBody>
      </p:sp>
      <p:sp>
        <p:nvSpPr>
          <p:cNvPr id="3" name="Content Placeholder 2"/>
          <p:cNvSpPr>
            <a:spLocks noGrp="1"/>
          </p:cNvSpPr>
          <p:nvPr>
            <p:ph idx="1"/>
          </p:nvPr>
        </p:nvSpPr>
        <p:spPr>
          <a:xfrm>
            <a:off x="395536" y="1329612"/>
            <a:ext cx="8136904" cy="3078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BD0ED0-BD57-4035-814C-5349F95B5D01}" type="slidenum">
              <a:rPr lang="en-GB"/>
              <a:pPr>
                <a:defRPr/>
              </a:pPr>
              <a:t>‹#›</a:t>
            </a:fld>
            <a:endParaRPr lang="en-GB"/>
          </a:p>
        </p:txBody>
      </p:sp>
      <p:sp>
        <p:nvSpPr>
          <p:cNvPr id="7" name="Subtitle 2"/>
          <p:cNvSpPr>
            <a:spLocks noGrp="1"/>
          </p:cNvSpPr>
          <p:nvPr>
            <p:ph type="subTitle" idx="13"/>
          </p:nvPr>
        </p:nvSpPr>
        <p:spPr>
          <a:xfrm>
            <a:off x="323528" y="411510"/>
            <a:ext cx="5904656" cy="324036"/>
          </a:xfrm>
        </p:spPr>
        <p:txBody>
          <a:bodyPr/>
          <a:lstStyle>
            <a:lvl1pPr marL="0" indent="0" algn="l">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005577"/>
            <a:ext cx="8280920" cy="485775"/>
          </a:xfrm>
        </p:spPr>
        <p:txBody>
          <a:bodyPr/>
          <a:lstStyle/>
          <a:p>
            <a:r>
              <a:rPr lang="en-US"/>
              <a:t>Click to edit Master title style</a:t>
            </a:r>
            <a:endParaRPr lang="en-GB" dirty="0"/>
          </a:p>
        </p:txBody>
      </p:sp>
      <p:sp>
        <p:nvSpPr>
          <p:cNvPr id="3" name="Content Placeholder 2"/>
          <p:cNvSpPr>
            <a:spLocks noGrp="1"/>
          </p:cNvSpPr>
          <p:nvPr>
            <p:ph sz="half" idx="1"/>
          </p:nvPr>
        </p:nvSpPr>
        <p:spPr>
          <a:xfrm>
            <a:off x="539553" y="1654245"/>
            <a:ext cx="3812960" cy="2699705"/>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55710" y="1654245"/>
            <a:ext cx="3848741" cy="2699705"/>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2BCC38-CB12-4461-BE7C-44BA8A59816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MDDU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357505"/>
            <a:ext cx="5688632" cy="323757"/>
          </a:xfrm>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9E7C347-38E9-4239-9B78-5DEBF0E4CDE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E615B60-4A00-44C0-9BB8-88BEE5F0EFF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3575054" y="1059582"/>
            <a:ext cx="5111751" cy="3319018"/>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5" y="1076328"/>
            <a:ext cx="3008313" cy="333162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BB55F2-8C90-425B-932A-92759631FED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3174337"/>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39552" y="357505"/>
            <a:ext cx="5486400" cy="27602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539552" y="359939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6F77D4-8E54-4187-A8A0-6D3C8091B3A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3" y="2060974"/>
            <a:ext cx="7883153" cy="1021556"/>
          </a:xfrm>
        </p:spPr>
        <p:txBody>
          <a:bodyPr anchor="t"/>
          <a:lstStyle>
            <a:lvl1pPr algn="ctr">
              <a:defRPr sz="2800" b="1" cap="none" baseline="0"/>
            </a:lvl1pPr>
          </a:lstStyle>
          <a:p>
            <a:r>
              <a:rPr lang="en-US" dirty="0"/>
              <a:t>Enter title of presentation </a:t>
            </a:r>
            <a:endParaRPr lang="en-GB" dirty="0"/>
          </a:p>
        </p:txBody>
      </p:sp>
      <p:sp>
        <p:nvSpPr>
          <p:cNvPr id="3" name="Text Placeholder 2"/>
          <p:cNvSpPr>
            <a:spLocks noGrp="1"/>
          </p:cNvSpPr>
          <p:nvPr>
            <p:ph type="body" idx="1" hasCustomPrompt="1"/>
          </p:nvPr>
        </p:nvSpPr>
        <p:spPr>
          <a:xfrm>
            <a:off x="2735796" y="3651870"/>
            <a:ext cx="3672408" cy="594066"/>
          </a:xfrm>
        </p:spPr>
        <p:txBody>
          <a:bodyPr anchor="b"/>
          <a:lstStyle>
            <a:lvl1pPr marL="0" indent="0" algn="ctr">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enter speaker name and role title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950B30-FC9E-4EFE-BDAE-F7C9571D8443}" type="slidenum">
              <a:rPr lang="en-GB"/>
              <a:pPr>
                <a:defRPr/>
              </a:pPr>
              <a:t>‹#›</a:t>
            </a:fld>
            <a:endParaRPr lang="en-GB"/>
          </a:p>
        </p:txBody>
      </p:sp>
    </p:spTree>
    <p:extLst>
      <p:ext uri="{BB962C8B-B14F-4D97-AF65-F5344CB8AC3E}">
        <p14:creationId xmlns:p14="http://schemas.microsoft.com/office/powerpoint/2010/main" val="120812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Footer panel.ai"/>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974869"/>
            <a:ext cx="9144000" cy="4546004"/>
          </a:xfrm>
          <a:prstGeom prst="rect">
            <a:avLst/>
          </a:prstGeom>
        </p:spPr>
      </p:pic>
      <p:sp>
        <p:nvSpPr>
          <p:cNvPr id="1026" name="Rectangle 2"/>
          <p:cNvSpPr>
            <a:spLocks noGrp="1" noChangeArrowheads="1"/>
          </p:cNvSpPr>
          <p:nvPr>
            <p:ph type="title"/>
          </p:nvPr>
        </p:nvSpPr>
        <p:spPr bwMode="auto">
          <a:xfrm>
            <a:off x="323528" y="951570"/>
            <a:ext cx="8572810" cy="3780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23528" y="1437624"/>
            <a:ext cx="8496944"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57200" y="473199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ahoma"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4731991"/>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Tahoma" charset="0"/>
              </a:defRPr>
            </a:lvl1pPr>
          </a:lstStyle>
          <a:p>
            <a:pPr>
              <a:defRPr/>
            </a:pPr>
            <a:endParaRPr lang="en-GB" dirty="0"/>
          </a:p>
        </p:txBody>
      </p:sp>
      <p:sp>
        <p:nvSpPr>
          <p:cNvPr id="1030" name="Rectangle 6"/>
          <p:cNvSpPr>
            <a:spLocks noGrp="1" noChangeArrowheads="1"/>
          </p:cNvSpPr>
          <p:nvPr>
            <p:ph type="sldNum" sz="quarter" idx="4"/>
          </p:nvPr>
        </p:nvSpPr>
        <p:spPr bwMode="auto">
          <a:xfrm>
            <a:off x="6758880" y="473199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9A66E5E5-133C-41EF-9482-D21161DF4D76}" type="slidenum">
              <a:rPr lang="en-GB"/>
              <a:pPr>
                <a:defRPr/>
              </a:pPr>
              <a:t>‹#›</a:t>
            </a:fld>
            <a:endParaRPr lang="en-GB" dirty="0"/>
          </a:p>
        </p:txBody>
      </p:sp>
      <p:pic>
        <p:nvPicPr>
          <p:cNvPr id="3" name="Picture 2" descr="MDDUS Master logo.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98056" y="218356"/>
            <a:ext cx="2322416" cy="733214"/>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2" r:id="rId2"/>
    <p:sldLayoutId id="2147483723" r:id="rId3"/>
    <p:sldLayoutId id="2147483725" r:id="rId4"/>
    <p:sldLayoutId id="2147483727" r:id="rId5"/>
    <p:sldLayoutId id="2147483728" r:id="rId6"/>
    <p:sldLayoutId id="2147483729" r:id="rId7"/>
    <p:sldLayoutId id="2147483730" r:id="rId8"/>
    <p:sldLayoutId id="2147483733" r:id="rId9"/>
    <p:sldLayoutId id="2147483731" r:id="rId10"/>
    <p:sldLayoutId id="2147483743" r:id="rId11"/>
  </p:sldLayoutIdLst>
  <p:txStyles>
    <p:titleStyle>
      <a:lvl1pPr algn="l" rtl="0" eaLnBrk="1" fontAlgn="base" hangingPunct="1">
        <a:spcBef>
          <a:spcPct val="0"/>
        </a:spcBef>
        <a:spcAft>
          <a:spcPct val="0"/>
        </a:spcAft>
        <a:defRPr sz="2400" b="1" i="0">
          <a:solidFill>
            <a:schemeClr val="tx1"/>
          </a:solidFill>
          <a:latin typeface="+mj-lt"/>
          <a:ea typeface="+mj-ea"/>
          <a:cs typeface="+mj-cs"/>
        </a:defRPr>
      </a:lvl1pPr>
      <a:lvl2pPr algn="l" rtl="0" eaLnBrk="1" fontAlgn="base" hangingPunct="1">
        <a:spcBef>
          <a:spcPct val="0"/>
        </a:spcBef>
        <a:spcAft>
          <a:spcPct val="0"/>
        </a:spcAft>
        <a:defRPr sz="3600">
          <a:solidFill>
            <a:schemeClr val="accent2"/>
          </a:solidFill>
          <a:latin typeface="Tahoma" charset="0"/>
        </a:defRPr>
      </a:lvl2pPr>
      <a:lvl3pPr algn="l" rtl="0" eaLnBrk="1" fontAlgn="base" hangingPunct="1">
        <a:spcBef>
          <a:spcPct val="0"/>
        </a:spcBef>
        <a:spcAft>
          <a:spcPct val="0"/>
        </a:spcAft>
        <a:defRPr sz="3600">
          <a:solidFill>
            <a:schemeClr val="accent2"/>
          </a:solidFill>
          <a:latin typeface="Tahoma" charset="0"/>
        </a:defRPr>
      </a:lvl3pPr>
      <a:lvl4pPr algn="l" rtl="0" eaLnBrk="1" fontAlgn="base" hangingPunct="1">
        <a:spcBef>
          <a:spcPct val="0"/>
        </a:spcBef>
        <a:spcAft>
          <a:spcPct val="0"/>
        </a:spcAft>
        <a:defRPr sz="3600">
          <a:solidFill>
            <a:schemeClr val="accent2"/>
          </a:solidFill>
          <a:latin typeface="Tahoma" charset="0"/>
        </a:defRPr>
      </a:lvl4pPr>
      <a:lvl5pPr algn="l" rtl="0" eaLnBrk="1" fontAlgn="base" hangingPunct="1">
        <a:spcBef>
          <a:spcPct val="0"/>
        </a:spcBef>
        <a:spcAft>
          <a:spcPct val="0"/>
        </a:spcAft>
        <a:defRPr sz="3600">
          <a:solidFill>
            <a:schemeClr val="accent2"/>
          </a:solidFill>
          <a:latin typeface="Tahoma" charset="0"/>
        </a:defRPr>
      </a:lvl5pPr>
      <a:lvl6pPr marL="457200" algn="l" rtl="0" eaLnBrk="1" fontAlgn="base" hangingPunct="1">
        <a:spcBef>
          <a:spcPct val="0"/>
        </a:spcBef>
        <a:spcAft>
          <a:spcPct val="0"/>
        </a:spcAft>
        <a:defRPr sz="3600">
          <a:solidFill>
            <a:schemeClr val="accent2"/>
          </a:solidFill>
          <a:latin typeface="Tahoma" charset="0"/>
        </a:defRPr>
      </a:lvl6pPr>
      <a:lvl7pPr marL="914400" algn="l" rtl="0" eaLnBrk="1" fontAlgn="base" hangingPunct="1">
        <a:spcBef>
          <a:spcPct val="0"/>
        </a:spcBef>
        <a:spcAft>
          <a:spcPct val="0"/>
        </a:spcAft>
        <a:defRPr sz="3600">
          <a:solidFill>
            <a:schemeClr val="accent2"/>
          </a:solidFill>
          <a:latin typeface="Tahoma" charset="0"/>
        </a:defRPr>
      </a:lvl7pPr>
      <a:lvl8pPr marL="1371600" algn="l" rtl="0" eaLnBrk="1" fontAlgn="base" hangingPunct="1">
        <a:spcBef>
          <a:spcPct val="0"/>
        </a:spcBef>
        <a:spcAft>
          <a:spcPct val="0"/>
        </a:spcAft>
        <a:defRPr sz="3600">
          <a:solidFill>
            <a:schemeClr val="accent2"/>
          </a:solidFill>
          <a:latin typeface="Tahoma" charset="0"/>
        </a:defRPr>
      </a:lvl8pPr>
      <a:lvl9pPr marL="1828800" algn="l" rtl="0" eaLnBrk="1" fontAlgn="base" hangingPunct="1">
        <a:spcBef>
          <a:spcPct val="0"/>
        </a:spcBef>
        <a:spcAft>
          <a:spcPct val="0"/>
        </a:spcAft>
        <a:defRPr sz="3600">
          <a:solidFill>
            <a:schemeClr val="accent2"/>
          </a:solidFill>
          <a:latin typeface="Tahoma" charset="0"/>
        </a:defRPr>
      </a:lvl9pPr>
    </p:titleStyle>
    <p:bodyStyle>
      <a:lvl1pPr marL="342900" indent="-342900" algn="l" rtl="0" eaLnBrk="1" fontAlgn="base" hangingPunct="1">
        <a:spcBef>
          <a:spcPct val="20000"/>
        </a:spcBef>
        <a:spcAft>
          <a:spcPct val="0"/>
        </a:spcAft>
        <a:buFont typeface="Wingdings" pitchFamily="2" charset="2"/>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Footer panel.ai"/>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996076"/>
            <a:ext cx="9144000" cy="4546004"/>
          </a:xfrm>
          <a:prstGeom prst="rect">
            <a:avLst/>
          </a:prstGeom>
        </p:spPr>
      </p:pic>
      <p:sp>
        <p:nvSpPr>
          <p:cNvPr id="1026" name="Rectangle 2"/>
          <p:cNvSpPr>
            <a:spLocks noGrp="1" noChangeArrowheads="1"/>
          </p:cNvSpPr>
          <p:nvPr>
            <p:ph type="title"/>
          </p:nvPr>
        </p:nvSpPr>
        <p:spPr bwMode="auto">
          <a:xfrm>
            <a:off x="247662" y="357504"/>
            <a:ext cx="5764498" cy="3780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23528" y="1059582"/>
            <a:ext cx="8496944" cy="3402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457200" y="473199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ahoma"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4731991"/>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Tahoma" charset="0"/>
              </a:defRPr>
            </a:lvl1pPr>
          </a:lstStyle>
          <a:p>
            <a:pPr>
              <a:defRPr/>
            </a:pPr>
            <a:endParaRPr lang="en-GB" dirty="0"/>
          </a:p>
        </p:txBody>
      </p:sp>
      <p:sp>
        <p:nvSpPr>
          <p:cNvPr id="1030" name="Rectangle 6"/>
          <p:cNvSpPr>
            <a:spLocks noGrp="1" noChangeArrowheads="1"/>
          </p:cNvSpPr>
          <p:nvPr>
            <p:ph type="sldNum" sz="quarter" idx="4"/>
          </p:nvPr>
        </p:nvSpPr>
        <p:spPr bwMode="auto">
          <a:xfrm>
            <a:off x="6758880" y="473199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9A66E5E5-133C-41EF-9482-D21161DF4D76}" type="slidenum">
              <a:rPr lang="en-GB"/>
              <a:pPr>
                <a:defRPr/>
              </a:pPr>
              <a:t>‹#›</a:t>
            </a:fld>
            <a:endParaRPr lang="en-GB" dirty="0"/>
          </a:p>
        </p:txBody>
      </p:sp>
      <p:pic>
        <p:nvPicPr>
          <p:cNvPr id="3" name="Picture 2" descr="MDDUS Master logo.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8056" y="218356"/>
            <a:ext cx="2322416" cy="733214"/>
          </a:xfrm>
          <a:prstGeom prst="rect">
            <a:avLst/>
          </a:prstGeom>
        </p:spPr>
      </p:pic>
      <p:pic>
        <p:nvPicPr>
          <p:cNvPr id="9" name="Picture 8" descr="Footer panel.ai"/>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974869"/>
            <a:ext cx="9144000" cy="4546004"/>
          </a:xfrm>
          <a:prstGeom prst="rect">
            <a:avLst/>
          </a:prstGeom>
        </p:spPr>
      </p:pic>
    </p:spTree>
    <p:extLst>
      <p:ext uri="{BB962C8B-B14F-4D97-AF65-F5344CB8AC3E}">
        <p14:creationId xmlns:p14="http://schemas.microsoft.com/office/powerpoint/2010/main" val="33201110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4" r:id="rId9"/>
  </p:sldLayoutIdLst>
  <p:txStyles>
    <p:titleStyle>
      <a:lvl1pPr algn="l" rtl="0" eaLnBrk="1" fontAlgn="base" hangingPunct="1">
        <a:spcBef>
          <a:spcPct val="0"/>
        </a:spcBef>
        <a:spcAft>
          <a:spcPct val="0"/>
        </a:spcAft>
        <a:defRPr sz="2400" b="1" i="0">
          <a:solidFill>
            <a:schemeClr val="tx1"/>
          </a:solidFill>
          <a:latin typeface="+mj-lt"/>
          <a:ea typeface="+mj-ea"/>
          <a:cs typeface="+mj-cs"/>
        </a:defRPr>
      </a:lvl1pPr>
      <a:lvl2pPr algn="l" rtl="0" eaLnBrk="1" fontAlgn="base" hangingPunct="1">
        <a:spcBef>
          <a:spcPct val="0"/>
        </a:spcBef>
        <a:spcAft>
          <a:spcPct val="0"/>
        </a:spcAft>
        <a:defRPr sz="3600">
          <a:solidFill>
            <a:schemeClr val="accent2"/>
          </a:solidFill>
          <a:latin typeface="Tahoma" charset="0"/>
        </a:defRPr>
      </a:lvl2pPr>
      <a:lvl3pPr algn="l" rtl="0" eaLnBrk="1" fontAlgn="base" hangingPunct="1">
        <a:spcBef>
          <a:spcPct val="0"/>
        </a:spcBef>
        <a:spcAft>
          <a:spcPct val="0"/>
        </a:spcAft>
        <a:defRPr sz="3600">
          <a:solidFill>
            <a:schemeClr val="accent2"/>
          </a:solidFill>
          <a:latin typeface="Tahoma" charset="0"/>
        </a:defRPr>
      </a:lvl3pPr>
      <a:lvl4pPr algn="l" rtl="0" eaLnBrk="1" fontAlgn="base" hangingPunct="1">
        <a:spcBef>
          <a:spcPct val="0"/>
        </a:spcBef>
        <a:spcAft>
          <a:spcPct val="0"/>
        </a:spcAft>
        <a:defRPr sz="3600">
          <a:solidFill>
            <a:schemeClr val="accent2"/>
          </a:solidFill>
          <a:latin typeface="Tahoma" charset="0"/>
        </a:defRPr>
      </a:lvl4pPr>
      <a:lvl5pPr algn="l" rtl="0" eaLnBrk="1" fontAlgn="base" hangingPunct="1">
        <a:spcBef>
          <a:spcPct val="0"/>
        </a:spcBef>
        <a:spcAft>
          <a:spcPct val="0"/>
        </a:spcAft>
        <a:defRPr sz="3600">
          <a:solidFill>
            <a:schemeClr val="accent2"/>
          </a:solidFill>
          <a:latin typeface="Tahoma" charset="0"/>
        </a:defRPr>
      </a:lvl5pPr>
      <a:lvl6pPr marL="457200" algn="l" rtl="0" eaLnBrk="1" fontAlgn="base" hangingPunct="1">
        <a:spcBef>
          <a:spcPct val="0"/>
        </a:spcBef>
        <a:spcAft>
          <a:spcPct val="0"/>
        </a:spcAft>
        <a:defRPr sz="3600">
          <a:solidFill>
            <a:schemeClr val="accent2"/>
          </a:solidFill>
          <a:latin typeface="Tahoma" charset="0"/>
        </a:defRPr>
      </a:lvl6pPr>
      <a:lvl7pPr marL="914400" algn="l" rtl="0" eaLnBrk="1" fontAlgn="base" hangingPunct="1">
        <a:spcBef>
          <a:spcPct val="0"/>
        </a:spcBef>
        <a:spcAft>
          <a:spcPct val="0"/>
        </a:spcAft>
        <a:defRPr sz="3600">
          <a:solidFill>
            <a:schemeClr val="accent2"/>
          </a:solidFill>
          <a:latin typeface="Tahoma" charset="0"/>
        </a:defRPr>
      </a:lvl7pPr>
      <a:lvl8pPr marL="1371600" algn="l" rtl="0" eaLnBrk="1" fontAlgn="base" hangingPunct="1">
        <a:spcBef>
          <a:spcPct val="0"/>
        </a:spcBef>
        <a:spcAft>
          <a:spcPct val="0"/>
        </a:spcAft>
        <a:defRPr sz="3600">
          <a:solidFill>
            <a:schemeClr val="accent2"/>
          </a:solidFill>
          <a:latin typeface="Tahoma" charset="0"/>
        </a:defRPr>
      </a:lvl8pPr>
      <a:lvl9pPr marL="1828800" algn="l" rtl="0" eaLnBrk="1" fontAlgn="base" hangingPunct="1">
        <a:spcBef>
          <a:spcPct val="0"/>
        </a:spcBef>
        <a:spcAft>
          <a:spcPct val="0"/>
        </a:spcAft>
        <a:defRPr sz="3600">
          <a:solidFill>
            <a:schemeClr val="accent2"/>
          </a:solidFill>
          <a:latin typeface="Tahoma" charset="0"/>
        </a:defRPr>
      </a:lvl9pPr>
    </p:titleStyle>
    <p:bodyStyle>
      <a:lvl1pPr marL="342900" indent="-342900" algn="l" rtl="0" eaLnBrk="1" fontAlgn="base" hangingPunct="1">
        <a:spcBef>
          <a:spcPct val="20000"/>
        </a:spcBef>
        <a:spcAft>
          <a:spcPct val="0"/>
        </a:spcAft>
        <a:buFont typeface="Wingdings" pitchFamily="2" charset="2"/>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maxpixel.net/Scotland-Holiday-Hike-Loch-Lomond-Nature-Travel-1747886"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maxpixel.net/Science-Fiction-Bbc-The-Tardis-Doctor-Who-London-3713712"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Doctors</a:t>
            </a:r>
            <a:br>
              <a:rPr lang="en-GB" dirty="0"/>
            </a:br>
            <a:r>
              <a:rPr lang="en-GB" dirty="0"/>
              <a:t>in</a:t>
            </a:r>
            <a:br>
              <a:rPr lang="en-GB" dirty="0"/>
            </a:br>
            <a:r>
              <a:rPr lang="en-GB" dirty="0"/>
              <a:t>Difficulty</a:t>
            </a:r>
          </a:p>
        </p:txBody>
      </p:sp>
      <p:sp>
        <p:nvSpPr>
          <p:cNvPr id="3" name="Text Placeholder 2"/>
          <p:cNvSpPr>
            <a:spLocks noGrp="1"/>
          </p:cNvSpPr>
          <p:nvPr>
            <p:ph type="body" idx="1"/>
          </p:nvPr>
        </p:nvSpPr>
        <p:spPr/>
        <p:txBody>
          <a:bodyPr/>
          <a:lstStyle/>
          <a:p>
            <a:r>
              <a:rPr lang="en-GB" dirty="0"/>
              <a:t>Dr Susan Gibson-Smith</a:t>
            </a:r>
          </a:p>
          <a:p>
            <a:r>
              <a:rPr lang="en-GB" dirty="0" err="1"/>
              <a:t>MBChB</a:t>
            </a:r>
            <a:r>
              <a:rPr lang="en-GB" dirty="0"/>
              <a:t> MRCGP MPhil</a:t>
            </a:r>
          </a:p>
        </p:txBody>
      </p:sp>
    </p:spTree>
    <p:extLst>
      <p:ext uri="{BB962C8B-B14F-4D97-AF65-F5344CB8AC3E}">
        <p14:creationId xmlns:p14="http://schemas.microsoft.com/office/powerpoint/2010/main" val="61136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a:t>
            </a:r>
          </a:p>
        </p:txBody>
      </p:sp>
      <p:sp>
        <p:nvSpPr>
          <p:cNvPr id="3" name="Content Placeholder 2"/>
          <p:cNvSpPr>
            <a:spLocks noGrp="1"/>
          </p:cNvSpPr>
          <p:nvPr>
            <p:ph idx="1"/>
          </p:nvPr>
        </p:nvSpPr>
        <p:spPr/>
        <p:txBody>
          <a:bodyPr/>
          <a:lstStyle/>
          <a:p>
            <a:endParaRPr lang="en-GB" dirty="0"/>
          </a:p>
          <a:p>
            <a:r>
              <a:rPr lang="en-GB" dirty="0"/>
              <a:t>Physical/Mental/Addictions</a:t>
            </a:r>
          </a:p>
          <a:p>
            <a:endParaRPr lang="en-GB" dirty="0"/>
          </a:p>
          <a:p>
            <a:r>
              <a:rPr lang="en-GB" dirty="0"/>
              <a:t>Occupational Health</a:t>
            </a:r>
          </a:p>
          <a:p>
            <a:endParaRPr lang="en-GB" dirty="0"/>
          </a:p>
          <a:p>
            <a:r>
              <a:rPr lang="en-GB" dirty="0"/>
              <a:t>GP</a:t>
            </a:r>
          </a:p>
          <a:p>
            <a:endParaRPr lang="en-GB" dirty="0"/>
          </a:p>
          <a:p>
            <a:r>
              <a:rPr lang="en-GB" dirty="0"/>
              <a:t>Specialist support</a:t>
            </a:r>
          </a:p>
        </p:txBody>
      </p:sp>
    </p:spTree>
    <p:extLst>
      <p:ext uri="{BB962C8B-B14F-4D97-AF65-F5344CB8AC3E}">
        <p14:creationId xmlns:p14="http://schemas.microsoft.com/office/powerpoint/2010/main" val="199884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a:p>
          <a:p>
            <a:endParaRPr lang="en-GB" dirty="0"/>
          </a:p>
          <a:p>
            <a:endParaRPr lang="en-GB" dirty="0"/>
          </a:p>
          <a:p>
            <a:pPr marL="2743200" lvl="6" indent="0">
              <a:buNone/>
            </a:pPr>
            <a:r>
              <a:rPr lang="en-GB" sz="3200" dirty="0"/>
              <a:t>Scenario 1</a:t>
            </a:r>
          </a:p>
        </p:txBody>
      </p:sp>
    </p:spTree>
    <p:extLst>
      <p:ext uri="{BB962C8B-B14F-4D97-AF65-F5344CB8AC3E}">
        <p14:creationId xmlns:p14="http://schemas.microsoft.com/office/powerpoint/2010/main" val="207946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Developmental Process</a:t>
            </a:r>
          </a:p>
        </p:txBody>
      </p:sp>
      <p:sp>
        <p:nvSpPr>
          <p:cNvPr id="3" name="Content Placeholder 2"/>
          <p:cNvSpPr>
            <a:spLocks noGrp="1"/>
          </p:cNvSpPr>
          <p:nvPr>
            <p:ph idx="1"/>
          </p:nvPr>
        </p:nvSpPr>
        <p:spPr/>
        <p:txBody>
          <a:bodyPr/>
          <a:lstStyle/>
          <a:p>
            <a:r>
              <a:rPr lang="en-GB" dirty="0"/>
              <a:t>Addresses </a:t>
            </a:r>
            <a:r>
              <a:rPr lang="en-GB" b="1" dirty="0"/>
              <a:t>ALL </a:t>
            </a:r>
            <a:r>
              <a:rPr lang="en-GB" dirty="0"/>
              <a:t>aspects of a doctor’s work - including any private or OOH work, educational management roles, or any non-remunerated roles (e.g. volunteering at the local sports club or school as a doctor)</a:t>
            </a:r>
          </a:p>
          <a:p>
            <a:r>
              <a:rPr lang="en-GB" dirty="0"/>
              <a:t>Facilitates reflection on the doctor’s practice and the submitted supporting information</a:t>
            </a:r>
          </a:p>
          <a:p>
            <a:r>
              <a:rPr lang="en-GB" dirty="0"/>
              <a:t>Offers individuals feedback on past performance</a:t>
            </a:r>
          </a:p>
          <a:p>
            <a:r>
              <a:rPr lang="en-GB" dirty="0"/>
              <a:t>Charts and acknowledges continuing progress</a:t>
            </a:r>
          </a:p>
          <a:p>
            <a:r>
              <a:rPr lang="en-GB" dirty="0"/>
              <a:t>Identifies Learning Needs and agrees PDP</a:t>
            </a:r>
          </a:p>
          <a:p>
            <a:endParaRPr lang="en-GB" dirty="0"/>
          </a:p>
        </p:txBody>
      </p:sp>
    </p:spTree>
    <p:extLst>
      <p:ext uri="{BB962C8B-B14F-4D97-AF65-F5344CB8AC3E}">
        <p14:creationId xmlns:p14="http://schemas.microsoft.com/office/powerpoint/2010/main" val="16704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a:extLst>
              <a:ext uri="{FF2B5EF4-FFF2-40B4-BE49-F238E27FC236}">
                <a16:creationId xmlns:a16="http://schemas.microsoft.com/office/drawing/2014/main" id="{A1801DB5-7684-448A-B440-EC7C3B0CA680}"/>
              </a:ext>
            </a:extLst>
          </p:cNvPr>
          <p:cNvSpPr/>
          <p:nvPr/>
        </p:nvSpPr>
        <p:spPr>
          <a:xfrm>
            <a:off x="0" y="4840580"/>
            <a:ext cx="5256584" cy="246221"/>
          </a:xfrm>
          <a:prstGeom prst="rect">
            <a:avLst/>
          </a:prstGeom>
        </p:spPr>
        <p:txBody>
          <a:bodyPr wrap="square">
            <a:spAutoFit/>
          </a:bodyPr>
          <a:lstStyle/>
          <a:p>
            <a:r>
              <a:rPr lang="en-GB" sz="1000" dirty="0">
                <a:hlinkClick r:id="rId2"/>
              </a:rPr>
              <a:t>https://www.maxpixel.net/Scotland-Holiday-Hike-Loch-Lomond-Nature-Travel-1747886</a:t>
            </a:r>
            <a:endParaRPr lang="en-GB" sz="1000" dirty="0"/>
          </a:p>
        </p:txBody>
      </p:sp>
      <p:pic>
        <p:nvPicPr>
          <p:cNvPr id="8" name="Content Placeholder 7">
            <a:extLst>
              <a:ext uri="{FF2B5EF4-FFF2-40B4-BE49-F238E27FC236}">
                <a16:creationId xmlns:a16="http://schemas.microsoft.com/office/drawing/2014/main" id="{1CE774D0-E607-4582-B760-B68F2C18AE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5596" y="1062112"/>
            <a:ext cx="7272808" cy="3403600"/>
          </a:xfrm>
        </p:spPr>
      </p:pic>
    </p:spTree>
    <p:extLst>
      <p:ext uri="{BB962C8B-B14F-4D97-AF65-F5344CB8AC3E}">
        <p14:creationId xmlns:p14="http://schemas.microsoft.com/office/powerpoint/2010/main" val="334578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Reflection</a:t>
            </a:r>
          </a:p>
        </p:txBody>
      </p:sp>
      <p:sp>
        <p:nvSpPr>
          <p:cNvPr id="3" name="Content Placeholder 2"/>
          <p:cNvSpPr>
            <a:spLocks noGrp="1"/>
          </p:cNvSpPr>
          <p:nvPr>
            <p:ph idx="1"/>
          </p:nvPr>
        </p:nvSpPr>
        <p:spPr/>
        <p:txBody>
          <a:bodyPr/>
          <a:lstStyle/>
          <a:p>
            <a:pPr marL="0" indent="0">
              <a:buNone/>
            </a:pPr>
            <a:endParaRPr lang="en-GB" dirty="0"/>
          </a:p>
          <a:p>
            <a:r>
              <a:rPr lang="en-GB" dirty="0"/>
              <a:t>You must take part in systems of quality assurance and quality improvement to promote patient safety. This includes:</a:t>
            </a:r>
          </a:p>
          <a:p>
            <a:endParaRPr lang="en-GB" dirty="0"/>
          </a:p>
          <a:p>
            <a:r>
              <a:rPr lang="en-GB" b="1" i="1" dirty="0"/>
              <a:t>regularly reflecting on your standards of practice and the care you provide. </a:t>
            </a:r>
          </a:p>
          <a:p>
            <a:endParaRPr lang="en-GB" dirty="0"/>
          </a:p>
          <a:p>
            <a:r>
              <a:rPr lang="en-GB" dirty="0"/>
              <a:t>(Good Medical Practice paragraph 22b)</a:t>
            </a:r>
          </a:p>
          <a:p>
            <a:endParaRPr lang="en-GB" dirty="0"/>
          </a:p>
        </p:txBody>
      </p:sp>
    </p:spTree>
    <p:extLst>
      <p:ext uri="{BB962C8B-B14F-4D97-AF65-F5344CB8AC3E}">
        <p14:creationId xmlns:p14="http://schemas.microsoft.com/office/powerpoint/2010/main" val="70654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Appraisal expectations re reflection</a:t>
            </a:r>
          </a:p>
        </p:txBody>
      </p:sp>
      <p:sp>
        <p:nvSpPr>
          <p:cNvPr id="3" name="Content Placeholder 2"/>
          <p:cNvSpPr>
            <a:spLocks noGrp="1"/>
          </p:cNvSpPr>
          <p:nvPr>
            <p:ph idx="1"/>
          </p:nvPr>
        </p:nvSpPr>
        <p:spPr/>
        <p:txBody>
          <a:bodyPr/>
          <a:lstStyle/>
          <a:p>
            <a:r>
              <a:rPr lang="en-GB" sz="2000" dirty="0"/>
              <a:t>Annual </a:t>
            </a:r>
            <a:r>
              <a:rPr lang="en-GB" sz="2000" b="1" dirty="0"/>
              <a:t>reflection</a:t>
            </a:r>
            <a:r>
              <a:rPr lang="en-GB" sz="2000" dirty="0"/>
              <a:t> on CPD and learning activities across a balanced range appropriate to your scope of work.</a:t>
            </a:r>
          </a:p>
          <a:p>
            <a:r>
              <a:rPr lang="en-GB" sz="2000" dirty="0"/>
              <a:t>Quality improvement activities every year to demonstrate how you review the quality of your work and </a:t>
            </a:r>
            <a:r>
              <a:rPr lang="en-GB" sz="2000" b="1" dirty="0"/>
              <a:t>reflect</a:t>
            </a:r>
            <a:r>
              <a:rPr lang="en-GB" sz="2000" dirty="0"/>
              <a:t> on the standard of care you provide.</a:t>
            </a:r>
          </a:p>
          <a:p>
            <a:r>
              <a:rPr lang="en-GB" sz="2000" b="1" dirty="0"/>
              <a:t>Reflection</a:t>
            </a:r>
            <a:r>
              <a:rPr lang="en-GB" sz="2000" dirty="0"/>
              <a:t> on feedback from colleagues </a:t>
            </a:r>
          </a:p>
          <a:p>
            <a:r>
              <a:rPr lang="en-GB" sz="2000" b="1" dirty="0"/>
              <a:t>Reflection</a:t>
            </a:r>
            <a:r>
              <a:rPr lang="en-GB" sz="2000" dirty="0"/>
              <a:t> on feedback from patients </a:t>
            </a:r>
          </a:p>
          <a:p>
            <a:r>
              <a:rPr lang="en-GB" sz="2000" b="1" dirty="0"/>
              <a:t>Reflection</a:t>
            </a:r>
            <a:r>
              <a:rPr lang="en-GB" sz="2000" dirty="0"/>
              <a:t> on all complaints involving you personally</a:t>
            </a:r>
          </a:p>
          <a:p>
            <a:r>
              <a:rPr lang="en-GB" sz="2000" b="1" dirty="0"/>
              <a:t>Reflection</a:t>
            </a:r>
            <a:r>
              <a:rPr lang="en-GB" sz="2000" dirty="0"/>
              <a:t> on anything else you have been specifically asked to bring to the appraisal.</a:t>
            </a:r>
          </a:p>
          <a:p>
            <a:endParaRPr lang="en-GB" dirty="0"/>
          </a:p>
        </p:txBody>
      </p:sp>
    </p:spTree>
    <p:extLst>
      <p:ext uri="{BB962C8B-B14F-4D97-AF65-F5344CB8AC3E}">
        <p14:creationId xmlns:p14="http://schemas.microsoft.com/office/powerpoint/2010/main" val="202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Reflective Practitioner</a:t>
            </a:r>
            <a:br>
              <a:rPr lang="en-GB" dirty="0"/>
            </a:b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9" y="951571"/>
            <a:ext cx="3209925" cy="336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37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reflective practice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3344" y="1350170"/>
            <a:ext cx="3752850" cy="282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6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What? So what? Now what?</a:t>
            </a:r>
          </a:p>
        </p:txBody>
      </p:sp>
      <p:sp>
        <p:nvSpPr>
          <p:cNvPr id="3" name="Content Placeholder 2"/>
          <p:cNvSpPr>
            <a:spLocks noGrp="1"/>
          </p:cNvSpPr>
          <p:nvPr>
            <p:ph idx="1"/>
          </p:nvPr>
        </p:nvSpPr>
        <p:spPr/>
        <p:txBody>
          <a:bodyPr/>
          <a:lstStyle/>
          <a:p>
            <a:r>
              <a:rPr lang="en-GB" dirty="0"/>
              <a:t>Main example given in the joint guidance – Rolfe et al</a:t>
            </a:r>
          </a:p>
          <a:p>
            <a:r>
              <a:rPr lang="en-GB" b="1" dirty="0"/>
              <a:t>What? </a:t>
            </a:r>
            <a:r>
              <a:rPr lang="en-GB" dirty="0"/>
              <a:t>– What happened? What did I do? What did others do? What did I feel? What was I trying to achieve?</a:t>
            </a:r>
          </a:p>
          <a:p>
            <a:r>
              <a:rPr lang="en-GB" b="1" dirty="0"/>
              <a:t>So What? </a:t>
            </a:r>
            <a:r>
              <a:rPr lang="en-GB" dirty="0"/>
              <a:t>– So what is the importance of this? So what is the significance for me? So what is the significance for the future? How did I feel before and after? </a:t>
            </a:r>
          </a:p>
          <a:p>
            <a:r>
              <a:rPr lang="en-GB" b="1" dirty="0"/>
              <a:t>Now What? </a:t>
            </a:r>
            <a:r>
              <a:rPr lang="en-GB" dirty="0"/>
              <a:t>– Now what could I do? Now what do I need to do? Now what might I do? Now what might be the consequences of this action?</a:t>
            </a:r>
          </a:p>
          <a:p>
            <a:endParaRPr lang="en-GB" dirty="0"/>
          </a:p>
        </p:txBody>
      </p:sp>
    </p:spTree>
    <p:extLst>
      <p:ext uri="{BB962C8B-B14F-4D97-AF65-F5344CB8AC3E}">
        <p14:creationId xmlns:p14="http://schemas.microsoft.com/office/powerpoint/2010/main" val="258089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Reflection based on </a:t>
            </a:r>
            <a:r>
              <a:rPr lang="en-GB" dirty="0" err="1"/>
              <a:t>Schon</a:t>
            </a:r>
            <a:endParaRPr lang="en-GB" dirty="0"/>
          </a:p>
        </p:txBody>
      </p:sp>
      <p:sp>
        <p:nvSpPr>
          <p:cNvPr id="3" name="Content Placeholder 2"/>
          <p:cNvSpPr>
            <a:spLocks noGrp="1"/>
          </p:cNvSpPr>
          <p:nvPr>
            <p:ph idx="1"/>
          </p:nvPr>
        </p:nvSpPr>
        <p:spPr/>
        <p:txBody>
          <a:bodyPr/>
          <a:lstStyle/>
          <a:p>
            <a:pPr marL="0" indent="0">
              <a:buNone/>
            </a:pPr>
            <a:r>
              <a:rPr lang="en-GB" dirty="0" err="1"/>
              <a:t>Schon</a:t>
            </a:r>
            <a:r>
              <a:rPr lang="en-GB" dirty="0"/>
              <a:t>, D.A. (1983) </a:t>
            </a:r>
            <a:r>
              <a:rPr lang="en-GB" i="1" dirty="0"/>
              <a:t>The Reflective Practitioner: How professionals think in action </a:t>
            </a:r>
            <a:r>
              <a:rPr lang="en-GB" dirty="0"/>
              <a:t>New York: Basic books.</a:t>
            </a:r>
          </a:p>
          <a:p>
            <a:pPr marL="0" indent="0">
              <a:buNone/>
            </a:pPr>
            <a:endParaRPr lang="en-GB" b="1" dirty="0"/>
          </a:p>
          <a:p>
            <a:r>
              <a:rPr lang="en-GB" b="1" dirty="0"/>
              <a:t>Reflection-IN-action</a:t>
            </a:r>
            <a:br>
              <a:rPr lang="en-GB" dirty="0"/>
            </a:br>
            <a:r>
              <a:rPr lang="en-GB" dirty="0"/>
              <a:t>Thinking ahead, analysing, experiencing, critically responding (in the moment)</a:t>
            </a:r>
          </a:p>
          <a:p>
            <a:r>
              <a:rPr lang="en-GB" b="1" dirty="0"/>
              <a:t>What were you thinking at the time?</a:t>
            </a:r>
            <a:endParaRPr lang="en-GB" dirty="0"/>
          </a:p>
          <a:p>
            <a:r>
              <a:rPr lang="en-GB" b="1" dirty="0"/>
              <a:t>What was influencing that thinking?</a:t>
            </a:r>
            <a:endParaRPr lang="en-GB" dirty="0"/>
          </a:p>
          <a:p>
            <a:pPr marL="0" indent="0">
              <a:buNone/>
            </a:pPr>
            <a:br>
              <a:rPr lang="en-GB" dirty="0"/>
            </a:br>
            <a:endParaRPr lang="en-GB" dirty="0"/>
          </a:p>
        </p:txBody>
      </p:sp>
    </p:spTree>
    <p:extLst>
      <p:ext uri="{BB962C8B-B14F-4D97-AF65-F5344CB8AC3E}">
        <p14:creationId xmlns:p14="http://schemas.microsoft.com/office/powerpoint/2010/main" val="41844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Doctors in Difficulty</a:t>
            </a:r>
          </a:p>
        </p:txBody>
      </p:sp>
      <p:sp>
        <p:nvSpPr>
          <p:cNvPr id="3" name="Rectangle 2">
            <a:extLst>
              <a:ext uri="{FF2B5EF4-FFF2-40B4-BE49-F238E27FC236}">
                <a16:creationId xmlns:a16="http://schemas.microsoft.com/office/drawing/2014/main" id="{DD5080F5-1EA6-4D21-841A-8574624BE614}"/>
              </a:ext>
            </a:extLst>
          </p:cNvPr>
          <p:cNvSpPr/>
          <p:nvPr/>
        </p:nvSpPr>
        <p:spPr>
          <a:xfrm>
            <a:off x="35496" y="4840580"/>
            <a:ext cx="5256584" cy="246221"/>
          </a:xfrm>
          <a:prstGeom prst="rect">
            <a:avLst/>
          </a:prstGeom>
        </p:spPr>
        <p:txBody>
          <a:bodyPr wrap="square">
            <a:spAutoFit/>
          </a:bodyPr>
          <a:lstStyle/>
          <a:p>
            <a:r>
              <a:rPr lang="en-GB" sz="1000" dirty="0">
                <a:hlinkClick r:id="rId2"/>
              </a:rPr>
              <a:t>https://www.maxpixel.net/Science-Fiction-Bbc-The-Tardis-Doctor-Who-London-3713712</a:t>
            </a:r>
            <a:endParaRPr lang="en-GB" sz="1000" dirty="0"/>
          </a:p>
        </p:txBody>
      </p:sp>
      <p:pic>
        <p:nvPicPr>
          <p:cNvPr id="10" name="Content Placeholder 9">
            <a:extLst>
              <a:ext uri="{FF2B5EF4-FFF2-40B4-BE49-F238E27FC236}">
                <a16:creationId xmlns:a16="http://schemas.microsoft.com/office/drawing/2014/main" id="{54F9BC9F-7F23-4F28-9147-F30D84BC85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7069" y="1058863"/>
            <a:ext cx="5105400" cy="3403600"/>
          </a:xfrm>
        </p:spPr>
      </p:pic>
    </p:spTree>
    <p:extLst>
      <p:ext uri="{BB962C8B-B14F-4D97-AF65-F5344CB8AC3E}">
        <p14:creationId xmlns:p14="http://schemas.microsoft.com/office/powerpoint/2010/main" val="413683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Schon</a:t>
            </a:r>
            <a:r>
              <a:rPr lang="en-GB" dirty="0"/>
              <a:t> continued</a:t>
            </a:r>
          </a:p>
        </p:txBody>
      </p:sp>
      <p:sp>
        <p:nvSpPr>
          <p:cNvPr id="3" name="Content Placeholder 2"/>
          <p:cNvSpPr>
            <a:spLocks noGrp="1"/>
          </p:cNvSpPr>
          <p:nvPr>
            <p:ph idx="1"/>
          </p:nvPr>
        </p:nvSpPr>
        <p:spPr/>
        <p:txBody>
          <a:bodyPr/>
          <a:lstStyle/>
          <a:p>
            <a:pPr marL="0" indent="0">
              <a:buNone/>
            </a:pPr>
            <a:r>
              <a:rPr lang="en-GB" b="1" dirty="0"/>
              <a:t>B. Reflection-ON-action</a:t>
            </a:r>
          </a:p>
          <a:p>
            <a:pPr marL="0" indent="0">
              <a:buNone/>
            </a:pPr>
            <a:r>
              <a:rPr lang="en-GB" dirty="0"/>
              <a:t>    Thinking through and discussing subsequent to the situation.</a:t>
            </a:r>
          </a:p>
          <a:p>
            <a:pPr marL="0" indent="0">
              <a:buNone/>
            </a:pPr>
            <a:endParaRPr lang="en-GB" dirty="0"/>
          </a:p>
          <a:p>
            <a:r>
              <a:rPr lang="en-GB" b="1" dirty="0"/>
              <a:t>What is your thinking about the event now? </a:t>
            </a:r>
            <a:r>
              <a:rPr lang="en-GB" dirty="0"/>
              <a:t>Having time to think, discuss, review information etc.</a:t>
            </a:r>
          </a:p>
          <a:p>
            <a:pPr marL="0" indent="0">
              <a:buNone/>
            </a:pPr>
            <a:br>
              <a:rPr lang="en-GB" dirty="0"/>
            </a:br>
            <a:r>
              <a:rPr lang="en-GB" dirty="0">
                <a:sym typeface="Wingdings" panose="05000000000000000000" pitchFamily="2" charset="2"/>
              </a:rPr>
              <a:t></a:t>
            </a:r>
            <a:r>
              <a:rPr lang="en-GB" dirty="0"/>
              <a:t>The effective reflective practitioner is able to recognise and explore confusing or unique (positive or negative) events that occur during practice.</a:t>
            </a:r>
          </a:p>
          <a:p>
            <a:endParaRPr lang="en-GB" dirty="0"/>
          </a:p>
        </p:txBody>
      </p:sp>
    </p:spTree>
    <p:extLst>
      <p:ext uri="{BB962C8B-B14F-4D97-AF65-F5344CB8AC3E}">
        <p14:creationId xmlns:p14="http://schemas.microsoft.com/office/powerpoint/2010/main" val="333868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What, Why, How?</a:t>
            </a:r>
          </a:p>
        </p:txBody>
      </p:sp>
      <p:sp>
        <p:nvSpPr>
          <p:cNvPr id="3" name="Content Placeholder 2"/>
          <p:cNvSpPr>
            <a:spLocks noGrp="1"/>
          </p:cNvSpPr>
          <p:nvPr>
            <p:ph idx="1"/>
          </p:nvPr>
        </p:nvSpPr>
        <p:spPr/>
        <p:txBody>
          <a:bodyPr/>
          <a:lstStyle/>
          <a:p>
            <a:r>
              <a:rPr lang="en-GB" sz="2400" b="1" dirty="0"/>
              <a:t>What </a:t>
            </a:r>
            <a:r>
              <a:rPr lang="en-GB" sz="2400" dirty="0"/>
              <a:t>do you want to reflect on? </a:t>
            </a:r>
          </a:p>
          <a:p>
            <a:pPr marL="0" indent="0">
              <a:buNone/>
            </a:pPr>
            <a:r>
              <a:rPr lang="en-GB" sz="2000" dirty="0"/>
              <a:t>Should contain enough information to allow you to recall the event.</a:t>
            </a:r>
            <a:endParaRPr lang="en-GB" sz="2000" b="1" dirty="0"/>
          </a:p>
          <a:p>
            <a:r>
              <a:rPr lang="en-GB" sz="2400" b="1" dirty="0"/>
              <a:t>Why </a:t>
            </a:r>
            <a:r>
              <a:rPr lang="en-GB" sz="2400" dirty="0"/>
              <a:t>do you want to reflect on it?</a:t>
            </a:r>
            <a:r>
              <a:rPr lang="en-GB" sz="2400" b="1" dirty="0"/>
              <a:t> </a:t>
            </a:r>
          </a:p>
          <a:p>
            <a:pPr marL="0" indent="0">
              <a:buNone/>
            </a:pPr>
            <a:r>
              <a:rPr lang="en-GB" sz="2000" dirty="0"/>
              <a:t>What do you hope to get out of this reflection – how will it help you?</a:t>
            </a:r>
          </a:p>
          <a:p>
            <a:r>
              <a:rPr lang="en-GB" sz="2400" b="1" dirty="0"/>
              <a:t>How </a:t>
            </a:r>
            <a:r>
              <a:rPr lang="en-GB" sz="2400" dirty="0"/>
              <a:t>did you and will you learn from this? </a:t>
            </a:r>
            <a:endParaRPr lang="en-GB" sz="2400" b="1" dirty="0"/>
          </a:p>
          <a:p>
            <a:pPr marL="0" indent="0">
              <a:buNone/>
            </a:pPr>
            <a:r>
              <a:rPr lang="en-GB" sz="2000" dirty="0"/>
              <a:t>How will this affect your practice and make you a better doctor. </a:t>
            </a:r>
          </a:p>
          <a:p>
            <a:r>
              <a:rPr lang="en-GB" sz="2400" b="1" dirty="0"/>
              <a:t>How </a:t>
            </a:r>
            <a:r>
              <a:rPr lang="en-GB" sz="2400" dirty="0"/>
              <a:t>have you been affected by this? </a:t>
            </a:r>
          </a:p>
          <a:p>
            <a:pPr marL="0" indent="0">
              <a:buNone/>
            </a:pPr>
            <a:r>
              <a:rPr lang="en-GB" sz="2000" dirty="0"/>
              <a:t>What are your overall conclusions from this episode.  How do you feel about the reflection? </a:t>
            </a:r>
          </a:p>
        </p:txBody>
      </p:sp>
    </p:spTree>
    <p:extLst>
      <p:ext uri="{BB962C8B-B14F-4D97-AF65-F5344CB8AC3E}">
        <p14:creationId xmlns:p14="http://schemas.microsoft.com/office/powerpoint/2010/main" val="3432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Gibbs’ reflective cycle</a:t>
            </a:r>
          </a:p>
        </p:txBody>
      </p:sp>
      <p:sp>
        <p:nvSpPr>
          <p:cNvPr id="3" name="Content Placeholder 2"/>
          <p:cNvSpPr>
            <a:spLocks noGrp="1"/>
          </p:cNvSpPr>
          <p:nvPr>
            <p:ph idx="1"/>
          </p:nvPr>
        </p:nvSpPr>
        <p:spPr/>
        <p:txBody>
          <a:bodyPr/>
          <a:lstStyle/>
          <a:p>
            <a:pPr marL="0" indent="0">
              <a:buNone/>
            </a:pPr>
            <a:r>
              <a:rPr lang="en-GB" dirty="0"/>
              <a:t>Gibbs, G. (1988) </a:t>
            </a:r>
            <a:r>
              <a:rPr lang="en-GB" i="1" dirty="0"/>
              <a:t>Learning by doing.  A guide to teaching and learning methods</a:t>
            </a:r>
            <a:r>
              <a:rPr lang="en-GB" dirty="0"/>
              <a:t>.  Oxford Polytechnic: Oxford.</a:t>
            </a:r>
          </a:p>
          <a:p>
            <a:r>
              <a:rPr lang="en-GB" b="1" dirty="0"/>
              <a:t>Description </a:t>
            </a:r>
            <a:r>
              <a:rPr lang="en-GB" dirty="0"/>
              <a:t>–</a:t>
            </a:r>
            <a:r>
              <a:rPr lang="en-GB" b="1" dirty="0"/>
              <a:t> </a:t>
            </a:r>
            <a:r>
              <a:rPr lang="en-GB" dirty="0"/>
              <a:t>what happened?</a:t>
            </a:r>
            <a:r>
              <a:rPr lang="en-GB" b="1" dirty="0"/>
              <a:t> </a:t>
            </a:r>
            <a:endParaRPr lang="en-GB" dirty="0"/>
          </a:p>
          <a:p>
            <a:r>
              <a:rPr lang="en-GB" b="1" dirty="0"/>
              <a:t>Feelings </a:t>
            </a:r>
            <a:r>
              <a:rPr lang="en-GB" dirty="0"/>
              <a:t>– what were you thinking and feeling? </a:t>
            </a:r>
            <a:r>
              <a:rPr lang="en-GB" b="1" dirty="0"/>
              <a:t> </a:t>
            </a:r>
            <a:endParaRPr lang="en-GB" dirty="0"/>
          </a:p>
          <a:p>
            <a:r>
              <a:rPr lang="en-GB" b="1" dirty="0"/>
              <a:t>Evaluation </a:t>
            </a:r>
            <a:r>
              <a:rPr lang="en-GB" dirty="0"/>
              <a:t>– what was good and bad about the experience?  What went well and what went badly? </a:t>
            </a:r>
            <a:r>
              <a:rPr lang="en-GB" b="1" dirty="0"/>
              <a:t> </a:t>
            </a:r>
            <a:endParaRPr lang="en-GB" dirty="0"/>
          </a:p>
          <a:p>
            <a:r>
              <a:rPr lang="en-GB" b="1" dirty="0"/>
              <a:t>Analysis</a:t>
            </a:r>
            <a:r>
              <a:rPr lang="en-GB" dirty="0"/>
              <a:t> – what sense can you make of the situation?</a:t>
            </a:r>
          </a:p>
          <a:p>
            <a:r>
              <a:rPr lang="en-GB" b="1" dirty="0"/>
              <a:t>Conclusion</a:t>
            </a:r>
            <a:r>
              <a:rPr lang="en-GB" dirty="0"/>
              <a:t> – what else could you have done? </a:t>
            </a:r>
            <a:r>
              <a:rPr lang="en-GB" b="1" dirty="0"/>
              <a:t> </a:t>
            </a:r>
            <a:endParaRPr lang="en-GB" dirty="0"/>
          </a:p>
          <a:p>
            <a:r>
              <a:rPr lang="en-GB" b="1" dirty="0"/>
              <a:t>Action plan</a:t>
            </a:r>
            <a:r>
              <a:rPr lang="en-GB" dirty="0"/>
              <a:t> – if it arose again, what would you do?</a:t>
            </a:r>
          </a:p>
          <a:p>
            <a:endParaRPr lang="en-GB" dirty="0"/>
          </a:p>
        </p:txBody>
      </p:sp>
    </p:spTree>
    <p:extLst>
      <p:ext uri="{BB962C8B-B14F-4D97-AF65-F5344CB8AC3E}">
        <p14:creationId xmlns:p14="http://schemas.microsoft.com/office/powerpoint/2010/main" val="5186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Gibbs’ reflective cycle</a:t>
            </a:r>
          </a:p>
        </p:txBody>
      </p:sp>
      <p:sp>
        <p:nvSpPr>
          <p:cNvPr id="3" name="Arc 2">
            <a:extLst>
              <a:ext uri="{FF2B5EF4-FFF2-40B4-BE49-F238E27FC236}">
                <a16:creationId xmlns:a16="http://schemas.microsoft.com/office/drawing/2014/main" id="{0500586D-EFBA-4A24-B90B-AB2724657F0B}"/>
              </a:ext>
            </a:extLst>
          </p:cNvPr>
          <p:cNvSpPr/>
          <p:nvPr/>
        </p:nvSpPr>
        <p:spPr>
          <a:xfrm rot="19868271">
            <a:off x="2188198" y="1801648"/>
            <a:ext cx="2088232" cy="804491"/>
          </a:xfrm>
          <a:prstGeom prst="arc">
            <a:avLst>
              <a:gd name="adj1" fmla="val 16200000"/>
              <a:gd name="adj2" fmla="val 2051327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5" name="Arc 4">
            <a:extLst>
              <a:ext uri="{FF2B5EF4-FFF2-40B4-BE49-F238E27FC236}">
                <a16:creationId xmlns:a16="http://schemas.microsoft.com/office/drawing/2014/main" id="{F2CBB91E-5122-4554-ADD3-DE3D4D0D8FAF}"/>
              </a:ext>
            </a:extLst>
          </p:cNvPr>
          <p:cNvSpPr/>
          <p:nvPr/>
        </p:nvSpPr>
        <p:spPr>
          <a:xfrm rot="791135">
            <a:off x="4075724" y="1611702"/>
            <a:ext cx="2088232" cy="804491"/>
          </a:xfrm>
          <a:prstGeom prst="arc">
            <a:avLst>
              <a:gd name="adj1" fmla="val 16200000"/>
              <a:gd name="adj2" fmla="val 2051327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6" name="Arc 5">
            <a:extLst>
              <a:ext uri="{FF2B5EF4-FFF2-40B4-BE49-F238E27FC236}">
                <a16:creationId xmlns:a16="http://schemas.microsoft.com/office/drawing/2014/main" id="{F23A5345-17BF-455A-9F8C-21687BC703A2}"/>
              </a:ext>
            </a:extLst>
          </p:cNvPr>
          <p:cNvSpPr/>
          <p:nvPr/>
        </p:nvSpPr>
        <p:spPr>
          <a:xfrm rot="5070988">
            <a:off x="5648385" y="2164142"/>
            <a:ext cx="1235713" cy="672975"/>
          </a:xfrm>
          <a:prstGeom prst="arc">
            <a:avLst>
              <a:gd name="adj1" fmla="val 16200000"/>
              <a:gd name="adj2" fmla="val 2051327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7" name="Arc 6">
            <a:extLst>
              <a:ext uri="{FF2B5EF4-FFF2-40B4-BE49-F238E27FC236}">
                <a16:creationId xmlns:a16="http://schemas.microsoft.com/office/drawing/2014/main" id="{E2501502-142E-4123-97EE-5C328D39B48C}"/>
              </a:ext>
            </a:extLst>
          </p:cNvPr>
          <p:cNvSpPr/>
          <p:nvPr/>
        </p:nvSpPr>
        <p:spPr>
          <a:xfrm rot="9447101">
            <a:off x="4624270" y="2925951"/>
            <a:ext cx="2422606" cy="672975"/>
          </a:xfrm>
          <a:prstGeom prst="arc">
            <a:avLst>
              <a:gd name="adj1" fmla="val 16200000"/>
              <a:gd name="adj2" fmla="val 2051327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8" name="Arc 7">
            <a:extLst>
              <a:ext uri="{FF2B5EF4-FFF2-40B4-BE49-F238E27FC236}">
                <a16:creationId xmlns:a16="http://schemas.microsoft.com/office/drawing/2014/main" id="{85D1403A-D6E0-411D-BB72-EDC00740AA94}"/>
              </a:ext>
            </a:extLst>
          </p:cNvPr>
          <p:cNvSpPr/>
          <p:nvPr/>
        </p:nvSpPr>
        <p:spPr>
          <a:xfrm rot="11652883">
            <a:off x="2607910" y="3123802"/>
            <a:ext cx="2422606" cy="672975"/>
          </a:xfrm>
          <a:prstGeom prst="arc">
            <a:avLst>
              <a:gd name="adj1" fmla="val 16200000"/>
              <a:gd name="adj2" fmla="val 2051327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9" name="Arc 8">
            <a:extLst>
              <a:ext uri="{FF2B5EF4-FFF2-40B4-BE49-F238E27FC236}">
                <a16:creationId xmlns:a16="http://schemas.microsoft.com/office/drawing/2014/main" id="{F8C5FDF0-25C9-475E-B3D6-FCB259EE0F60}"/>
              </a:ext>
            </a:extLst>
          </p:cNvPr>
          <p:cNvSpPr/>
          <p:nvPr/>
        </p:nvSpPr>
        <p:spPr>
          <a:xfrm rot="15907383">
            <a:off x="2089378" y="2617900"/>
            <a:ext cx="1235713" cy="457779"/>
          </a:xfrm>
          <a:prstGeom prst="arc">
            <a:avLst>
              <a:gd name="adj1" fmla="val 16200000"/>
              <a:gd name="adj2" fmla="val 2051327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47B52EE4-BA10-4FCA-B395-816FC4026E79}"/>
              </a:ext>
            </a:extLst>
          </p:cNvPr>
          <p:cNvSpPr txBox="1"/>
          <p:nvPr/>
        </p:nvSpPr>
        <p:spPr>
          <a:xfrm>
            <a:off x="3797358" y="1337929"/>
            <a:ext cx="1334019" cy="461665"/>
          </a:xfrm>
          <a:prstGeom prst="rect">
            <a:avLst/>
          </a:prstGeom>
          <a:noFill/>
        </p:spPr>
        <p:txBody>
          <a:bodyPr wrap="none" rtlCol="0">
            <a:spAutoFit/>
          </a:bodyPr>
          <a:lstStyle/>
          <a:p>
            <a:pPr algn="ctr"/>
            <a:r>
              <a:rPr lang="en-GB" sz="1200" b="1" dirty="0"/>
              <a:t>Description</a:t>
            </a:r>
          </a:p>
          <a:p>
            <a:pPr algn="ctr"/>
            <a:r>
              <a:rPr lang="en-GB" sz="1200" i="1" dirty="0"/>
              <a:t>What happened?</a:t>
            </a:r>
          </a:p>
        </p:txBody>
      </p:sp>
      <p:sp>
        <p:nvSpPr>
          <p:cNvPr id="11" name="TextBox 10">
            <a:extLst>
              <a:ext uri="{FF2B5EF4-FFF2-40B4-BE49-F238E27FC236}">
                <a16:creationId xmlns:a16="http://schemas.microsoft.com/office/drawing/2014/main" id="{4BE45444-2859-4EFF-8EBB-6D7E38938453}"/>
              </a:ext>
            </a:extLst>
          </p:cNvPr>
          <p:cNvSpPr txBox="1"/>
          <p:nvPr/>
        </p:nvSpPr>
        <p:spPr>
          <a:xfrm>
            <a:off x="5576411" y="1761965"/>
            <a:ext cx="1601977" cy="646331"/>
          </a:xfrm>
          <a:prstGeom prst="rect">
            <a:avLst/>
          </a:prstGeom>
          <a:noFill/>
        </p:spPr>
        <p:txBody>
          <a:bodyPr wrap="none" rtlCol="0">
            <a:spAutoFit/>
          </a:bodyPr>
          <a:lstStyle/>
          <a:p>
            <a:pPr algn="ctr"/>
            <a:r>
              <a:rPr lang="en-GB" sz="1200" b="1" dirty="0"/>
              <a:t>Feelings</a:t>
            </a:r>
          </a:p>
          <a:p>
            <a:pPr algn="ctr"/>
            <a:r>
              <a:rPr lang="en-GB" sz="1200" i="1" dirty="0"/>
              <a:t>What were you</a:t>
            </a:r>
          </a:p>
          <a:p>
            <a:pPr algn="ctr"/>
            <a:r>
              <a:rPr lang="en-GB" sz="1200" i="1" dirty="0"/>
              <a:t>thinking and feeling?</a:t>
            </a:r>
          </a:p>
        </p:txBody>
      </p:sp>
      <p:sp>
        <p:nvSpPr>
          <p:cNvPr id="12" name="TextBox 11">
            <a:extLst>
              <a:ext uri="{FF2B5EF4-FFF2-40B4-BE49-F238E27FC236}">
                <a16:creationId xmlns:a16="http://schemas.microsoft.com/office/drawing/2014/main" id="{F847D8F1-C390-4663-96A4-1CFF72E48EEE}"/>
              </a:ext>
            </a:extLst>
          </p:cNvPr>
          <p:cNvSpPr txBox="1"/>
          <p:nvPr/>
        </p:nvSpPr>
        <p:spPr>
          <a:xfrm>
            <a:off x="5453749" y="2940394"/>
            <a:ext cx="1994457" cy="646331"/>
          </a:xfrm>
          <a:prstGeom prst="rect">
            <a:avLst/>
          </a:prstGeom>
          <a:noFill/>
        </p:spPr>
        <p:txBody>
          <a:bodyPr wrap="none" rtlCol="0">
            <a:spAutoFit/>
          </a:bodyPr>
          <a:lstStyle/>
          <a:p>
            <a:pPr algn="ctr"/>
            <a:r>
              <a:rPr lang="en-GB" sz="1200" b="1" dirty="0"/>
              <a:t>Evaluation</a:t>
            </a:r>
          </a:p>
          <a:p>
            <a:pPr algn="ctr"/>
            <a:r>
              <a:rPr lang="en-GB" sz="1200" i="1" dirty="0"/>
              <a:t>What was good and </a:t>
            </a:r>
          </a:p>
          <a:p>
            <a:pPr algn="ctr"/>
            <a:r>
              <a:rPr lang="en-GB" sz="1200" i="1" dirty="0"/>
              <a:t>bad about the experience?</a:t>
            </a:r>
          </a:p>
        </p:txBody>
      </p:sp>
      <p:sp>
        <p:nvSpPr>
          <p:cNvPr id="13" name="TextBox 12">
            <a:extLst>
              <a:ext uri="{FF2B5EF4-FFF2-40B4-BE49-F238E27FC236}">
                <a16:creationId xmlns:a16="http://schemas.microsoft.com/office/drawing/2014/main" id="{75177486-62BC-481C-A4EF-C7BFD99A9FF2}"/>
              </a:ext>
            </a:extLst>
          </p:cNvPr>
          <p:cNvSpPr txBox="1"/>
          <p:nvPr/>
        </p:nvSpPr>
        <p:spPr>
          <a:xfrm>
            <a:off x="3637718" y="3458634"/>
            <a:ext cx="1700081" cy="646331"/>
          </a:xfrm>
          <a:prstGeom prst="rect">
            <a:avLst/>
          </a:prstGeom>
          <a:noFill/>
        </p:spPr>
        <p:txBody>
          <a:bodyPr wrap="none" rtlCol="0">
            <a:spAutoFit/>
          </a:bodyPr>
          <a:lstStyle/>
          <a:p>
            <a:pPr algn="ctr"/>
            <a:r>
              <a:rPr lang="en-GB" sz="1200" b="1" dirty="0"/>
              <a:t>Analysis</a:t>
            </a:r>
          </a:p>
          <a:p>
            <a:pPr algn="ctr"/>
            <a:r>
              <a:rPr lang="en-GB" sz="1200" i="1" dirty="0"/>
              <a:t>What sense can you</a:t>
            </a:r>
          </a:p>
          <a:p>
            <a:pPr algn="ctr"/>
            <a:r>
              <a:rPr lang="en-GB" sz="1200" i="1" dirty="0"/>
              <a:t>make of the situation?</a:t>
            </a:r>
          </a:p>
        </p:txBody>
      </p:sp>
      <p:sp>
        <p:nvSpPr>
          <p:cNvPr id="14" name="TextBox 13">
            <a:extLst>
              <a:ext uri="{FF2B5EF4-FFF2-40B4-BE49-F238E27FC236}">
                <a16:creationId xmlns:a16="http://schemas.microsoft.com/office/drawing/2014/main" id="{D33D666C-85BF-480F-B0FE-978D0CCF51C0}"/>
              </a:ext>
            </a:extLst>
          </p:cNvPr>
          <p:cNvSpPr txBox="1"/>
          <p:nvPr/>
        </p:nvSpPr>
        <p:spPr>
          <a:xfrm>
            <a:off x="2073888" y="2870738"/>
            <a:ext cx="1266692" cy="646331"/>
          </a:xfrm>
          <a:prstGeom prst="rect">
            <a:avLst/>
          </a:prstGeom>
          <a:noFill/>
        </p:spPr>
        <p:txBody>
          <a:bodyPr wrap="none" rtlCol="0">
            <a:spAutoFit/>
          </a:bodyPr>
          <a:lstStyle/>
          <a:p>
            <a:pPr algn="ctr"/>
            <a:r>
              <a:rPr lang="en-GB" sz="1200" b="1" dirty="0"/>
              <a:t>Conclusion</a:t>
            </a:r>
          </a:p>
          <a:p>
            <a:pPr algn="ctr"/>
            <a:r>
              <a:rPr lang="en-GB" sz="1200" i="1" dirty="0"/>
              <a:t>What else could</a:t>
            </a:r>
          </a:p>
          <a:p>
            <a:pPr algn="ctr"/>
            <a:r>
              <a:rPr lang="en-GB" sz="1200" i="1" dirty="0"/>
              <a:t>you have done?</a:t>
            </a:r>
          </a:p>
        </p:txBody>
      </p:sp>
      <p:sp>
        <p:nvSpPr>
          <p:cNvPr id="15" name="TextBox 14">
            <a:extLst>
              <a:ext uri="{FF2B5EF4-FFF2-40B4-BE49-F238E27FC236}">
                <a16:creationId xmlns:a16="http://schemas.microsoft.com/office/drawing/2014/main" id="{F9D8D464-1BE5-4B19-8081-E5F8E072BCB0}"/>
              </a:ext>
            </a:extLst>
          </p:cNvPr>
          <p:cNvSpPr txBox="1"/>
          <p:nvPr/>
        </p:nvSpPr>
        <p:spPr>
          <a:xfrm>
            <a:off x="1815833" y="1784252"/>
            <a:ext cx="1550810" cy="646331"/>
          </a:xfrm>
          <a:prstGeom prst="rect">
            <a:avLst/>
          </a:prstGeom>
          <a:noFill/>
        </p:spPr>
        <p:txBody>
          <a:bodyPr wrap="none" rtlCol="0">
            <a:spAutoFit/>
          </a:bodyPr>
          <a:lstStyle/>
          <a:p>
            <a:pPr algn="ctr"/>
            <a:r>
              <a:rPr lang="en-GB" sz="1200" b="1" dirty="0"/>
              <a:t>Action Plan</a:t>
            </a:r>
          </a:p>
          <a:p>
            <a:pPr algn="ctr"/>
            <a:r>
              <a:rPr lang="en-GB" sz="1200" i="1" dirty="0"/>
              <a:t>If it arose again</a:t>
            </a:r>
          </a:p>
          <a:p>
            <a:pPr algn="ctr"/>
            <a:r>
              <a:rPr lang="en-GB" sz="1200" i="1" dirty="0"/>
              <a:t>what would you do?</a:t>
            </a:r>
          </a:p>
        </p:txBody>
      </p:sp>
      <p:sp>
        <p:nvSpPr>
          <p:cNvPr id="20" name="TextBox 19">
            <a:extLst>
              <a:ext uri="{FF2B5EF4-FFF2-40B4-BE49-F238E27FC236}">
                <a16:creationId xmlns:a16="http://schemas.microsoft.com/office/drawing/2014/main" id="{BA6CA808-2897-417B-A167-7731EAEF4832}"/>
              </a:ext>
            </a:extLst>
          </p:cNvPr>
          <p:cNvSpPr txBox="1"/>
          <p:nvPr/>
        </p:nvSpPr>
        <p:spPr>
          <a:xfrm>
            <a:off x="3629438" y="2515782"/>
            <a:ext cx="1824538" cy="338554"/>
          </a:xfrm>
          <a:prstGeom prst="rect">
            <a:avLst/>
          </a:prstGeom>
          <a:noFill/>
        </p:spPr>
        <p:txBody>
          <a:bodyPr wrap="none" rtlCol="0">
            <a:spAutoFit/>
          </a:bodyPr>
          <a:lstStyle/>
          <a:p>
            <a:pPr algn="ctr"/>
            <a:r>
              <a:rPr lang="en-GB" sz="1600" b="1" dirty="0"/>
              <a:t>Reflective Cycle</a:t>
            </a:r>
            <a:endParaRPr lang="en-GB" sz="1600" i="1" dirty="0"/>
          </a:p>
        </p:txBody>
      </p:sp>
    </p:spTree>
    <p:extLst>
      <p:ext uri="{BB962C8B-B14F-4D97-AF65-F5344CB8AC3E}">
        <p14:creationId xmlns:p14="http://schemas.microsoft.com/office/powerpoint/2010/main" val="169748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Reflection </a:t>
            </a:r>
          </a:p>
        </p:txBody>
      </p:sp>
      <p:sp>
        <p:nvSpPr>
          <p:cNvPr id="3" name="Content Placeholder 2"/>
          <p:cNvSpPr>
            <a:spLocks noGrp="1"/>
          </p:cNvSpPr>
          <p:nvPr>
            <p:ph idx="1"/>
          </p:nvPr>
        </p:nvSpPr>
        <p:spPr/>
        <p:txBody>
          <a:bodyPr/>
          <a:lstStyle/>
          <a:p>
            <a:pPr marL="0" indent="0">
              <a:buNone/>
            </a:pPr>
            <a:endParaRPr lang="en-GB" dirty="0"/>
          </a:p>
          <a:p>
            <a:r>
              <a:rPr lang="en-GB" dirty="0"/>
              <a:t>At the MPTS in </a:t>
            </a:r>
            <a:r>
              <a:rPr lang="en-GB" i="1" dirty="0"/>
              <a:t>support</a:t>
            </a:r>
            <a:r>
              <a:rPr lang="en-GB" dirty="0"/>
              <a:t> of her position part of Dr B-G’s case   was that she had “</a:t>
            </a:r>
            <a:r>
              <a:rPr lang="en-GB" b="1" dirty="0"/>
              <a:t>reflected on </a:t>
            </a:r>
            <a:r>
              <a:rPr lang="en-GB" dirty="0"/>
              <a:t>and addressed her failings”</a:t>
            </a:r>
          </a:p>
          <a:p>
            <a:pPr marL="0" indent="0">
              <a:buNone/>
            </a:pPr>
            <a:r>
              <a:rPr lang="en-GB" dirty="0"/>
              <a:t>    In the determinations of the MPTS when considering whether   </a:t>
            </a:r>
          </a:p>
          <a:p>
            <a:pPr marL="0" indent="0">
              <a:buNone/>
            </a:pPr>
            <a:r>
              <a:rPr lang="en-GB" dirty="0"/>
              <a:t>    her failings “were remediable”:</a:t>
            </a:r>
          </a:p>
          <a:p>
            <a:r>
              <a:rPr lang="en-GB" dirty="0"/>
              <a:t>“</a:t>
            </a:r>
            <a:r>
              <a:rPr lang="en-GB" b="1" dirty="0"/>
              <a:t>you have undergone significant remediation and reflection</a:t>
            </a:r>
            <a:r>
              <a:rPr lang="en-GB" dirty="0"/>
              <a:t>…</a:t>
            </a:r>
          </a:p>
          <a:p>
            <a:pPr marL="0" indent="0">
              <a:buNone/>
            </a:pPr>
            <a:r>
              <a:rPr lang="en-GB" dirty="0"/>
              <a:t>    The Tribunal…is satisfied that the risk of you putting a patient  </a:t>
            </a:r>
          </a:p>
          <a:p>
            <a:pPr marL="0" indent="0">
              <a:buNone/>
            </a:pPr>
            <a:r>
              <a:rPr lang="en-GB" dirty="0"/>
              <a:t>    at unwarranted risk of harm in the future is low”</a:t>
            </a:r>
          </a:p>
        </p:txBody>
      </p:sp>
    </p:spTree>
    <p:extLst>
      <p:ext uri="{BB962C8B-B14F-4D97-AF65-F5344CB8AC3E}">
        <p14:creationId xmlns:p14="http://schemas.microsoft.com/office/powerpoint/2010/main" val="19159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Reflection 2</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Submissions on behalf of Dr B-G , regarding the appropriate sanction being suspension, included:</a:t>
            </a:r>
          </a:p>
          <a:p>
            <a:pPr marL="0" indent="0">
              <a:buNone/>
            </a:pPr>
            <a:endParaRPr lang="en-GB" dirty="0"/>
          </a:p>
          <a:p>
            <a:r>
              <a:rPr lang="en-GB" dirty="0"/>
              <a:t>Dr B-G had demonstrated </a:t>
            </a:r>
            <a:r>
              <a:rPr lang="en-GB" b="1" dirty="0"/>
              <a:t>insight</a:t>
            </a:r>
          </a:p>
          <a:p>
            <a:endParaRPr lang="en-GB" dirty="0">
              <a:solidFill>
                <a:srgbClr val="0070C0"/>
              </a:solidFill>
            </a:endParaRPr>
          </a:p>
          <a:p>
            <a:r>
              <a:rPr lang="en-GB" dirty="0"/>
              <a:t>She had </a:t>
            </a:r>
            <a:r>
              <a:rPr lang="en-GB" b="1" dirty="0"/>
              <a:t>reflected on and expressed remorse </a:t>
            </a:r>
            <a:r>
              <a:rPr lang="en-GB" dirty="0"/>
              <a:t>for the events</a:t>
            </a:r>
          </a:p>
        </p:txBody>
      </p:sp>
    </p:spTree>
    <p:extLst>
      <p:ext uri="{BB962C8B-B14F-4D97-AF65-F5344CB8AC3E}">
        <p14:creationId xmlns:p14="http://schemas.microsoft.com/office/powerpoint/2010/main" val="213830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Reflection 3</a:t>
            </a:r>
          </a:p>
        </p:txBody>
      </p:sp>
      <p:sp>
        <p:nvSpPr>
          <p:cNvPr id="3" name="Content Placeholder 2"/>
          <p:cNvSpPr>
            <a:spLocks noGrp="1"/>
          </p:cNvSpPr>
          <p:nvPr>
            <p:ph idx="1"/>
          </p:nvPr>
        </p:nvSpPr>
        <p:spPr/>
        <p:txBody>
          <a:bodyPr/>
          <a:lstStyle/>
          <a:p>
            <a:pPr marL="0" indent="0">
              <a:buNone/>
            </a:pPr>
            <a:r>
              <a:rPr lang="en-GB" dirty="0"/>
              <a:t>The Tribunal accepted that Dr B-G had an unblemished record as a doctor, she was of good character, noted the timescales involved and that the failings occurred in the context of wider systemic failings.</a:t>
            </a:r>
          </a:p>
          <a:p>
            <a:pPr marL="0" indent="0">
              <a:buNone/>
            </a:pPr>
            <a:r>
              <a:rPr lang="en-GB" b="1" dirty="0"/>
              <a:t>   </a:t>
            </a:r>
            <a:r>
              <a:rPr lang="en-GB" b="1" u="sng" dirty="0"/>
              <a:t>BUT</a:t>
            </a:r>
            <a:endParaRPr lang="en-GB" b="1" dirty="0"/>
          </a:p>
          <a:p>
            <a:pPr marL="0" indent="0">
              <a:buNone/>
            </a:pPr>
            <a:r>
              <a:rPr lang="en-GB" dirty="0"/>
              <a:t>“The Tribunal accepted the evidence of Dr A that you had reflected deeply and demonstrated significant and substantial insight in your conversations with him. However, the Tribunal was unable to conclude that you had </a:t>
            </a:r>
            <a:r>
              <a:rPr lang="en-GB" b="1" i="1" dirty="0"/>
              <a:t>complete insight </a:t>
            </a:r>
            <a:r>
              <a:rPr lang="en-GB" dirty="0"/>
              <a:t>into your actions as it did not hear from you directly.”</a:t>
            </a:r>
          </a:p>
          <a:p>
            <a:endParaRPr lang="en-GB" dirty="0"/>
          </a:p>
        </p:txBody>
      </p:sp>
    </p:spTree>
    <p:extLst>
      <p:ext uri="{BB962C8B-B14F-4D97-AF65-F5344CB8AC3E}">
        <p14:creationId xmlns:p14="http://schemas.microsoft.com/office/powerpoint/2010/main" val="187958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Reflection 4</a:t>
            </a:r>
          </a:p>
        </p:txBody>
      </p:sp>
      <p:sp>
        <p:nvSpPr>
          <p:cNvPr id="3" name="Content Placeholder 2"/>
          <p:cNvSpPr>
            <a:spLocks noGrp="1"/>
          </p:cNvSpPr>
          <p:nvPr>
            <p:ph idx="1"/>
          </p:nvPr>
        </p:nvSpPr>
        <p:spPr/>
        <p:txBody>
          <a:bodyPr/>
          <a:lstStyle/>
          <a:p>
            <a:r>
              <a:rPr lang="en-GB" dirty="0"/>
              <a:t>The Tribunal concluded that Dr B-G did not have complete insight </a:t>
            </a:r>
          </a:p>
          <a:p>
            <a:endParaRPr lang="en-GB" dirty="0"/>
          </a:p>
          <a:p>
            <a:pPr marL="0" indent="0">
              <a:buNone/>
            </a:pPr>
            <a:r>
              <a:rPr lang="en-GB" dirty="0"/>
              <a:t>Going forward the Tribunal stated it would be assisted at the review hearing by:</a:t>
            </a:r>
          </a:p>
          <a:p>
            <a:pPr marL="0" indent="0">
              <a:buNone/>
            </a:pPr>
            <a:endParaRPr lang="en-GB" dirty="0"/>
          </a:p>
          <a:p>
            <a:r>
              <a:rPr lang="en-GB" dirty="0"/>
              <a:t>“Evidence that you have reflected on the Tribunal’s findings and further evidence of reflection and insight into your actions”</a:t>
            </a:r>
          </a:p>
          <a:p>
            <a:pPr marL="0" indent="0">
              <a:buNone/>
            </a:pPr>
            <a:endParaRPr lang="en-GB" dirty="0">
              <a:solidFill>
                <a:srgbClr val="FF0000"/>
              </a:solidFill>
            </a:endParaRPr>
          </a:p>
        </p:txBody>
      </p:sp>
    </p:spTree>
    <p:extLst>
      <p:ext uri="{BB962C8B-B14F-4D97-AF65-F5344CB8AC3E}">
        <p14:creationId xmlns:p14="http://schemas.microsoft.com/office/powerpoint/2010/main" val="372267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Anonymising details in Reflection</a:t>
            </a:r>
          </a:p>
        </p:txBody>
      </p:sp>
      <p:sp>
        <p:nvSpPr>
          <p:cNvPr id="3" name="Content Placeholder 2"/>
          <p:cNvSpPr>
            <a:spLocks noGrp="1"/>
          </p:cNvSpPr>
          <p:nvPr>
            <p:ph idx="1"/>
          </p:nvPr>
        </p:nvSpPr>
        <p:spPr/>
        <p:txBody>
          <a:bodyPr/>
          <a:lstStyle/>
          <a:p>
            <a:r>
              <a:rPr lang="en-GB" dirty="0"/>
              <a:t>The GMC’s Guidance ‘</a:t>
            </a:r>
            <a:r>
              <a:rPr lang="en-GB" i="1" dirty="0"/>
              <a:t>Confidentiality: good practice in handling patient information </a:t>
            </a:r>
            <a:r>
              <a:rPr lang="en-GB" dirty="0"/>
              <a:t>’gives clear direction on </a:t>
            </a:r>
            <a:r>
              <a:rPr lang="en-GB" dirty="0" err="1"/>
              <a:t>anonymisation</a:t>
            </a:r>
            <a:r>
              <a:rPr lang="en-GB" dirty="0"/>
              <a:t> in the context of using and disclosing patient information for secondary purposes, such as education and training: </a:t>
            </a:r>
          </a:p>
          <a:p>
            <a:r>
              <a:rPr lang="en-GB" dirty="0"/>
              <a:t>Para 79:  </a:t>
            </a:r>
            <a:r>
              <a:rPr lang="en-GB" i="1" dirty="0"/>
              <a:t>“Anonymised information will usually be sufficient for purposes other than the direct care of the patient and you must use it in preference to identifiable information wherever possible. If you disclose identifiable information, you must be satisfied that there is a legal basis for breaching confidentiality.”</a:t>
            </a:r>
            <a:endParaRPr lang="en-GB" dirty="0"/>
          </a:p>
          <a:p>
            <a:pPr marL="0" indent="0">
              <a:buNone/>
            </a:pPr>
            <a:endParaRPr lang="en-GB" dirty="0"/>
          </a:p>
        </p:txBody>
      </p:sp>
    </p:spTree>
    <p:extLst>
      <p:ext uri="{BB962C8B-B14F-4D97-AF65-F5344CB8AC3E}">
        <p14:creationId xmlns:p14="http://schemas.microsoft.com/office/powerpoint/2010/main" val="192800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Reflective Notes and the GMC</a:t>
            </a:r>
          </a:p>
        </p:txBody>
      </p:sp>
      <p:sp>
        <p:nvSpPr>
          <p:cNvPr id="3" name="Content Placeholder 2"/>
          <p:cNvSpPr>
            <a:spLocks noGrp="1"/>
          </p:cNvSpPr>
          <p:nvPr>
            <p:ph idx="1"/>
          </p:nvPr>
        </p:nvSpPr>
        <p:spPr/>
        <p:txBody>
          <a:bodyPr/>
          <a:lstStyle/>
          <a:p>
            <a:r>
              <a:rPr lang="en-GB" dirty="0"/>
              <a:t>The GMC does not ask a doctor to provide their reflective notes in order to investigate a concern about them. Following a significant event or a serious incident, factual details should not be recorded in reflective discussions but elsewhere, in accordance with each organisation’s relevant policies.</a:t>
            </a:r>
          </a:p>
          <a:p>
            <a:r>
              <a:rPr lang="en-GB" dirty="0"/>
              <a:t>Evidence of insight and remediation may reduce the need for the GMC to take action. It plays an important role in how the GMC assesses whether a doctor’s fitness to practise is impaired.</a:t>
            </a:r>
          </a:p>
        </p:txBody>
      </p:sp>
    </p:spTree>
    <p:extLst>
      <p:ext uri="{BB962C8B-B14F-4D97-AF65-F5344CB8AC3E}">
        <p14:creationId xmlns:p14="http://schemas.microsoft.com/office/powerpoint/2010/main" val="406382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p:txBody>
          <a:bodyPr/>
          <a:lstStyle/>
          <a:p>
            <a:pPr marL="0" indent="0">
              <a:buNone/>
            </a:pPr>
            <a:endParaRPr lang="en-GB" dirty="0"/>
          </a:p>
          <a:p>
            <a:r>
              <a:rPr lang="en-GB" dirty="0"/>
              <a:t>Explore the variety of difficulties a doctor may find themselves in.</a:t>
            </a:r>
          </a:p>
          <a:p>
            <a:endParaRPr lang="en-GB" dirty="0"/>
          </a:p>
          <a:p>
            <a:r>
              <a:rPr lang="en-GB" dirty="0"/>
              <a:t>Develop an understanding of the different disciplinary and regulatory processes involved.</a:t>
            </a:r>
          </a:p>
          <a:p>
            <a:endParaRPr lang="en-GB" dirty="0"/>
          </a:p>
          <a:p>
            <a:r>
              <a:rPr lang="en-GB" dirty="0"/>
              <a:t>Equip the appraiser to provide a supportive robust appraisal.</a:t>
            </a:r>
          </a:p>
        </p:txBody>
      </p:sp>
    </p:spTree>
    <p:extLst>
      <p:ext uri="{BB962C8B-B14F-4D97-AF65-F5344CB8AC3E}">
        <p14:creationId xmlns:p14="http://schemas.microsoft.com/office/powerpoint/2010/main" val="6249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a:t>
            </a:r>
          </a:p>
        </p:txBody>
      </p:sp>
      <p:sp>
        <p:nvSpPr>
          <p:cNvPr id="3" name="Content Placeholder 2"/>
          <p:cNvSpPr>
            <a:spLocks noGrp="1"/>
          </p:cNvSpPr>
          <p:nvPr>
            <p:ph idx="1"/>
          </p:nvPr>
        </p:nvSpPr>
        <p:spPr/>
        <p:txBody>
          <a:bodyPr/>
          <a:lstStyle/>
          <a:p>
            <a:pPr marL="0" indent="0">
              <a:buNone/>
            </a:pPr>
            <a:r>
              <a:rPr lang="en-GB" dirty="0"/>
              <a:t>Reflection is a good thing, it empowers doctors to:</a:t>
            </a:r>
          </a:p>
          <a:p>
            <a:r>
              <a:rPr lang="en-GB" dirty="0"/>
              <a:t>demonstrate insight by identifying actions to help learning, development or improvement of practice, developing greater insight and self-awareness.</a:t>
            </a:r>
          </a:p>
          <a:p>
            <a:r>
              <a:rPr lang="en-GB" dirty="0"/>
              <a:t>identify opportunities to improve quality and patient safety in organisations.</a:t>
            </a:r>
          </a:p>
          <a:p>
            <a:endParaRPr lang="en-GB" dirty="0"/>
          </a:p>
          <a:p>
            <a:pPr marL="0" indent="0">
              <a:buNone/>
            </a:pPr>
            <a:r>
              <a:rPr lang="en-GB" dirty="0"/>
              <a:t>Reflective notes should focus on the learning, should not be a full discussion of the case and should be fully anonymised.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6384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Doctors</a:t>
            </a:r>
            <a:br>
              <a:rPr lang="en-GB" dirty="0"/>
            </a:br>
            <a:r>
              <a:rPr lang="en-GB" dirty="0"/>
              <a:t>in</a:t>
            </a:r>
            <a:br>
              <a:rPr lang="en-GB" dirty="0"/>
            </a:br>
            <a:r>
              <a:rPr lang="en-GB" dirty="0"/>
              <a:t>Difficulty</a:t>
            </a:r>
          </a:p>
        </p:txBody>
      </p:sp>
      <p:sp>
        <p:nvSpPr>
          <p:cNvPr id="3" name="Text Placeholder 2"/>
          <p:cNvSpPr>
            <a:spLocks noGrp="1"/>
          </p:cNvSpPr>
          <p:nvPr>
            <p:ph type="body" idx="1"/>
          </p:nvPr>
        </p:nvSpPr>
        <p:spPr/>
        <p:txBody>
          <a:bodyPr/>
          <a:lstStyle/>
          <a:p>
            <a:r>
              <a:rPr lang="en-GB" dirty="0"/>
              <a:t>Dr Susan Gibson-Smith</a:t>
            </a:r>
          </a:p>
          <a:p>
            <a:r>
              <a:rPr lang="en-GB" dirty="0" err="1"/>
              <a:t>MBChB</a:t>
            </a:r>
            <a:r>
              <a:rPr lang="en-GB" dirty="0"/>
              <a:t> MRCGP MPhil</a:t>
            </a:r>
          </a:p>
        </p:txBody>
      </p:sp>
    </p:spTree>
    <p:extLst>
      <p:ext uri="{BB962C8B-B14F-4D97-AF65-F5344CB8AC3E}">
        <p14:creationId xmlns:p14="http://schemas.microsoft.com/office/powerpoint/2010/main" val="84948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Time</a:t>
            </a:r>
          </a:p>
        </p:txBody>
      </p:sp>
      <p:sp>
        <p:nvSpPr>
          <p:cNvPr id="3" name="Content Placeholder 2"/>
          <p:cNvSpPr>
            <a:spLocks noGrp="1"/>
          </p:cNvSpPr>
          <p:nvPr>
            <p:ph idx="1"/>
          </p:nvPr>
        </p:nvSpPr>
        <p:spPr/>
        <p:txBody>
          <a:bodyPr/>
          <a:lstStyle/>
          <a:p>
            <a:endParaRPr lang="en-GB" dirty="0"/>
          </a:p>
          <a:p>
            <a:endParaRPr lang="en-GB" dirty="0"/>
          </a:p>
          <a:p>
            <a:endParaRPr lang="en-GB" dirty="0"/>
          </a:p>
          <a:p>
            <a:r>
              <a:rPr lang="en-GB" dirty="0"/>
              <a:t>What types of difficulties have you encountered doctors to be facing when conducting appraisals? </a:t>
            </a:r>
          </a:p>
        </p:txBody>
      </p:sp>
    </p:spTree>
    <p:extLst>
      <p:ext uri="{BB962C8B-B14F-4D97-AF65-F5344CB8AC3E}">
        <p14:creationId xmlns:p14="http://schemas.microsoft.com/office/powerpoint/2010/main" val="72763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Difficulties</a:t>
            </a:r>
          </a:p>
        </p:txBody>
      </p:sp>
      <p:sp>
        <p:nvSpPr>
          <p:cNvPr id="3" name="Content Placeholder 2"/>
          <p:cNvSpPr>
            <a:spLocks noGrp="1"/>
          </p:cNvSpPr>
          <p:nvPr>
            <p:ph idx="1"/>
          </p:nvPr>
        </p:nvSpPr>
        <p:spPr/>
        <p:txBody>
          <a:bodyPr/>
          <a:lstStyle/>
          <a:p>
            <a:pPr marL="0" indent="0">
              <a:buNone/>
            </a:pPr>
            <a:endParaRPr lang="en-GB" dirty="0"/>
          </a:p>
          <a:p>
            <a:r>
              <a:rPr lang="en-GB" dirty="0"/>
              <a:t>FAI’s/Claims/Complaints/Ombudsman/SUI</a:t>
            </a:r>
          </a:p>
          <a:p>
            <a:r>
              <a:rPr lang="en-GB" dirty="0"/>
              <a:t>GMC Investigations</a:t>
            </a:r>
          </a:p>
          <a:p>
            <a:r>
              <a:rPr lang="en-GB" dirty="0"/>
              <a:t>Hospital Disciplinary Procedures</a:t>
            </a:r>
          </a:p>
          <a:p>
            <a:r>
              <a:rPr lang="en-GB" dirty="0"/>
              <a:t>Clinical Support Group Investigations</a:t>
            </a:r>
          </a:p>
          <a:p>
            <a:r>
              <a:rPr lang="en-GB" dirty="0"/>
              <a:t>Health</a:t>
            </a:r>
          </a:p>
          <a:p>
            <a:endParaRPr lang="en-GB" dirty="0"/>
          </a:p>
        </p:txBody>
      </p:sp>
    </p:spTree>
    <p:extLst>
      <p:ext uri="{BB962C8B-B14F-4D97-AF65-F5344CB8AC3E}">
        <p14:creationId xmlns:p14="http://schemas.microsoft.com/office/powerpoint/2010/main" val="22409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Medico-legal Difficulties</a:t>
            </a:r>
          </a:p>
        </p:txBody>
      </p:sp>
      <p:sp>
        <p:nvSpPr>
          <p:cNvPr id="3" name="Content Placeholder 2"/>
          <p:cNvSpPr>
            <a:spLocks noGrp="1"/>
          </p:cNvSpPr>
          <p:nvPr>
            <p:ph idx="1"/>
          </p:nvPr>
        </p:nvSpPr>
        <p:spPr/>
        <p:txBody>
          <a:bodyPr/>
          <a:lstStyle/>
          <a:p>
            <a:pPr marL="0" indent="0">
              <a:buNone/>
            </a:pPr>
            <a:endParaRPr lang="en-GB" dirty="0"/>
          </a:p>
          <a:p>
            <a:r>
              <a:rPr lang="en-GB" dirty="0"/>
              <a:t>Complaints</a:t>
            </a:r>
          </a:p>
          <a:p>
            <a:r>
              <a:rPr lang="en-GB" dirty="0"/>
              <a:t>Ombudsman</a:t>
            </a:r>
          </a:p>
          <a:p>
            <a:r>
              <a:rPr lang="en-GB" dirty="0"/>
              <a:t>Claims</a:t>
            </a:r>
          </a:p>
          <a:p>
            <a:r>
              <a:rPr lang="en-GB" dirty="0"/>
              <a:t>FAI’s</a:t>
            </a:r>
          </a:p>
          <a:p>
            <a:r>
              <a:rPr lang="en-GB" dirty="0"/>
              <a:t>SUI’s</a:t>
            </a:r>
          </a:p>
        </p:txBody>
      </p:sp>
    </p:spTree>
    <p:extLst>
      <p:ext uri="{BB962C8B-B14F-4D97-AF65-F5344CB8AC3E}">
        <p14:creationId xmlns:p14="http://schemas.microsoft.com/office/powerpoint/2010/main" val="377114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GMC Investigations</a:t>
            </a:r>
          </a:p>
        </p:txBody>
      </p:sp>
      <p:sp>
        <p:nvSpPr>
          <p:cNvPr id="3" name="Content Placeholder 2"/>
          <p:cNvSpPr>
            <a:spLocks noGrp="1"/>
          </p:cNvSpPr>
          <p:nvPr>
            <p:ph idx="1"/>
          </p:nvPr>
        </p:nvSpPr>
        <p:spPr/>
        <p:txBody>
          <a:bodyPr/>
          <a:lstStyle/>
          <a:p>
            <a:pPr marL="0" indent="0">
              <a:buNone/>
            </a:pPr>
            <a:endParaRPr lang="en-GB" dirty="0"/>
          </a:p>
          <a:p>
            <a:r>
              <a:rPr lang="en-GB" dirty="0"/>
              <a:t>Provisional Enquiry</a:t>
            </a:r>
          </a:p>
          <a:p>
            <a:r>
              <a:rPr lang="en-GB" dirty="0"/>
              <a:t>Interim Orders Tribunal (IOT)</a:t>
            </a:r>
          </a:p>
          <a:p>
            <a:r>
              <a:rPr lang="en-GB" dirty="0"/>
              <a:t>Rule 4 	Fact finding/expert advice/closed</a:t>
            </a:r>
          </a:p>
          <a:p>
            <a:r>
              <a:rPr lang="en-GB" dirty="0"/>
              <a:t>Rule 7	Written allegations/28 day response/no 			action/warning/undertakings</a:t>
            </a:r>
          </a:p>
          <a:p>
            <a:r>
              <a:rPr lang="en-GB" dirty="0"/>
              <a:t>MPTS Hearing 	Facts/ Impairment/Sanction</a:t>
            </a:r>
          </a:p>
          <a:p>
            <a:pPr marL="2743200" lvl="6" indent="0">
              <a:buNone/>
            </a:pPr>
            <a:endParaRPr lang="en-GB" dirty="0"/>
          </a:p>
        </p:txBody>
      </p:sp>
    </p:spTree>
    <p:extLst>
      <p:ext uri="{BB962C8B-B14F-4D97-AF65-F5344CB8AC3E}">
        <p14:creationId xmlns:p14="http://schemas.microsoft.com/office/powerpoint/2010/main" val="338508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Hospital Disciplinary Investigation</a:t>
            </a:r>
          </a:p>
        </p:txBody>
      </p:sp>
      <p:sp>
        <p:nvSpPr>
          <p:cNvPr id="3" name="Content Placeholder 2"/>
          <p:cNvSpPr>
            <a:spLocks noGrp="1"/>
          </p:cNvSpPr>
          <p:nvPr>
            <p:ph idx="1"/>
          </p:nvPr>
        </p:nvSpPr>
        <p:spPr/>
        <p:txBody>
          <a:bodyPr/>
          <a:lstStyle/>
          <a:p>
            <a:r>
              <a:rPr lang="en-GB" dirty="0"/>
              <a:t>PCS8 Circular (Under review at present)</a:t>
            </a:r>
          </a:p>
          <a:p>
            <a:endParaRPr lang="en-GB" dirty="0"/>
          </a:p>
          <a:p>
            <a:r>
              <a:rPr lang="en-GB" dirty="0"/>
              <a:t>Preliminary Enquiry	/recommendations/case closed.</a:t>
            </a:r>
          </a:p>
          <a:p>
            <a:pPr marL="0" indent="0">
              <a:buNone/>
            </a:pPr>
            <a:endParaRPr lang="en-GB" dirty="0"/>
          </a:p>
          <a:p>
            <a:r>
              <a:rPr lang="en-GB" dirty="0"/>
              <a:t>Personal Conduct/Professional Conduct/Professional Competence.  </a:t>
            </a:r>
          </a:p>
          <a:p>
            <a:pPr marL="0" indent="0">
              <a:buNone/>
            </a:pPr>
            <a:endParaRPr lang="en-GB" dirty="0"/>
          </a:p>
          <a:p>
            <a:r>
              <a:rPr lang="en-GB" dirty="0"/>
              <a:t>Annexe B or Annexe C.</a:t>
            </a:r>
          </a:p>
          <a:p>
            <a:pPr marL="0" indent="0">
              <a:buNone/>
            </a:pPr>
            <a:endParaRPr lang="en-GB" dirty="0"/>
          </a:p>
        </p:txBody>
      </p:sp>
    </p:spTree>
    <p:extLst>
      <p:ext uri="{BB962C8B-B14F-4D97-AF65-F5344CB8AC3E}">
        <p14:creationId xmlns:p14="http://schemas.microsoft.com/office/powerpoint/2010/main" val="28559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Support Group Referrals</a:t>
            </a:r>
          </a:p>
        </p:txBody>
      </p:sp>
      <p:sp>
        <p:nvSpPr>
          <p:cNvPr id="3" name="Content Placeholder 2"/>
          <p:cNvSpPr>
            <a:spLocks noGrp="1"/>
          </p:cNvSpPr>
          <p:nvPr>
            <p:ph idx="1"/>
          </p:nvPr>
        </p:nvSpPr>
        <p:spPr/>
        <p:txBody>
          <a:bodyPr/>
          <a:lstStyle/>
          <a:p>
            <a:r>
              <a:rPr lang="en-GB" dirty="0"/>
              <a:t>Medical Director by colleagues/appraiser/GMC</a:t>
            </a:r>
          </a:p>
          <a:p>
            <a:endParaRPr lang="en-GB" dirty="0"/>
          </a:p>
          <a:p>
            <a:r>
              <a:rPr lang="en-GB" dirty="0"/>
              <a:t>Clinical Support Group consists of Medical Director, Out of Hours Lead, Local Appraisal Adviser, Nurse Lead, Practice Manager Lead, LMC Lead, Prescribing Lead.</a:t>
            </a:r>
          </a:p>
          <a:p>
            <a:r>
              <a:rPr lang="en-GB" dirty="0"/>
              <a:t>Doctor referred  to Associate Adviser for performance support </a:t>
            </a:r>
          </a:p>
          <a:p>
            <a:r>
              <a:rPr lang="en-GB" dirty="0"/>
              <a:t>Agree objectives communication skills/peer video/SEA/prescribing/procedures and clinical governance. </a:t>
            </a:r>
          </a:p>
          <a:p>
            <a:r>
              <a:rPr lang="en-GB" dirty="0"/>
              <a:t>Feedback to CSG discharge/monitoring/ more support</a:t>
            </a:r>
          </a:p>
          <a:p>
            <a:endParaRPr lang="en-GB" dirty="0"/>
          </a:p>
        </p:txBody>
      </p:sp>
    </p:spTree>
    <p:extLst>
      <p:ext uri="{BB962C8B-B14F-4D97-AF65-F5344CB8AC3E}">
        <p14:creationId xmlns:p14="http://schemas.microsoft.com/office/powerpoint/2010/main" val="15749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017 MDDUS PowerPoint templat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DDUS Presentation Template - August 2009">
      <a:majorFont>
        <a:latin typeface="Tahoma"/>
        <a:ea typeface=""/>
        <a:cs typeface=""/>
      </a:majorFont>
      <a:minorFont>
        <a:latin typeface="Tahom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DDUS Presentation Template - August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DDUS Presentation Template - August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DDUS Presentation Template - August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DDUS Presentation Template - August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DDUS Presentation Template - August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DDUS Presentation Template - August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DDUS Presentation Template - August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DDUS Presentation Template - August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DDUS Presentation Template - August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DDUS Presentation Template - August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DDUS Presentation Template - August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DDUS Presentation Template - August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DDUS slide template - 2017">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DDUS Presentation Template - August 2009">
      <a:majorFont>
        <a:latin typeface="Tahoma"/>
        <a:ea typeface=""/>
        <a:cs typeface=""/>
      </a:majorFont>
      <a:minorFont>
        <a:latin typeface="Tahom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DDUS Presentation Template - August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DDUS Presentation Template - August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DDUS Presentation Template - August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DDUS Presentation Template - August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DDUS Presentation Template - August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DDUS Presentation Template - August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DDUS Presentation Template - August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DDUS Presentation Template - August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DDUS Presentation Template - August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DDUS Presentation Template - August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DDUS Presentation Template - August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DDUS Presentation Template - August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11" ma:contentTypeDescription="Create a new document." ma:contentTypeScope="" ma:versionID="89fa19f345fd3f7c89c10cbbcb077cf5">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a87aad13dab6b83808ec983a3a743ca0"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2C69C3-8C23-4DCE-87B0-285334FB6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9f3f6-b7db-40ce-a15f-c10d2fdae267"/>
    <ds:schemaRef ds:uri="0cf4b3a6-91e3-43a9-a28b-3e6e49204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1E4096-9E87-4159-90CF-F93FA932F592}">
  <ds:schemaRefs>
    <ds:schemaRef ds:uri="http://schemas.microsoft.com/sharepoint/v3/contenttype/forms"/>
  </ds:schemaRefs>
</ds:datastoreItem>
</file>

<file path=customXml/itemProps3.xml><?xml version="1.0" encoding="utf-8"?>
<ds:datastoreItem xmlns:ds="http://schemas.openxmlformats.org/officeDocument/2006/customXml" ds:itemID="{6E4E7433-124F-4097-A387-79F584D9F491}">
  <ds:schemaRefs>
    <ds:schemaRef ds:uri="5549f3f6-b7db-40ce-a15f-c10d2fdae267"/>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0cf4b3a6-91e3-43a9-a28b-3e6e49204d4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2017 MDDUS PowerPoint template</Template>
  <TotalTime>1020</TotalTime>
  <Words>1402</Words>
  <Application>Microsoft Office PowerPoint</Application>
  <PresentationFormat>On-screen Show (16:9)</PresentationFormat>
  <Paragraphs>201</Paragraphs>
  <Slides>31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Tahoma</vt:lpstr>
      <vt:lpstr>Wingdings</vt:lpstr>
      <vt:lpstr>2017 MDDUS PowerPoint template</vt:lpstr>
      <vt:lpstr>1_MDDUS slide template - 2017</vt:lpstr>
      <vt:lpstr>Supporting Doctors in Difficulty</vt:lpstr>
      <vt:lpstr>Doctors in Difficulty</vt:lpstr>
      <vt:lpstr>Aims</vt:lpstr>
      <vt:lpstr>Question Time</vt:lpstr>
      <vt:lpstr>Types of Difficulties</vt:lpstr>
      <vt:lpstr>Medico-legal Difficulties</vt:lpstr>
      <vt:lpstr>GMC Investigations</vt:lpstr>
      <vt:lpstr>Hospital Disciplinary Investigation</vt:lpstr>
      <vt:lpstr>Clinical  Support Group Referrals</vt:lpstr>
      <vt:lpstr>Health</vt:lpstr>
      <vt:lpstr>PowerPoint Presentation</vt:lpstr>
      <vt:lpstr>Developmental Process</vt:lpstr>
      <vt:lpstr>PowerPoint Presentation</vt:lpstr>
      <vt:lpstr>Why Reflection</vt:lpstr>
      <vt:lpstr>Appraisal expectations re reflection</vt:lpstr>
      <vt:lpstr>The Reflective Practitioner </vt:lpstr>
      <vt:lpstr>What is reflective practice </vt:lpstr>
      <vt:lpstr>1. What? So what? Now what?</vt:lpstr>
      <vt:lpstr>2. Reflection based on Schon</vt:lpstr>
      <vt:lpstr>Schon continued</vt:lpstr>
      <vt:lpstr>3. What, Why, How?</vt:lpstr>
      <vt:lpstr>4. Gibbs’ reflective cycle</vt:lpstr>
      <vt:lpstr>Gibbs’ reflective cycle</vt:lpstr>
      <vt:lpstr>The Role of Reflection </vt:lpstr>
      <vt:lpstr>The Role of Reflection 2</vt:lpstr>
      <vt:lpstr>The Role of Reflection 3</vt:lpstr>
      <vt:lpstr>The Role of Reflection 4</vt:lpstr>
      <vt:lpstr>Anonymising details in Reflection</vt:lpstr>
      <vt:lpstr>Reflective Notes and the GMC</vt:lpstr>
      <vt:lpstr>In Summary</vt:lpstr>
      <vt:lpstr>Supporting Doctors in Difficulty</vt:lpstr>
    </vt:vector>
  </TitlesOfParts>
  <Company>MDDUS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Gibson-Smith</dc:creator>
  <cp:lastModifiedBy>William Liu</cp:lastModifiedBy>
  <cp:revision>191</cp:revision>
  <cp:lastPrinted>2018-10-23T20:07:22Z</cp:lastPrinted>
  <dcterms:created xsi:type="dcterms:W3CDTF">2018-10-22T15:44:52Z</dcterms:created>
  <dcterms:modified xsi:type="dcterms:W3CDTF">2019-05-09T12:28:54Z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0x01010034BD96815014FC4DAAF3A159B430C409</vt:lpwstr>
  </property>
</Properties>
</file>