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32"/>
  </p:notesMasterIdLst>
  <p:handoutMasterIdLst>
    <p:handoutMasterId r:id="rId33"/>
  </p:handoutMasterIdLst>
  <p:sldIdLst>
    <p:sldId id="263" r:id="rId5"/>
    <p:sldId id="334" r:id="rId6"/>
    <p:sldId id="327" r:id="rId7"/>
    <p:sldId id="291" r:id="rId8"/>
    <p:sldId id="292" r:id="rId9"/>
    <p:sldId id="324" r:id="rId10"/>
    <p:sldId id="293" r:id="rId11"/>
    <p:sldId id="322" r:id="rId12"/>
    <p:sldId id="297" r:id="rId13"/>
    <p:sldId id="298" r:id="rId14"/>
    <p:sldId id="323" r:id="rId15"/>
    <p:sldId id="299" r:id="rId16"/>
    <p:sldId id="300" r:id="rId17"/>
    <p:sldId id="331" r:id="rId18"/>
    <p:sldId id="301" r:id="rId19"/>
    <p:sldId id="267" r:id="rId20"/>
    <p:sldId id="335" r:id="rId21"/>
    <p:sldId id="336" r:id="rId22"/>
    <p:sldId id="302" r:id="rId23"/>
    <p:sldId id="337" r:id="rId24"/>
    <p:sldId id="333" r:id="rId25"/>
    <p:sldId id="303" r:id="rId26"/>
    <p:sldId id="338" r:id="rId27"/>
    <p:sldId id="318" r:id="rId28"/>
    <p:sldId id="319" r:id="rId29"/>
    <p:sldId id="317" r:id="rId30"/>
    <p:sldId id="26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4306C"/>
    <a:srgbClr val="173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74401-D395-4D59-B7E9-AA122834B836}" v="2" dt="2024-02-06T16:45:58.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69347" autoAdjust="0"/>
  </p:normalViewPr>
  <p:slideViewPr>
    <p:cSldViewPr snapToGrid="0" snapToObjects="1">
      <p:cViewPr varScale="1">
        <p:scale>
          <a:sx n="78" d="100"/>
          <a:sy n="78" d="100"/>
        </p:scale>
        <p:origin x="1594"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AEC74401-D395-4D59-B7E9-AA122834B836}"/>
    <pc:docChg chg="modSld">
      <pc:chgData name="William Liu" userId="533dbcff-4b22-4794-bc5f-de9c23d5e788" providerId="ADAL" clId="{AEC74401-D395-4D59-B7E9-AA122834B836}" dt="2024-02-06T16:45:58.448" v="5" actId="20577"/>
      <pc:docMkLst>
        <pc:docMk/>
      </pc:docMkLst>
      <pc:sldChg chg="modSp mod">
        <pc:chgData name="William Liu" userId="533dbcff-4b22-4794-bc5f-de9c23d5e788" providerId="ADAL" clId="{AEC74401-D395-4D59-B7E9-AA122834B836}" dt="2024-02-06T10:01:57.608" v="3" actId="20577"/>
        <pc:sldMkLst>
          <pc:docMk/>
          <pc:sldMk cId="3064143762" sldId="299"/>
        </pc:sldMkLst>
        <pc:spChg chg="mod">
          <ac:chgData name="William Liu" userId="533dbcff-4b22-4794-bc5f-de9c23d5e788" providerId="ADAL" clId="{AEC74401-D395-4D59-B7E9-AA122834B836}" dt="2024-02-06T10:01:57.608" v="3" actId="20577"/>
          <ac:spMkLst>
            <pc:docMk/>
            <pc:sldMk cId="3064143762" sldId="299"/>
            <ac:spMk id="9" creationId="{488E8C34-6828-C28B-CB14-933551E50374}"/>
          </ac:spMkLst>
        </pc:spChg>
      </pc:sldChg>
      <pc:sldChg chg="modNotesTx">
        <pc:chgData name="William Liu" userId="533dbcff-4b22-4794-bc5f-de9c23d5e788" providerId="ADAL" clId="{AEC74401-D395-4D59-B7E9-AA122834B836}" dt="2024-02-06T10:01:48.760" v="1" actId="20577"/>
        <pc:sldMkLst>
          <pc:docMk/>
          <pc:sldMk cId="3809346032" sldId="324"/>
        </pc:sldMkLst>
      </pc:sldChg>
      <pc:sldChg chg="modSp">
        <pc:chgData name="William Liu" userId="533dbcff-4b22-4794-bc5f-de9c23d5e788" providerId="ADAL" clId="{AEC74401-D395-4D59-B7E9-AA122834B836}" dt="2024-02-06T16:45:58.448" v="5" actId="20577"/>
        <pc:sldMkLst>
          <pc:docMk/>
          <pc:sldMk cId="3271812642" sldId="334"/>
        </pc:sldMkLst>
        <pc:graphicFrameChg chg="mod">
          <ac:chgData name="William Liu" userId="533dbcff-4b22-4794-bc5f-de9c23d5e788" providerId="ADAL" clId="{AEC74401-D395-4D59-B7E9-AA122834B836}" dt="2024-02-06T16:45:58.448" v="5" actId="20577"/>
          <ac:graphicFrameMkLst>
            <pc:docMk/>
            <pc:sldMk cId="3271812642" sldId="334"/>
            <ac:graphicFrameMk id="9" creationId="{8E256705-62CC-5F29-B690-97DAC96F5005}"/>
          </ac:graphicFrameMkLst>
        </pc:graphicFrameChg>
      </pc:sldChg>
    </pc:docChg>
  </pc:docChgLst>
  <pc:docChgLst>
    <pc:chgData name="William Liu" userId="533dbcff-4b22-4794-bc5f-de9c23d5e788" providerId="ADAL" clId="{C0D0CA01-4120-4D87-BEB5-5D1E5867FFD1}"/>
    <pc:docChg chg="addSld delSld modSld">
      <pc:chgData name="William Liu" userId="533dbcff-4b22-4794-bc5f-de9c23d5e788" providerId="ADAL" clId="{C0D0CA01-4120-4D87-BEB5-5D1E5867FFD1}" dt="2023-10-09T09:17:04.462" v="8" actId="20577"/>
      <pc:docMkLst>
        <pc:docMk/>
      </pc:docMkLst>
      <pc:sldChg chg="del">
        <pc:chgData name="William Liu" userId="533dbcff-4b22-4794-bc5f-de9c23d5e788" providerId="ADAL" clId="{C0D0CA01-4120-4D87-BEB5-5D1E5867FFD1}" dt="2023-10-09T09:13:39.171" v="1" actId="47"/>
        <pc:sldMkLst>
          <pc:docMk/>
          <pc:sldMk cId="1318406726" sldId="269"/>
        </pc:sldMkLst>
      </pc:sldChg>
      <pc:sldChg chg="del">
        <pc:chgData name="William Liu" userId="533dbcff-4b22-4794-bc5f-de9c23d5e788" providerId="ADAL" clId="{C0D0CA01-4120-4D87-BEB5-5D1E5867FFD1}" dt="2023-10-09T09:13:44.298" v="2" actId="47"/>
        <pc:sldMkLst>
          <pc:docMk/>
          <pc:sldMk cId="2038418473" sldId="271"/>
        </pc:sldMkLst>
      </pc:sldChg>
      <pc:sldChg chg="del">
        <pc:chgData name="William Liu" userId="533dbcff-4b22-4794-bc5f-de9c23d5e788" providerId="ADAL" clId="{C0D0CA01-4120-4D87-BEB5-5D1E5867FFD1}" dt="2023-10-09T09:13:53.511" v="4" actId="47"/>
        <pc:sldMkLst>
          <pc:docMk/>
          <pc:sldMk cId="2559999591" sldId="272"/>
        </pc:sldMkLst>
      </pc:sldChg>
      <pc:sldChg chg="del">
        <pc:chgData name="William Liu" userId="533dbcff-4b22-4794-bc5f-de9c23d5e788" providerId="ADAL" clId="{C0D0CA01-4120-4D87-BEB5-5D1E5867FFD1}" dt="2023-10-09T09:15:51.079" v="6" actId="47"/>
        <pc:sldMkLst>
          <pc:docMk/>
          <pc:sldMk cId="109691020" sldId="315"/>
        </pc:sldMkLst>
      </pc:sldChg>
      <pc:sldChg chg="add">
        <pc:chgData name="William Liu" userId="533dbcff-4b22-4794-bc5f-de9c23d5e788" providerId="ADAL" clId="{C0D0CA01-4120-4D87-BEB5-5D1E5867FFD1}" dt="2023-10-09T09:13:35.153" v="0"/>
        <pc:sldMkLst>
          <pc:docMk/>
          <pc:sldMk cId="1120798165" sldId="335"/>
        </pc:sldMkLst>
      </pc:sldChg>
      <pc:sldChg chg="add">
        <pc:chgData name="William Liu" userId="533dbcff-4b22-4794-bc5f-de9c23d5e788" providerId="ADAL" clId="{C0D0CA01-4120-4D87-BEB5-5D1E5867FFD1}" dt="2023-10-09T09:13:35.153" v="0"/>
        <pc:sldMkLst>
          <pc:docMk/>
          <pc:sldMk cId="862106359" sldId="336"/>
        </pc:sldMkLst>
      </pc:sldChg>
      <pc:sldChg chg="add">
        <pc:chgData name="William Liu" userId="533dbcff-4b22-4794-bc5f-de9c23d5e788" providerId="ADAL" clId="{C0D0CA01-4120-4D87-BEB5-5D1E5867FFD1}" dt="2023-10-09T09:13:51.055" v="3"/>
        <pc:sldMkLst>
          <pc:docMk/>
          <pc:sldMk cId="894747635" sldId="337"/>
        </pc:sldMkLst>
      </pc:sldChg>
      <pc:sldChg chg="modSp add">
        <pc:chgData name="William Liu" userId="533dbcff-4b22-4794-bc5f-de9c23d5e788" providerId="ADAL" clId="{C0D0CA01-4120-4D87-BEB5-5D1E5867FFD1}" dt="2023-10-09T09:17:04.462" v="8" actId="20577"/>
        <pc:sldMkLst>
          <pc:docMk/>
          <pc:sldMk cId="1162852286" sldId="338"/>
        </pc:sldMkLst>
        <pc:spChg chg="mod">
          <ac:chgData name="William Liu" userId="533dbcff-4b22-4794-bc5f-de9c23d5e788" providerId="ADAL" clId="{C0D0CA01-4120-4D87-BEB5-5D1E5867FFD1}" dt="2023-10-09T09:17:04.462" v="8" actId="20577"/>
          <ac:spMkLst>
            <pc:docMk/>
            <pc:sldMk cId="1162852286" sldId="338"/>
            <ac:spMk id="19" creationId="{6AD06EC5-9693-47CF-AC54-B7E372A1A71C}"/>
          </ac:spMkLst>
        </pc:spChg>
      </pc:sldChg>
    </pc:docChg>
  </pc:docChgLst>
  <pc:docChgLst>
    <pc:chgData name="William Liu" userId="533dbcff-4b22-4794-bc5f-de9c23d5e788" providerId="ADAL" clId="{620CEFDC-3035-4507-8E2B-D5AB4E6E3ECA}"/>
    <pc:docChg chg="modSld">
      <pc:chgData name="William Liu" userId="533dbcff-4b22-4794-bc5f-de9c23d5e788" providerId="ADAL" clId="{620CEFDC-3035-4507-8E2B-D5AB4E6E3ECA}" dt="2023-11-09T12:29:39.867" v="3" actId="6549"/>
      <pc:docMkLst>
        <pc:docMk/>
      </pc:docMkLst>
      <pc:sldChg chg="modSp mod">
        <pc:chgData name="William Liu" userId="533dbcff-4b22-4794-bc5f-de9c23d5e788" providerId="ADAL" clId="{620CEFDC-3035-4507-8E2B-D5AB4E6E3ECA}" dt="2023-11-09T12:29:39.867" v="3" actId="6549"/>
        <pc:sldMkLst>
          <pc:docMk/>
          <pc:sldMk cId="894747635" sldId="337"/>
        </pc:sldMkLst>
        <pc:spChg chg="mod">
          <ac:chgData name="William Liu" userId="533dbcff-4b22-4794-bc5f-de9c23d5e788" providerId="ADAL" clId="{620CEFDC-3035-4507-8E2B-D5AB4E6E3ECA}" dt="2023-11-09T12:29:39.867" v="3" actId="6549"/>
          <ac:spMkLst>
            <pc:docMk/>
            <pc:sldMk cId="894747635" sldId="337"/>
            <ac:spMk id="3" creationId="{5DC6A7F0-FAA3-4A2C-9CAE-79354E13B0E0}"/>
          </ac:spMkLst>
        </pc:spChg>
      </pc:sldChg>
    </pc:docChg>
  </pc:docChgLst>
  <pc:docChgLst>
    <pc:chgData name="William Liu" userId="533dbcff-4b22-4794-bc5f-de9c23d5e788" providerId="ADAL" clId="{9873793A-E07B-47B6-8FB0-1DE390F8E263}"/>
    <pc:docChg chg="custSel modSld">
      <pc:chgData name="William Liu" userId="533dbcff-4b22-4794-bc5f-de9c23d5e788" providerId="ADAL" clId="{9873793A-E07B-47B6-8FB0-1DE390F8E263}" dt="2023-08-03T15:00:09.460" v="11" actId="207"/>
      <pc:docMkLst>
        <pc:docMk/>
      </pc:docMkLst>
      <pc:sldChg chg="modSp mod">
        <pc:chgData name="William Liu" userId="533dbcff-4b22-4794-bc5f-de9c23d5e788" providerId="ADAL" clId="{9873793A-E07B-47B6-8FB0-1DE390F8E263}" dt="2023-08-03T14:58:56.126" v="6" actId="122"/>
        <pc:sldMkLst>
          <pc:docMk/>
          <pc:sldMk cId="3368910918" sldId="327"/>
        </pc:sldMkLst>
        <pc:graphicFrameChg chg="mod modGraphic">
          <ac:chgData name="William Liu" userId="533dbcff-4b22-4794-bc5f-de9c23d5e788" providerId="ADAL" clId="{9873793A-E07B-47B6-8FB0-1DE390F8E263}" dt="2023-08-03T14:58:56.126" v="6" actId="122"/>
          <ac:graphicFrameMkLst>
            <pc:docMk/>
            <pc:sldMk cId="3368910918" sldId="327"/>
            <ac:graphicFrameMk id="4" creationId="{D15CD0A8-C529-44CC-851F-0D74B6313F7A}"/>
          </ac:graphicFrameMkLst>
        </pc:graphicFrameChg>
      </pc:sldChg>
      <pc:sldChg chg="modSp mod">
        <pc:chgData name="William Liu" userId="533dbcff-4b22-4794-bc5f-de9c23d5e788" providerId="ADAL" clId="{9873793A-E07B-47B6-8FB0-1DE390F8E263}" dt="2023-08-03T14:59:33.884" v="9" actId="207"/>
        <pc:sldMkLst>
          <pc:docMk/>
          <pc:sldMk cId="3842518943" sldId="331"/>
        </pc:sldMkLst>
        <pc:graphicFrameChg chg="mod modGraphic">
          <ac:chgData name="William Liu" userId="533dbcff-4b22-4794-bc5f-de9c23d5e788" providerId="ADAL" clId="{9873793A-E07B-47B6-8FB0-1DE390F8E263}" dt="2023-08-03T14:59:33.884" v="9" actId="207"/>
          <ac:graphicFrameMkLst>
            <pc:docMk/>
            <pc:sldMk cId="3842518943" sldId="331"/>
            <ac:graphicFrameMk id="4" creationId="{D15CD0A8-C529-44CC-851F-0D74B6313F7A}"/>
          </ac:graphicFrameMkLst>
        </pc:graphicFrameChg>
      </pc:sldChg>
      <pc:sldChg chg="modSp mod">
        <pc:chgData name="William Liu" userId="533dbcff-4b22-4794-bc5f-de9c23d5e788" providerId="ADAL" clId="{9873793A-E07B-47B6-8FB0-1DE390F8E263}" dt="2023-08-03T15:00:09.460" v="11" actId="207"/>
        <pc:sldMkLst>
          <pc:docMk/>
          <pc:sldMk cId="107910266" sldId="333"/>
        </pc:sldMkLst>
        <pc:graphicFrameChg chg="mod modGraphic">
          <ac:chgData name="William Liu" userId="533dbcff-4b22-4794-bc5f-de9c23d5e788" providerId="ADAL" clId="{9873793A-E07B-47B6-8FB0-1DE390F8E263}" dt="2023-08-03T15:00:09.460" v="11" actId="207"/>
          <ac:graphicFrameMkLst>
            <pc:docMk/>
            <pc:sldMk cId="107910266" sldId="333"/>
            <ac:graphicFrameMk id="4" creationId="{D15CD0A8-C529-44CC-851F-0D74B6313F7A}"/>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85EBB-37DD-4C2D-8598-4979877E072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B39CCA-1ED8-4771-80D3-FB305DA16A4F}">
      <dgm:prSet custT="1"/>
      <dgm:spPr/>
      <dgm:t>
        <a:bodyPr/>
        <a:lstStyle/>
        <a:p>
          <a:pPr>
            <a:lnSpc>
              <a:spcPct val="100000"/>
            </a:lnSpc>
          </a:pPr>
          <a:r>
            <a:rPr lang="en-GB" sz="2400" dirty="0"/>
            <a:t>… is an introductory taster session</a:t>
          </a:r>
          <a:endParaRPr lang="en-US" sz="2400" dirty="0"/>
        </a:p>
      </dgm:t>
    </dgm:pt>
    <dgm:pt modelId="{8A5BCF1E-D734-4929-81B5-B2EBF233C822}" type="parTrans" cxnId="{2095EB0E-D4C3-4F3F-8F0C-3F7B0269FCDB}">
      <dgm:prSet/>
      <dgm:spPr/>
      <dgm:t>
        <a:bodyPr/>
        <a:lstStyle/>
        <a:p>
          <a:endParaRPr lang="en-US" sz="2000"/>
        </a:p>
      </dgm:t>
    </dgm:pt>
    <dgm:pt modelId="{16DC43F9-BB9D-45F2-B48F-A17908D842E0}" type="sibTrans" cxnId="{2095EB0E-D4C3-4F3F-8F0C-3F7B0269FCDB}">
      <dgm:prSet/>
      <dgm:spPr/>
      <dgm:t>
        <a:bodyPr/>
        <a:lstStyle/>
        <a:p>
          <a:endParaRPr lang="en-US" sz="2000"/>
        </a:p>
      </dgm:t>
    </dgm:pt>
    <dgm:pt modelId="{509C82CA-3C82-4AFD-A965-EA17F002C01A}">
      <dgm:prSet custT="1"/>
      <dgm:spPr/>
      <dgm:t>
        <a:bodyPr/>
        <a:lstStyle/>
        <a:p>
          <a:pPr>
            <a:lnSpc>
              <a:spcPct val="100000"/>
            </a:lnSpc>
          </a:pPr>
          <a:r>
            <a:rPr lang="en-GB" sz="2400" dirty="0"/>
            <a:t>… is NOT training appraisers to coach</a:t>
          </a:r>
          <a:endParaRPr lang="en-US" sz="2400" dirty="0"/>
        </a:p>
      </dgm:t>
    </dgm:pt>
    <dgm:pt modelId="{2E0ABBF9-77A1-4891-8E1E-0E96CCC8E675}" type="parTrans" cxnId="{EEC39FCA-DF02-420A-BF25-D110E8FB3CBA}">
      <dgm:prSet/>
      <dgm:spPr/>
      <dgm:t>
        <a:bodyPr/>
        <a:lstStyle/>
        <a:p>
          <a:endParaRPr lang="en-US" sz="2000"/>
        </a:p>
      </dgm:t>
    </dgm:pt>
    <dgm:pt modelId="{8EAE8D00-70D0-4F73-9613-AC09DE6C95A4}" type="sibTrans" cxnId="{EEC39FCA-DF02-420A-BF25-D110E8FB3CBA}">
      <dgm:prSet/>
      <dgm:spPr/>
      <dgm:t>
        <a:bodyPr/>
        <a:lstStyle/>
        <a:p>
          <a:endParaRPr lang="en-US" sz="2000"/>
        </a:p>
      </dgm:t>
    </dgm:pt>
    <dgm:pt modelId="{ACE95CCF-5E60-45B3-B76E-D07016E058B4}">
      <dgm:prSet custT="1"/>
      <dgm:spPr/>
      <dgm:t>
        <a:bodyPr/>
        <a:lstStyle/>
        <a:p>
          <a:pPr>
            <a:lnSpc>
              <a:spcPct val="100000"/>
            </a:lnSpc>
          </a:pPr>
          <a:r>
            <a:rPr lang="en-GB" sz="2400"/>
            <a:t>… is experiential / practical</a:t>
          </a:r>
          <a:endParaRPr lang="en-US" sz="2400"/>
        </a:p>
      </dgm:t>
    </dgm:pt>
    <dgm:pt modelId="{134E8D26-6085-4E30-93DD-3B54E8755167}" type="parTrans" cxnId="{AD31B0AD-037E-4F56-BF70-303C590055F4}">
      <dgm:prSet/>
      <dgm:spPr/>
      <dgm:t>
        <a:bodyPr/>
        <a:lstStyle/>
        <a:p>
          <a:endParaRPr lang="en-US" sz="2000"/>
        </a:p>
      </dgm:t>
    </dgm:pt>
    <dgm:pt modelId="{0DD4F5ED-4C94-4B06-AE44-C45D2306B036}" type="sibTrans" cxnId="{AD31B0AD-037E-4F56-BF70-303C590055F4}">
      <dgm:prSet/>
      <dgm:spPr/>
      <dgm:t>
        <a:bodyPr/>
        <a:lstStyle/>
        <a:p>
          <a:endParaRPr lang="en-US" sz="2000"/>
        </a:p>
      </dgm:t>
    </dgm:pt>
    <dgm:pt modelId="{7CBECB96-116C-4573-8E40-A412FC0DC536}" type="pres">
      <dgm:prSet presAssocID="{41285EBB-37DD-4C2D-8598-4979877E072D}" presName="root" presStyleCnt="0">
        <dgm:presLayoutVars>
          <dgm:dir/>
          <dgm:resizeHandles val="exact"/>
        </dgm:presLayoutVars>
      </dgm:prSet>
      <dgm:spPr/>
    </dgm:pt>
    <dgm:pt modelId="{40E4554B-82C4-4DE7-8387-94429732B3BD}" type="pres">
      <dgm:prSet presAssocID="{B9B39CCA-1ED8-4771-80D3-FB305DA16A4F}" presName="compNode" presStyleCnt="0"/>
      <dgm:spPr/>
    </dgm:pt>
    <dgm:pt modelId="{17A3FF44-741E-4DDB-BAD3-5250D361E79B}" type="pres">
      <dgm:prSet presAssocID="{B9B39CCA-1ED8-4771-80D3-FB305DA16A4F}" presName="bgRect" presStyleLbl="bgShp" presStyleIdx="0" presStyleCnt="3"/>
      <dgm:spPr/>
    </dgm:pt>
    <dgm:pt modelId="{020A5B75-BA78-4D7C-B4BC-92F7E89DDAEB}" type="pres">
      <dgm:prSet presAssocID="{B9B39CCA-1ED8-4771-80D3-FB305DA16A4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3C665685-CE88-4864-B5BD-58B48C07B0EE}" type="pres">
      <dgm:prSet presAssocID="{B9B39CCA-1ED8-4771-80D3-FB305DA16A4F}" presName="spaceRect" presStyleCnt="0"/>
      <dgm:spPr/>
    </dgm:pt>
    <dgm:pt modelId="{A45DC144-9160-49ED-9096-A8E1BA891EEF}" type="pres">
      <dgm:prSet presAssocID="{B9B39CCA-1ED8-4771-80D3-FB305DA16A4F}" presName="parTx" presStyleLbl="revTx" presStyleIdx="0" presStyleCnt="3">
        <dgm:presLayoutVars>
          <dgm:chMax val="0"/>
          <dgm:chPref val="0"/>
        </dgm:presLayoutVars>
      </dgm:prSet>
      <dgm:spPr/>
    </dgm:pt>
    <dgm:pt modelId="{B4ADF514-275A-4B20-8E75-E4EB490F891D}" type="pres">
      <dgm:prSet presAssocID="{16DC43F9-BB9D-45F2-B48F-A17908D842E0}" presName="sibTrans" presStyleCnt="0"/>
      <dgm:spPr/>
    </dgm:pt>
    <dgm:pt modelId="{DE205EAB-7A07-40C6-B217-AEE4D82E16FD}" type="pres">
      <dgm:prSet presAssocID="{509C82CA-3C82-4AFD-A965-EA17F002C01A}" presName="compNode" presStyleCnt="0"/>
      <dgm:spPr/>
    </dgm:pt>
    <dgm:pt modelId="{025BE9A4-C8C0-494C-97F1-45375D0E0EE2}" type="pres">
      <dgm:prSet presAssocID="{509C82CA-3C82-4AFD-A965-EA17F002C01A}" presName="bgRect" presStyleLbl="bgShp" presStyleIdx="1" presStyleCnt="3"/>
      <dgm:spPr/>
    </dgm:pt>
    <dgm:pt modelId="{91029272-7667-48EB-AC6B-EA0254F5E079}" type="pres">
      <dgm:prSet presAssocID="{509C82CA-3C82-4AFD-A965-EA17F002C0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E7AB33A8-AF03-4CBC-9226-B973ABCD7087}" type="pres">
      <dgm:prSet presAssocID="{509C82CA-3C82-4AFD-A965-EA17F002C01A}" presName="spaceRect" presStyleCnt="0"/>
      <dgm:spPr/>
    </dgm:pt>
    <dgm:pt modelId="{55343E9B-9ED2-47D0-906A-BD4E3E37A177}" type="pres">
      <dgm:prSet presAssocID="{509C82CA-3C82-4AFD-A965-EA17F002C01A}" presName="parTx" presStyleLbl="revTx" presStyleIdx="1" presStyleCnt="3">
        <dgm:presLayoutVars>
          <dgm:chMax val="0"/>
          <dgm:chPref val="0"/>
        </dgm:presLayoutVars>
      </dgm:prSet>
      <dgm:spPr/>
    </dgm:pt>
    <dgm:pt modelId="{1FD68404-BCA5-413A-97B5-CA03F0ED017F}" type="pres">
      <dgm:prSet presAssocID="{8EAE8D00-70D0-4F73-9613-AC09DE6C95A4}" presName="sibTrans" presStyleCnt="0"/>
      <dgm:spPr/>
    </dgm:pt>
    <dgm:pt modelId="{F4DFF6D0-D0D1-485E-97F0-FF3D0BCEA6E9}" type="pres">
      <dgm:prSet presAssocID="{ACE95CCF-5E60-45B3-B76E-D07016E058B4}" presName="compNode" presStyleCnt="0"/>
      <dgm:spPr/>
    </dgm:pt>
    <dgm:pt modelId="{2765CDA2-0065-46EA-9FEC-C7197012FF9C}" type="pres">
      <dgm:prSet presAssocID="{ACE95CCF-5E60-45B3-B76E-D07016E058B4}" presName="bgRect" presStyleLbl="bgShp" presStyleIdx="2" presStyleCnt="3"/>
      <dgm:spPr/>
    </dgm:pt>
    <dgm:pt modelId="{4788BC2A-DA74-404A-AC5E-65B95EA5BE12}" type="pres">
      <dgm:prSet presAssocID="{ACE95CCF-5E60-45B3-B76E-D07016E058B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F2764123-EA0C-4BB1-8E44-DE9607FD9857}" type="pres">
      <dgm:prSet presAssocID="{ACE95CCF-5E60-45B3-B76E-D07016E058B4}" presName="spaceRect" presStyleCnt="0"/>
      <dgm:spPr/>
    </dgm:pt>
    <dgm:pt modelId="{34CE02D4-5E9F-41C2-AF1B-3C6BBF958881}" type="pres">
      <dgm:prSet presAssocID="{ACE95CCF-5E60-45B3-B76E-D07016E058B4}" presName="parTx" presStyleLbl="revTx" presStyleIdx="2" presStyleCnt="3">
        <dgm:presLayoutVars>
          <dgm:chMax val="0"/>
          <dgm:chPref val="0"/>
        </dgm:presLayoutVars>
      </dgm:prSet>
      <dgm:spPr/>
    </dgm:pt>
  </dgm:ptLst>
  <dgm:cxnLst>
    <dgm:cxn modelId="{2095EB0E-D4C3-4F3F-8F0C-3F7B0269FCDB}" srcId="{41285EBB-37DD-4C2D-8598-4979877E072D}" destId="{B9B39CCA-1ED8-4771-80D3-FB305DA16A4F}" srcOrd="0" destOrd="0" parTransId="{8A5BCF1E-D734-4929-81B5-B2EBF233C822}" sibTransId="{16DC43F9-BB9D-45F2-B48F-A17908D842E0}"/>
    <dgm:cxn modelId="{DD9A5219-B073-4079-9DEC-FF444628A8E7}" type="presOf" srcId="{509C82CA-3C82-4AFD-A965-EA17F002C01A}" destId="{55343E9B-9ED2-47D0-906A-BD4E3E37A177}" srcOrd="0" destOrd="0" presId="urn:microsoft.com/office/officeart/2018/2/layout/IconVerticalSolidList"/>
    <dgm:cxn modelId="{4B420A6B-5499-4517-A46C-2FAC08D8E09B}" type="presOf" srcId="{ACE95CCF-5E60-45B3-B76E-D07016E058B4}" destId="{34CE02D4-5E9F-41C2-AF1B-3C6BBF958881}" srcOrd="0" destOrd="0" presId="urn:microsoft.com/office/officeart/2018/2/layout/IconVerticalSolidList"/>
    <dgm:cxn modelId="{AD31B0AD-037E-4F56-BF70-303C590055F4}" srcId="{41285EBB-37DD-4C2D-8598-4979877E072D}" destId="{ACE95CCF-5E60-45B3-B76E-D07016E058B4}" srcOrd="2" destOrd="0" parTransId="{134E8D26-6085-4E30-93DD-3B54E8755167}" sibTransId="{0DD4F5ED-4C94-4B06-AE44-C45D2306B036}"/>
    <dgm:cxn modelId="{DF6BE7B1-CACF-4DCC-9F7B-E3002EBDD69B}" type="presOf" srcId="{41285EBB-37DD-4C2D-8598-4979877E072D}" destId="{7CBECB96-116C-4573-8E40-A412FC0DC536}" srcOrd="0" destOrd="0" presId="urn:microsoft.com/office/officeart/2018/2/layout/IconVerticalSolidList"/>
    <dgm:cxn modelId="{EEC39FCA-DF02-420A-BF25-D110E8FB3CBA}" srcId="{41285EBB-37DD-4C2D-8598-4979877E072D}" destId="{509C82CA-3C82-4AFD-A965-EA17F002C01A}" srcOrd="1" destOrd="0" parTransId="{2E0ABBF9-77A1-4891-8E1E-0E96CCC8E675}" sibTransId="{8EAE8D00-70D0-4F73-9613-AC09DE6C95A4}"/>
    <dgm:cxn modelId="{AF4975E7-8373-49B5-9125-95783EC25C59}" type="presOf" srcId="{B9B39CCA-1ED8-4771-80D3-FB305DA16A4F}" destId="{A45DC144-9160-49ED-9096-A8E1BA891EEF}" srcOrd="0" destOrd="0" presId="urn:microsoft.com/office/officeart/2018/2/layout/IconVerticalSolidList"/>
    <dgm:cxn modelId="{94F58EB4-A72E-4856-B34C-4434EEE4EDFA}" type="presParOf" srcId="{7CBECB96-116C-4573-8E40-A412FC0DC536}" destId="{40E4554B-82C4-4DE7-8387-94429732B3BD}" srcOrd="0" destOrd="0" presId="urn:microsoft.com/office/officeart/2018/2/layout/IconVerticalSolidList"/>
    <dgm:cxn modelId="{581AD307-520C-4A28-B6E8-1578C810C2F7}" type="presParOf" srcId="{40E4554B-82C4-4DE7-8387-94429732B3BD}" destId="{17A3FF44-741E-4DDB-BAD3-5250D361E79B}" srcOrd="0" destOrd="0" presId="urn:microsoft.com/office/officeart/2018/2/layout/IconVerticalSolidList"/>
    <dgm:cxn modelId="{C60B6A41-6828-4480-AFAB-641F7A48ED6C}" type="presParOf" srcId="{40E4554B-82C4-4DE7-8387-94429732B3BD}" destId="{020A5B75-BA78-4D7C-B4BC-92F7E89DDAEB}" srcOrd="1" destOrd="0" presId="urn:microsoft.com/office/officeart/2018/2/layout/IconVerticalSolidList"/>
    <dgm:cxn modelId="{761CABDB-B1F2-462F-B17F-E6D3CA42C154}" type="presParOf" srcId="{40E4554B-82C4-4DE7-8387-94429732B3BD}" destId="{3C665685-CE88-4864-B5BD-58B48C07B0EE}" srcOrd="2" destOrd="0" presId="urn:microsoft.com/office/officeart/2018/2/layout/IconVerticalSolidList"/>
    <dgm:cxn modelId="{89D36A38-6349-4837-B7C7-6B816BEA764C}" type="presParOf" srcId="{40E4554B-82C4-4DE7-8387-94429732B3BD}" destId="{A45DC144-9160-49ED-9096-A8E1BA891EEF}" srcOrd="3" destOrd="0" presId="urn:microsoft.com/office/officeart/2018/2/layout/IconVerticalSolidList"/>
    <dgm:cxn modelId="{051ADF54-B303-4064-BBA5-A502E319BFE1}" type="presParOf" srcId="{7CBECB96-116C-4573-8E40-A412FC0DC536}" destId="{B4ADF514-275A-4B20-8E75-E4EB490F891D}" srcOrd="1" destOrd="0" presId="urn:microsoft.com/office/officeart/2018/2/layout/IconVerticalSolidList"/>
    <dgm:cxn modelId="{5D9E4B24-FCF7-479F-BA4B-4C6927B7A52D}" type="presParOf" srcId="{7CBECB96-116C-4573-8E40-A412FC0DC536}" destId="{DE205EAB-7A07-40C6-B217-AEE4D82E16FD}" srcOrd="2" destOrd="0" presId="urn:microsoft.com/office/officeart/2018/2/layout/IconVerticalSolidList"/>
    <dgm:cxn modelId="{2A3967E1-F944-4D08-A3C8-83C1A49EBC09}" type="presParOf" srcId="{DE205EAB-7A07-40C6-B217-AEE4D82E16FD}" destId="{025BE9A4-C8C0-494C-97F1-45375D0E0EE2}" srcOrd="0" destOrd="0" presId="urn:microsoft.com/office/officeart/2018/2/layout/IconVerticalSolidList"/>
    <dgm:cxn modelId="{E945D7B3-DF82-4F74-8E39-4E48F04351D9}" type="presParOf" srcId="{DE205EAB-7A07-40C6-B217-AEE4D82E16FD}" destId="{91029272-7667-48EB-AC6B-EA0254F5E079}" srcOrd="1" destOrd="0" presId="urn:microsoft.com/office/officeart/2018/2/layout/IconVerticalSolidList"/>
    <dgm:cxn modelId="{A32AE8A9-0EFF-4FD3-AFD1-64CF40067A64}" type="presParOf" srcId="{DE205EAB-7A07-40C6-B217-AEE4D82E16FD}" destId="{E7AB33A8-AF03-4CBC-9226-B973ABCD7087}" srcOrd="2" destOrd="0" presId="urn:microsoft.com/office/officeart/2018/2/layout/IconVerticalSolidList"/>
    <dgm:cxn modelId="{8EB21B05-57A9-4484-A965-9F713EA9A971}" type="presParOf" srcId="{DE205EAB-7A07-40C6-B217-AEE4D82E16FD}" destId="{55343E9B-9ED2-47D0-906A-BD4E3E37A177}" srcOrd="3" destOrd="0" presId="urn:microsoft.com/office/officeart/2018/2/layout/IconVerticalSolidList"/>
    <dgm:cxn modelId="{A20FD5B0-42E1-452D-B07F-4E06A2EA14FF}" type="presParOf" srcId="{7CBECB96-116C-4573-8E40-A412FC0DC536}" destId="{1FD68404-BCA5-413A-97B5-CA03F0ED017F}" srcOrd="3" destOrd="0" presId="urn:microsoft.com/office/officeart/2018/2/layout/IconVerticalSolidList"/>
    <dgm:cxn modelId="{B6D44271-1F94-4C24-9F62-7C8FF8A5CCA9}" type="presParOf" srcId="{7CBECB96-116C-4573-8E40-A412FC0DC536}" destId="{F4DFF6D0-D0D1-485E-97F0-FF3D0BCEA6E9}" srcOrd="4" destOrd="0" presId="urn:microsoft.com/office/officeart/2018/2/layout/IconVerticalSolidList"/>
    <dgm:cxn modelId="{A4E7B324-36FB-4C57-BA6A-5981D02A55AE}" type="presParOf" srcId="{F4DFF6D0-D0D1-485E-97F0-FF3D0BCEA6E9}" destId="{2765CDA2-0065-46EA-9FEC-C7197012FF9C}" srcOrd="0" destOrd="0" presId="urn:microsoft.com/office/officeart/2018/2/layout/IconVerticalSolidList"/>
    <dgm:cxn modelId="{BEE21DD7-2E84-4021-9F94-6968CCE64E38}" type="presParOf" srcId="{F4DFF6D0-D0D1-485E-97F0-FF3D0BCEA6E9}" destId="{4788BC2A-DA74-404A-AC5E-65B95EA5BE12}" srcOrd="1" destOrd="0" presId="urn:microsoft.com/office/officeart/2018/2/layout/IconVerticalSolidList"/>
    <dgm:cxn modelId="{22D2C14E-27DE-42CF-8D19-78BCC9F9857C}" type="presParOf" srcId="{F4DFF6D0-D0D1-485E-97F0-FF3D0BCEA6E9}" destId="{F2764123-EA0C-4BB1-8E44-DE9607FD9857}" srcOrd="2" destOrd="0" presId="urn:microsoft.com/office/officeart/2018/2/layout/IconVerticalSolidList"/>
    <dgm:cxn modelId="{0CE199AE-E411-47C2-AD4F-D47B0528BB7D}" type="presParOf" srcId="{F4DFF6D0-D0D1-485E-97F0-FF3D0BCEA6E9}" destId="{34CE02D4-5E9F-41C2-AF1B-3C6BBF9588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F127D-08A8-4337-B56A-35B07426BA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5FC8D6C-7A98-408C-A927-957AADF1BC6A}">
      <dgm:prSet/>
      <dgm:spPr/>
      <dgm:t>
        <a:bodyPr/>
        <a:lstStyle/>
        <a:p>
          <a:r>
            <a:rPr lang="en-GB" dirty="0"/>
            <a:t>Video clip 1</a:t>
          </a:r>
          <a:endParaRPr lang="en-US" dirty="0"/>
        </a:p>
      </dgm:t>
    </dgm:pt>
    <dgm:pt modelId="{0B7C4CC1-C939-487F-91FD-CCF2208195F4}" type="parTrans" cxnId="{CB4AAE55-869D-4A08-A9FD-D24757430B77}">
      <dgm:prSet/>
      <dgm:spPr/>
      <dgm:t>
        <a:bodyPr/>
        <a:lstStyle/>
        <a:p>
          <a:endParaRPr lang="en-US"/>
        </a:p>
      </dgm:t>
    </dgm:pt>
    <dgm:pt modelId="{1C3F1361-DDCA-4AEA-9722-5D4B7915D267}" type="sibTrans" cxnId="{CB4AAE55-869D-4A08-A9FD-D24757430B77}">
      <dgm:prSet/>
      <dgm:spPr/>
      <dgm:t>
        <a:bodyPr/>
        <a:lstStyle/>
        <a:p>
          <a:endParaRPr lang="en-US"/>
        </a:p>
      </dgm:t>
    </dgm:pt>
    <dgm:pt modelId="{5905A01D-80DF-42F2-929E-5095C15491FD}">
      <dgm:prSet/>
      <dgm:spPr/>
      <dgm:t>
        <a:bodyPr/>
        <a:lstStyle/>
        <a:p>
          <a:r>
            <a:rPr lang="en-GB" dirty="0"/>
            <a:t>Discussion of skills used</a:t>
          </a:r>
        </a:p>
      </dgm:t>
    </dgm:pt>
    <dgm:pt modelId="{3E52A791-E31A-4A25-8EE8-BD01FCE0F47F}" type="parTrans" cxnId="{53CC5FC5-F217-4AD9-9837-42F72C6AF31A}">
      <dgm:prSet/>
      <dgm:spPr/>
      <dgm:t>
        <a:bodyPr/>
        <a:lstStyle/>
        <a:p>
          <a:endParaRPr lang="en-US"/>
        </a:p>
      </dgm:t>
    </dgm:pt>
    <dgm:pt modelId="{D1D34F66-476F-4D32-87B9-0562B7D9D015}" type="sibTrans" cxnId="{53CC5FC5-F217-4AD9-9837-42F72C6AF31A}">
      <dgm:prSet/>
      <dgm:spPr/>
      <dgm:t>
        <a:bodyPr/>
        <a:lstStyle/>
        <a:p>
          <a:endParaRPr lang="en-US"/>
        </a:p>
      </dgm:t>
    </dgm:pt>
    <dgm:pt modelId="{F6160163-B7E4-4B1B-85EB-42ED8C73D5D4}" type="pres">
      <dgm:prSet presAssocID="{126F127D-08A8-4337-B56A-35B07426BA42}" presName="root" presStyleCnt="0">
        <dgm:presLayoutVars>
          <dgm:dir/>
          <dgm:resizeHandles val="exact"/>
        </dgm:presLayoutVars>
      </dgm:prSet>
      <dgm:spPr/>
    </dgm:pt>
    <dgm:pt modelId="{7791FB9F-4BF1-41AF-BDA2-EA7558FD826F}" type="pres">
      <dgm:prSet presAssocID="{E5FC8D6C-7A98-408C-A927-957AADF1BC6A}" presName="compNode" presStyleCnt="0"/>
      <dgm:spPr/>
    </dgm:pt>
    <dgm:pt modelId="{D20AF763-36B5-4664-845E-5C44D36EEC13}" type="pres">
      <dgm:prSet presAssocID="{E5FC8D6C-7A98-408C-A927-957AADF1BC6A}" presName="bgRect" presStyleLbl="bgShp" presStyleIdx="0" presStyleCnt="2"/>
      <dgm:spPr/>
    </dgm:pt>
    <dgm:pt modelId="{63393B1E-09B3-49C0-AA7A-C3004E378FC6}" type="pres">
      <dgm:prSet presAssocID="{E5FC8D6C-7A98-408C-A927-957AADF1BC6A}"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8CDFE4DF-5DBE-4FCE-8218-B8F7225EDEA0}" type="pres">
      <dgm:prSet presAssocID="{E5FC8D6C-7A98-408C-A927-957AADF1BC6A}" presName="spaceRect" presStyleCnt="0"/>
      <dgm:spPr/>
    </dgm:pt>
    <dgm:pt modelId="{DA32F18C-E7B6-420C-BC4B-5B60A73DCAD0}" type="pres">
      <dgm:prSet presAssocID="{E5FC8D6C-7A98-408C-A927-957AADF1BC6A}" presName="parTx" presStyleLbl="revTx" presStyleIdx="0" presStyleCnt="2">
        <dgm:presLayoutVars>
          <dgm:chMax val="0"/>
          <dgm:chPref val="0"/>
        </dgm:presLayoutVars>
      </dgm:prSet>
      <dgm:spPr/>
    </dgm:pt>
    <dgm:pt modelId="{9DBCE536-7807-4A58-B416-DDF1E6EAFD66}" type="pres">
      <dgm:prSet presAssocID="{1C3F1361-DDCA-4AEA-9722-5D4B7915D267}" presName="sibTrans" presStyleCnt="0"/>
      <dgm:spPr/>
    </dgm:pt>
    <dgm:pt modelId="{130F32D8-B944-4C52-8D49-D89999A37624}" type="pres">
      <dgm:prSet presAssocID="{5905A01D-80DF-42F2-929E-5095C15491FD}" presName="compNode" presStyleCnt="0"/>
      <dgm:spPr/>
    </dgm:pt>
    <dgm:pt modelId="{6DD5D054-38DF-452B-A381-0B8AE1DFEBA2}" type="pres">
      <dgm:prSet presAssocID="{5905A01D-80DF-42F2-929E-5095C15491FD}" presName="bgRect" presStyleLbl="bgShp" presStyleIdx="1" presStyleCnt="2"/>
      <dgm:spPr/>
    </dgm:pt>
    <dgm:pt modelId="{69E9CD9D-310E-442C-887D-BBC8CF5A166A}" type="pres">
      <dgm:prSet presAssocID="{5905A01D-80DF-42F2-929E-5095C15491FD}"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3D5BCF44-34E0-4E86-858F-B632442255A1}" type="pres">
      <dgm:prSet presAssocID="{5905A01D-80DF-42F2-929E-5095C15491FD}" presName="spaceRect" presStyleCnt="0"/>
      <dgm:spPr/>
    </dgm:pt>
    <dgm:pt modelId="{908EC008-20D1-4DE3-91F1-20F8DD65F308}" type="pres">
      <dgm:prSet presAssocID="{5905A01D-80DF-42F2-929E-5095C15491FD}" presName="parTx" presStyleLbl="revTx" presStyleIdx="1" presStyleCnt="2">
        <dgm:presLayoutVars>
          <dgm:chMax val="0"/>
          <dgm:chPref val="0"/>
        </dgm:presLayoutVars>
      </dgm:prSet>
      <dgm:spPr/>
    </dgm:pt>
  </dgm:ptLst>
  <dgm:cxnLst>
    <dgm:cxn modelId="{AD010D02-768E-48AF-BBCC-45334D914DD9}" type="presOf" srcId="{5905A01D-80DF-42F2-929E-5095C15491FD}" destId="{908EC008-20D1-4DE3-91F1-20F8DD65F308}" srcOrd="0" destOrd="0" presId="urn:microsoft.com/office/officeart/2018/2/layout/IconVerticalSolidList"/>
    <dgm:cxn modelId="{704FDE6D-2347-422F-A4E4-D33F20D126E0}" type="presOf" srcId="{E5FC8D6C-7A98-408C-A927-957AADF1BC6A}" destId="{DA32F18C-E7B6-420C-BC4B-5B60A73DCAD0}" srcOrd="0" destOrd="0" presId="urn:microsoft.com/office/officeart/2018/2/layout/IconVerticalSolidList"/>
    <dgm:cxn modelId="{CB4AAE55-869D-4A08-A9FD-D24757430B77}" srcId="{126F127D-08A8-4337-B56A-35B07426BA42}" destId="{E5FC8D6C-7A98-408C-A927-957AADF1BC6A}" srcOrd="0" destOrd="0" parTransId="{0B7C4CC1-C939-487F-91FD-CCF2208195F4}" sibTransId="{1C3F1361-DDCA-4AEA-9722-5D4B7915D267}"/>
    <dgm:cxn modelId="{95124AA3-E885-4111-A0C3-333C19369476}" type="presOf" srcId="{126F127D-08A8-4337-B56A-35B07426BA42}" destId="{F6160163-B7E4-4B1B-85EB-42ED8C73D5D4}" srcOrd="0" destOrd="0" presId="urn:microsoft.com/office/officeart/2018/2/layout/IconVerticalSolidList"/>
    <dgm:cxn modelId="{53CC5FC5-F217-4AD9-9837-42F72C6AF31A}" srcId="{126F127D-08A8-4337-B56A-35B07426BA42}" destId="{5905A01D-80DF-42F2-929E-5095C15491FD}" srcOrd="1" destOrd="0" parTransId="{3E52A791-E31A-4A25-8EE8-BD01FCE0F47F}" sibTransId="{D1D34F66-476F-4D32-87B9-0562B7D9D015}"/>
    <dgm:cxn modelId="{67756DE6-1E31-4EF5-A5AB-CED3A18C462C}" type="presParOf" srcId="{F6160163-B7E4-4B1B-85EB-42ED8C73D5D4}" destId="{7791FB9F-4BF1-41AF-BDA2-EA7558FD826F}" srcOrd="0" destOrd="0" presId="urn:microsoft.com/office/officeart/2018/2/layout/IconVerticalSolidList"/>
    <dgm:cxn modelId="{6A558BA2-BBBD-4B52-AEF8-C5A1947FC365}" type="presParOf" srcId="{7791FB9F-4BF1-41AF-BDA2-EA7558FD826F}" destId="{D20AF763-36B5-4664-845E-5C44D36EEC13}" srcOrd="0" destOrd="0" presId="urn:microsoft.com/office/officeart/2018/2/layout/IconVerticalSolidList"/>
    <dgm:cxn modelId="{B2BA008E-8318-468D-AFCB-E5301410DA75}" type="presParOf" srcId="{7791FB9F-4BF1-41AF-BDA2-EA7558FD826F}" destId="{63393B1E-09B3-49C0-AA7A-C3004E378FC6}" srcOrd="1" destOrd="0" presId="urn:microsoft.com/office/officeart/2018/2/layout/IconVerticalSolidList"/>
    <dgm:cxn modelId="{A4029A73-D21F-4582-98EB-238D3627E3CC}" type="presParOf" srcId="{7791FB9F-4BF1-41AF-BDA2-EA7558FD826F}" destId="{8CDFE4DF-5DBE-4FCE-8218-B8F7225EDEA0}" srcOrd="2" destOrd="0" presId="urn:microsoft.com/office/officeart/2018/2/layout/IconVerticalSolidList"/>
    <dgm:cxn modelId="{A944B608-445C-451D-A3C3-5A5A2F2B45B6}" type="presParOf" srcId="{7791FB9F-4BF1-41AF-BDA2-EA7558FD826F}" destId="{DA32F18C-E7B6-420C-BC4B-5B60A73DCAD0}" srcOrd="3" destOrd="0" presId="urn:microsoft.com/office/officeart/2018/2/layout/IconVerticalSolidList"/>
    <dgm:cxn modelId="{7245E61C-D62D-45F1-BC9A-17045525D58D}" type="presParOf" srcId="{F6160163-B7E4-4B1B-85EB-42ED8C73D5D4}" destId="{9DBCE536-7807-4A58-B416-DDF1E6EAFD66}" srcOrd="1" destOrd="0" presId="urn:microsoft.com/office/officeart/2018/2/layout/IconVerticalSolidList"/>
    <dgm:cxn modelId="{F023228C-71F2-4CAA-98F3-F8C98C78851E}" type="presParOf" srcId="{F6160163-B7E4-4B1B-85EB-42ED8C73D5D4}" destId="{130F32D8-B944-4C52-8D49-D89999A37624}" srcOrd="2" destOrd="0" presId="urn:microsoft.com/office/officeart/2018/2/layout/IconVerticalSolidList"/>
    <dgm:cxn modelId="{598B5F1F-8282-4A4B-9567-E1E32A342BCF}" type="presParOf" srcId="{130F32D8-B944-4C52-8D49-D89999A37624}" destId="{6DD5D054-38DF-452B-A381-0B8AE1DFEBA2}" srcOrd="0" destOrd="0" presId="urn:microsoft.com/office/officeart/2018/2/layout/IconVerticalSolidList"/>
    <dgm:cxn modelId="{5AE02D8B-DB9F-4F1C-8164-427192CD4BA2}" type="presParOf" srcId="{130F32D8-B944-4C52-8D49-D89999A37624}" destId="{69E9CD9D-310E-442C-887D-BBC8CF5A166A}" srcOrd="1" destOrd="0" presId="urn:microsoft.com/office/officeart/2018/2/layout/IconVerticalSolidList"/>
    <dgm:cxn modelId="{44677FD7-AAC4-4625-8B06-65AC95EEEB5D}" type="presParOf" srcId="{130F32D8-B944-4C52-8D49-D89999A37624}" destId="{3D5BCF44-34E0-4E86-858F-B632442255A1}" srcOrd="2" destOrd="0" presId="urn:microsoft.com/office/officeart/2018/2/layout/IconVerticalSolidList"/>
    <dgm:cxn modelId="{9971DF32-DBDB-4DFC-AFD3-508C25FAD041}" type="presParOf" srcId="{130F32D8-B944-4C52-8D49-D89999A37624}" destId="{908EC008-20D1-4DE3-91F1-20F8DD65F3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F127D-08A8-4337-B56A-35B07426BA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5FC8D6C-7A98-408C-A927-957AADF1BC6A}">
      <dgm:prSet/>
      <dgm:spPr/>
      <dgm:t>
        <a:bodyPr/>
        <a:lstStyle/>
        <a:p>
          <a:r>
            <a:rPr lang="en-GB" dirty="0"/>
            <a:t>Video clip 2</a:t>
          </a:r>
          <a:endParaRPr lang="en-US" dirty="0"/>
        </a:p>
      </dgm:t>
    </dgm:pt>
    <dgm:pt modelId="{0B7C4CC1-C939-487F-91FD-CCF2208195F4}" type="parTrans" cxnId="{CB4AAE55-869D-4A08-A9FD-D24757430B77}">
      <dgm:prSet/>
      <dgm:spPr/>
      <dgm:t>
        <a:bodyPr/>
        <a:lstStyle/>
        <a:p>
          <a:endParaRPr lang="en-US"/>
        </a:p>
      </dgm:t>
    </dgm:pt>
    <dgm:pt modelId="{1C3F1361-DDCA-4AEA-9722-5D4B7915D267}" type="sibTrans" cxnId="{CB4AAE55-869D-4A08-A9FD-D24757430B77}">
      <dgm:prSet/>
      <dgm:spPr/>
      <dgm:t>
        <a:bodyPr/>
        <a:lstStyle/>
        <a:p>
          <a:endParaRPr lang="en-US"/>
        </a:p>
      </dgm:t>
    </dgm:pt>
    <dgm:pt modelId="{5905A01D-80DF-42F2-929E-5095C15491FD}">
      <dgm:prSet/>
      <dgm:spPr/>
      <dgm:t>
        <a:bodyPr/>
        <a:lstStyle/>
        <a:p>
          <a:r>
            <a:rPr lang="en-GB" dirty="0"/>
            <a:t>Brainstorming</a:t>
          </a:r>
        </a:p>
      </dgm:t>
    </dgm:pt>
    <dgm:pt modelId="{3E52A791-E31A-4A25-8EE8-BD01FCE0F47F}" type="parTrans" cxnId="{53CC5FC5-F217-4AD9-9837-42F72C6AF31A}">
      <dgm:prSet/>
      <dgm:spPr/>
      <dgm:t>
        <a:bodyPr/>
        <a:lstStyle/>
        <a:p>
          <a:endParaRPr lang="en-US"/>
        </a:p>
      </dgm:t>
    </dgm:pt>
    <dgm:pt modelId="{D1D34F66-476F-4D32-87B9-0562B7D9D015}" type="sibTrans" cxnId="{53CC5FC5-F217-4AD9-9837-42F72C6AF31A}">
      <dgm:prSet/>
      <dgm:spPr/>
      <dgm:t>
        <a:bodyPr/>
        <a:lstStyle/>
        <a:p>
          <a:endParaRPr lang="en-US"/>
        </a:p>
      </dgm:t>
    </dgm:pt>
    <dgm:pt modelId="{F6160163-B7E4-4B1B-85EB-42ED8C73D5D4}" type="pres">
      <dgm:prSet presAssocID="{126F127D-08A8-4337-B56A-35B07426BA42}" presName="root" presStyleCnt="0">
        <dgm:presLayoutVars>
          <dgm:dir/>
          <dgm:resizeHandles val="exact"/>
        </dgm:presLayoutVars>
      </dgm:prSet>
      <dgm:spPr/>
    </dgm:pt>
    <dgm:pt modelId="{7791FB9F-4BF1-41AF-BDA2-EA7558FD826F}" type="pres">
      <dgm:prSet presAssocID="{E5FC8D6C-7A98-408C-A927-957AADF1BC6A}" presName="compNode" presStyleCnt="0"/>
      <dgm:spPr/>
    </dgm:pt>
    <dgm:pt modelId="{D20AF763-36B5-4664-845E-5C44D36EEC13}" type="pres">
      <dgm:prSet presAssocID="{E5FC8D6C-7A98-408C-A927-957AADF1BC6A}" presName="bgRect" presStyleLbl="bgShp" presStyleIdx="0" presStyleCnt="2"/>
      <dgm:spPr/>
    </dgm:pt>
    <dgm:pt modelId="{63393B1E-09B3-49C0-AA7A-C3004E378FC6}" type="pres">
      <dgm:prSet presAssocID="{E5FC8D6C-7A98-408C-A927-957AADF1BC6A}"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8CDFE4DF-5DBE-4FCE-8218-B8F7225EDEA0}" type="pres">
      <dgm:prSet presAssocID="{E5FC8D6C-7A98-408C-A927-957AADF1BC6A}" presName="spaceRect" presStyleCnt="0"/>
      <dgm:spPr/>
    </dgm:pt>
    <dgm:pt modelId="{DA32F18C-E7B6-420C-BC4B-5B60A73DCAD0}" type="pres">
      <dgm:prSet presAssocID="{E5FC8D6C-7A98-408C-A927-957AADF1BC6A}" presName="parTx" presStyleLbl="revTx" presStyleIdx="0" presStyleCnt="2">
        <dgm:presLayoutVars>
          <dgm:chMax val="0"/>
          <dgm:chPref val="0"/>
        </dgm:presLayoutVars>
      </dgm:prSet>
      <dgm:spPr/>
    </dgm:pt>
    <dgm:pt modelId="{9DBCE536-7807-4A58-B416-DDF1E6EAFD66}" type="pres">
      <dgm:prSet presAssocID="{1C3F1361-DDCA-4AEA-9722-5D4B7915D267}" presName="sibTrans" presStyleCnt="0"/>
      <dgm:spPr/>
    </dgm:pt>
    <dgm:pt modelId="{130F32D8-B944-4C52-8D49-D89999A37624}" type="pres">
      <dgm:prSet presAssocID="{5905A01D-80DF-42F2-929E-5095C15491FD}" presName="compNode" presStyleCnt="0"/>
      <dgm:spPr/>
    </dgm:pt>
    <dgm:pt modelId="{6DD5D054-38DF-452B-A381-0B8AE1DFEBA2}" type="pres">
      <dgm:prSet presAssocID="{5905A01D-80DF-42F2-929E-5095C15491FD}" presName="bgRect" presStyleLbl="bgShp" presStyleIdx="1" presStyleCnt="2"/>
      <dgm:spPr/>
    </dgm:pt>
    <dgm:pt modelId="{69E9CD9D-310E-442C-887D-BBC8CF5A166A}" type="pres">
      <dgm:prSet presAssocID="{5905A01D-80DF-42F2-929E-5095C15491FD}"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3D5BCF44-34E0-4E86-858F-B632442255A1}" type="pres">
      <dgm:prSet presAssocID="{5905A01D-80DF-42F2-929E-5095C15491FD}" presName="spaceRect" presStyleCnt="0"/>
      <dgm:spPr/>
    </dgm:pt>
    <dgm:pt modelId="{908EC008-20D1-4DE3-91F1-20F8DD65F308}" type="pres">
      <dgm:prSet presAssocID="{5905A01D-80DF-42F2-929E-5095C15491FD}" presName="parTx" presStyleLbl="revTx" presStyleIdx="1" presStyleCnt="2">
        <dgm:presLayoutVars>
          <dgm:chMax val="0"/>
          <dgm:chPref val="0"/>
        </dgm:presLayoutVars>
      </dgm:prSet>
      <dgm:spPr/>
    </dgm:pt>
  </dgm:ptLst>
  <dgm:cxnLst>
    <dgm:cxn modelId="{AD010D02-768E-48AF-BBCC-45334D914DD9}" type="presOf" srcId="{5905A01D-80DF-42F2-929E-5095C15491FD}" destId="{908EC008-20D1-4DE3-91F1-20F8DD65F308}" srcOrd="0" destOrd="0" presId="urn:microsoft.com/office/officeart/2018/2/layout/IconVerticalSolidList"/>
    <dgm:cxn modelId="{704FDE6D-2347-422F-A4E4-D33F20D126E0}" type="presOf" srcId="{E5FC8D6C-7A98-408C-A927-957AADF1BC6A}" destId="{DA32F18C-E7B6-420C-BC4B-5B60A73DCAD0}" srcOrd="0" destOrd="0" presId="urn:microsoft.com/office/officeart/2018/2/layout/IconVerticalSolidList"/>
    <dgm:cxn modelId="{CB4AAE55-869D-4A08-A9FD-D24757430B77}" srcId="{126F127D-08A8-4337-B56A-35B07426BA42}" destId="{E5FC8D6C-7A98-408C-A927-957AADF1BC6A}" srcOrd="0" destOrd="0" parTransId="{0B7C4CC1-C939-487F-91FD-CCF2208195F4}" sibTransId="{1C3F1361-DDCA-4AEA-9722-5D4B7915D267}"/>
    <dgm:cxn modelId="{95124AA3-E885-4111-A0C3-333C19369476}" type="presOf" srcId="{126F127D-08A8-4337-B56A-35B07426BA42}" destId="{F6160163-B7E4-4B1B-85EB-42ED8C73D5D4}" srcOrd="0" destOrd="0" presId="urn:microsoft.com/office/officeart/2018/2/layout/IconVerticalSolidList"/>
    <dgm:cxn modelId="{53CC5FC5-F217-4AD9-9837-42F72C6AF31A}" srcId="{126F127D-08A8-4337-B56A-35B07426BA42}" destId="{5905A01D-80DF-42F2-929E-5095C15491FD}" srcOrd="1" destOrd="0" parTransId="{3E52A791-E31A-4A25-8EE8-BD01FCE0F47F}" sibTransId="{D1D34F66-476F-4D32-87B9-0562B7D9D015}"/>
    <dgm:cxn modelId="{67756DE6-1E31-4EF5-A5AB-CED3A18C462C}" type="presParOf" srcId="{F6160163-B7E4-4B1B-85EB-42ED8C73D5D4}" destId="{7791FB9F-4BF1-41AF-BDA2-EA7558FD826F}" srcOrd="0" destOrd="0" presId="urn:microsoft.com/office/officeart/2018/2/layout/IconVerticalSolidList"/>
    <dgm:cxn modelId="{6A558BA2-BBBD-4B52-AEF8-C5A1947FC365}" type="presParOf" srcId="{7791FB9F-4BF1-41AF-BDA2-EA7558FD826F}" destId="{D20AF763-36B5-4664-845E-5C44D36EEC13}" srcOrd="0" destOrd="0" presId="urn:microsoft.com/office/officeart/2018/2/layout/IconVerticalSolidList"/>
    <dgm:cxn modelId="{B2BA008E-8318-468D-AFCB-E5301410DA75}" type="presParOf" srcId="{7791FB9F-4BF1-41AF-BDA2-EA7558FD826F}" destId="{63393B1E-09B3-49C0-AA7A-C3004E378FC6}" srcOrd="1" destOrd="0" presId="urn:microsoft.com/office/officeart/2018/2/layout/IconVerticalSolidList"/>
    <dgm:cxn modelId="{A4029A73-D21F-4582-98EB-238D3627E3CC}" type="presParOf" srcId="{7791FB9F-4BF1-41AF-BDA2-EA7558FD826F}" destId="{8CDFE4DF-5DBE-4FCE-8218-B8F7225EDEA0}" srcOrd="2" destOrd="0" presId="urn:microsoft.com/office/officeart/2018/2/layout/IconVerticalSolidList"/>
    <dgm:cxn modelId="{A944B608-445C-451D-A3C3-5A5A2F2B45B6}" type="presParOf" srcId="{7791FB9F-4BF1-41AF-BDA2-EA7558FD826F}" destId="{DA32F18C-E7B6-420C-BC4B-5B60A73DCAD0}" srcOrd="3" destOrd="0" presId="urn:microsoft.com/office/officeart/2018/2/layout/IconVerticalSolidList"/>
    <dgm:cxn modelId="{7245E61C-D62D-45F1-BC9A-17045525D58D}" type="presParOf" srcId="{F6160163-B7E4-4B1B-85EB-42ED8C73D5D4}" destId="{9DBCE536-7807-4A58-B416-DDF1E6EAFD66}" srcOrd="1" destOrd="0" presId="urn:microsoft.com/office/officeart/2018/2/layout/IconVerticalSolidList"/>
    <dgm:cxn modelId="{F023228C-71F2-4CAA-98F3-F8C98C78851E}" type="presParOf" srcId="{F6160163-B7E4-4B1B-85EB-42ED8C73D5D4}" destId="{130F32D8-B944-4C52-8D49-D89999A37624}" srcOrd="2" destOrd="0" presId="urn:microsoft.com/office/officeart/2018/2/layout/IconVerticalSolidList"/>
    <dgm:cxn modelId="{598B5F1F-8282-4A4B-9567-E1E32A342BCF}" type="presParOf" srcId="{130F32D8-B944-4C52-8D49-D89999A37624}" destId="{6DD5D054-38DF-452B-A381-0B8AE1DFEBA2}" srcOrd="0" destOrd="0" presId="urn:microsoft.com/office/officeart/2018/2/layout/IconVerticalSolidList"/>
    <dgm:cxn modelId="{5AE02D8B-DB9F-4F1C-8164-427192CD4BA2}" type="presParOf" srcId="{130F32D8-B944-4C52-8D49-D89999A37624}" destId="{69E9CD9D-310E-442C-887D-BBC8CF5A166A}" srcOrd="1" destOrd="0" presId="urn:microsoft.com/office/officeart/2018/2/layout/IconVerticalSolidList"/>
    <dgm:cxn modelId="{44677FD7-AAC4-4625-8B06-65AC95EEEB5D}" type="presParOf" srcId="{130F32D8-B944-4C52-8D49-D89999A37624}" destId="{3D5BCF44-34E0-4E86-858F-B632442255A1}" srcOrd="2" destOrd="0" presId="urn:microsoft.com/office/officeart/2018/2/layout/IconVerticalSolidList"/>
    <dgm:cxn modelId="{9971DF32-DBDB-4DFC-AFD3-508C25FAD041}" type="presParOf" srcId="{130F32D8-B944-4C52-8D49-D89999A37624}" destId="{908EC008-20D1-4DE3-91F1-20F8DD65F3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FF44-741E-4DDB-BAD3-5250D361E79B}">
      <dsp:nvSpPr>
        <dsp:cNvPr id="0" name=""/>
        <dsp:cNvSpPr/>
      </dsp:nvSpPr>
      <dsp:spPr>
        <a:xfrm>
          <a:off x="0" y="407"/>
          <a:ext cx="4259108" cy="9526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A5B75-BA78-4D7C-B4BC-92F7E89DDAEB}">
      <dsp:nvSpPr>
        <dsp:cNvPr id="0" name=""/>
        <dsp:cNvSpPr/>
      </dsp:nvSpPr>
      <dsp:spPr>
        <a:xfrm>
          <a:off x="288163" y="214743"/>
          <a:ext cx="523934" cy="52393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5DC144-9160-49ED-9096-A8E1BA891EEF}">
      <dsp:nvSpPr>
        <dsp:cNvPr id="0" name=""/>
        <dsp:cNvSpPr/>
      </dsp:nvSpPr>
      <dsp:spPr>
        <a:xfrm>
          <a:off x="1100261" y="407"/>
          <a:ext cx="3158846" cy="9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8" tIns="100818" rIns="100818" bIns="100818" numCol="1" spcCol="1270" anchor="ctr" anchorCtr="0">
          <a:noAutofit/>
        </a:bodyPr>
        <a:lstStyle/>
        <a:p>
          <a:pPr marL="0" lvl="0" indent="0" algn="l" defTabSz="1066800">
            <a:lnSpc>
              <a:spcPct val="100000"/>
            </a:lnSpc>
            <a:spcBef>
              <a:spcPct val="0"/>
            </a:spcBef>
            <a:spcAft>
              <a:spcPct val="35000"/>
            </a:spcAft>
            <a:buNone/>
          </a:pPr>
          <a:r>
            <a:rPr lang="en-GB" sz="2400" kern="1200" dirty="0"/>
            <a:t>… is an introductory taster session</a:t>
          </a:r>
          <a:endParaRPr lang="en-US" sz="2400" kern="1200" dirty="0"/>
        </a:p>
      </dsp:txBody>
      <dsp:txXfrm>
        <a:off x="1100261" y="407"/>
        <a:ext cx="3158846" cy="952607"/>
      </dsp:txXfrm>
    </dsp:sp>
    <dsp:sp modelId="{025BE9A4-C8C0-494C-97F1-45375D0E0EE2}">
      <dsp:nvSpPr>
        <dsp:cNvPr id="0" name=""/>
        <dsp:cNvSpPr/>
      </dsp:nvSpPr>
      <dsp:spPr>
        <a:xfrm>
          <a:off x="0" y="1191166"/>
          <a:ext cx="4259108" cy="9526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29272-7667-48EB-AC6B-EA0254F5E079}">
      <dsp:nvSpPr>
        <dsp:cNvPr id="0" name=""/>
        <dsp:cNvSpPr/>
      </dsp:nvSpPr>
      <dsp:spPr>
        <a:xfrm>
          <a:off x="288163" y="1405503"/>
          <a:ext cx="523934" cy="5239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343E9B-9ED2-47D0-906A-BD4E3E37A177}">
      <dsp:nvSpPr>
        <dsp:cNvPr id="0" name=""/>
        <dsp:cNvSpPr/>
      </dsp:nvSpPr>
      <dsp:spPr>
        <a:xfrm>
          <a:off x="1100261" y="1191166"/>
          <a:ext cx="3158846" cy="9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8" tIns="100818" rIns="100818" bIns="100818" numCol="1" spcCol="1270" anchor="ctr" anchorCtr="0">
          <a:noAutofit/>
        </a:bodyPr>
        <a:lstStyle/>
        <a:p>
          <a:pPr marL="0" lvl="0" indent="0" algn="l" defTabSz="1066800">
            <a:lnSpc>
              <a:spcPct val="100000"/>
            </a:lnSpc>
            <a:spcBef>
              <a:spcPct val="0"/>
            </a:spcBef>
            <a:spcAft>
              <a:spcPct val="35000"/>
            </a:spcAft>
            <a:buNone/>
          </a:pPr>
          <a:r>
            <a:rPr lang="en-GB" sz="2400" kern="1200" dirty="0"/>
            <a:t>… is NOT training appraisers to coach</a:t>
          </a:r>
          <a:endParaRPr lang="en-US" sz="2400" kern="1200" dirty="0"/>
        </a:p>
      </dsp:txBody>
      <dsp:txXfrm>
        <a:off x="1100261" y="1191166"/>
        <a:ext cx="3158846" cy="952607"/>
      </dsp:txXfrm>
    </dsp:sp>
    <dsp:sp modelId="{2765CDA2-0065-46EA-9FEC-C7197012FF9C}">
      <dsp:nvSpPr>
        <dsp:cNvPr id="0" name=""/>
        <dsp:cNvSpPr/>
      </dsp:nvSpPr>
      <dsp:spPr>
        <a:xfrm>
          <a:off x="0" y="2381926"/>
          <a:ext cx="4259108" cy="9526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8BC2A-DA74-404A-AC5E-65B95EA5BE12}">
      <dsp:nvSpPr>
        <dsp:cNvPr id="0" name=""/>
        <dsp:cNvSpPr/>
      </dsp:nvSpPr>
      <dsp:spPr>
        <a:xfrm>
          <a:off x="288163" y="2596262"/>
          <a:ext cx="523934" cy="5239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CE02D4-5E9F-41C2-AF1B-3C6BBF958881}">
      <dsp:nvSpPr>
        <dsp:cNvPr id="0" name=""/>
        <dsp:cNvSpPr/>
      </dsp:nvSpPr>
      <dsp:spPr>
        <a:xfrm>
          <a:off x="1100261" y="2381926"/>
          <a:ext cx="3158846" cy="95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18" tIns="100818" rIns="100818" bIns="100818" numCol="1" spcCol="1270" anchor="ctr" anchorCtr="0">
          <a:noAutofit/>
        </a:bodyPr>
        <a:lstStyle/>
        <a:p>
          <a:pPr marL="0" lvl="0" indent="0" algn="l" defTabSz="1066800">
            <a:lnSpc>
              <a:spcPct val="100000"/>
            </a:lnSpc>
            <a:spcBef>
              <a:spcPct val="0"/>
            </a:spcBef>
            <a:spcAft>
              <a:spcPct val="35000"/>
            </a:spcAft>
            <a:buNone/>
          </a:pPr>
          <a:r>
            <a:rPr lang="en-GB" sz="2400" kern="1200"/>
            <a:t>… is experiential / practical</a:t>
          </a:r>
          <a:endParaRPr lang="en-US" sz="2400" kern="1200"/>
        </a:p>
      </dsp:txBody>
      <dsp:txXfrm>
        <a:off x="1100261" y="2381926"/>
        <a:ext cx="3158846" cy="952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AF763-36B5-4664-845E-5C44D36EEC13}">
      <dsp:nvSpPr>
        <dsp:cNvPr id="0" name=""/>
        <dsp:cNvSpPr/>
      </dsp:nvSpPr>
      <dsp:spPr>
        <a:xfrm>
          <a:off x="0" y="551601"/>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93B1E-09B3-49C0-AA7A-C3004E378FC6}">
      <dsp:nvSpPr>
        <dsp:cNvPr id="0" name=""/>
        <dsp:cNvSpPr/>
      </dsp:nvSpPr>
      <dsp:spPr>
        <a:xfrm>
          <a:off x="308048" y="780728"/>
          <a:ext cx="560087" cy="56008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2F18C-E7B6-420C-BC4B-5B60A73DCAD0}">
      <dsp:nvSpPr>
        <dsp:cNvPr id="0" name=""/>
        <dsp:cNvSpPr/>
      </dsp:nvSpPr>
      <dsp:spPr>
        <a:xfrm>
          <a:off x="1176184" y="551601"/>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dirty="0"/>
            <a:t>Video clip 1</a:t>
          </a:r>
          <a:endParaRPr lang="en-US" sz="2500" kern="1200" dirty="0"/>
        </a:p>
      </dsp:txBody>
      <dsp:txXfrm>
        <a:off x="1176184" y="551601"/>
        <a:ext cx="7053415" cy="1018341"/>
      </dsp:txXfrm>
    </dsp:sp>
    <dsp:sp modelId="{6DD5D054-38DF-452B-A381-0B8AE1DFEBA2}">
      <dsp:nvSpPr>
        <dsp:cNvPr id="0" name=""/>
        <dsp:cNvSpPr/>
      </dsp:nvSpPr>
      <dsp:spPr>
        <a:xfrm>
          <a:off x="0" y="1824528"/>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9CD9D-310E-442C-887D-BBC8CF5A166A}">
      <dsp:nvSpPr>
        <dsp:cNvPr id="0" name=""/>
        <dsp:cNvSpPr/>
      </dsp:nvSpPr>
      <dsp:spPr>
        <a:xfrm>
          <a:off x="308048" y="2053655"/>
          <a:ext cx="560087" cy="560087"/>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8EC008-20D1-4DE3-91F1-20F8DD65F308}">
      <dsp:nvSpPr>
        <dsp:cNvPr id="0" name=""/>
        <dsp:cNvSpPr/>
      </dsp:nvSpPr>
      <dsp:spPr>
        <a:xfrm>
          <a:off x="1176184" y="1824528"/>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dirty="0"/>
            <a:t>Discussion of skills used</a:t>
          </a:r>
        </a:p>
      </dsp:txBody>
      <dsp:txXfrm>
        <a:off x="1176184" y="1824528"/>
        <a:ext cx="7053415" cy="1018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AF763-36B5-4664-845E-5C44D36EEC13}">
      <dsp:nvSpPr>
        <dsp:cNvPr id="0" name=""/>
        <dsp:cNvSpPr/>
      </dsp:nvSpPr>
      <dsp:spPr>
        <a:xfrm>
          <a:off x="0" y="551601"/>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93B1E-09B3-49C0-AA7A-C3004E378FC6}">
      <dsp:nvSpPr>
        <dsp:cNvPr id="0" name=""/>
        <dsp:cNvSpPr/>
      </dsp:nvSpPr>
      <dsp:spPr>
        <a:xfrm>
          <a:off x="308048" y="780728"/>
          <a:ext cx="560087" cy="56008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2F18C-E7B6-420C-BC4B-5B60A73DCAD0}">
      <dsp:nvSpPr>
        <dsp:cNvPr id="0" name=""/>
        <dsp:cNvSpPr/>
      </dsp:nvSpPr>
      <dsp:spPr>
        <a:xfrm>
          <a:off x="1176184" y="551601"/>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dirty="0"/>
            <a:t>Video clip 2</a:t>
          </a:r>
          <a:endParaRPr lang="en-US" sz="2500" kern="1200" dirty="0"/>
        </a:p>
      </dsp:txBody>
      <dsp:txXfrm>
        <a:off x="1176184" y="551601"/>
        <a:ext cx="7053415" cy="1018341"/>
      </dsp:txXfrm>
    </dsp:sp>
    <dsp:sp modelId="{6DD5D054-38DF-452B-A381-0B8AE1DFEBA2}">
      <dsp:nvSpPr>
        <dsp:cNvPr id="0" name=""/>
        <dsp:cNvSpPr/>
      </dsp:nvSpPr>
      <dsp:spPr>
        <a:xfrm>
          <a:off x="0" y="1824528"/>
          <a:ext cx="8229600" cy="10183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9CD9D-310E-442C-887D-BBC8CF5A166A}">
      <dsp:nvSpPr>
        <dsp:cNvPr id="0" name=""/>
        <dsp:cNvSpPr/>
      </dsp:nvSpPr>
      <dsp:spPr>
        <a:xfrm>
          <a:off x="308048" y="2053655"/>
          <a:ext cx="560087" cy="560087"/>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8EC008-20D1-4DE3-91F1-20F8DD65F308}">
      <dsp:nvSpPr>
        <dsp:cNvPr id="0" name=""/>
        <dsp:cNvSpPr/>
      </dsp:nvSpPr>
      <dsp:spPr>
        <a:xfrm>
          <a:off x="1176184" y="1824528"/>
          <a:ext cx="7053415" cy="1018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74" tIns="107774" rIns="107774" bIns="107774" numCol="1" spcCol="1270" anchor="ctr" anchorCtr="0">
          <a:noAutofit/>
        </a:bodyPr>
        <a:lstStyle/>
        <a:p>
          <a:pPr marL="0" lvl="0" indent="0" algn="l" defTabSz="1111250">
            <a:lnSpc>
              <a:spcPct val="90000"/>
            </a:lnSpc>
            <a:spcBef>
              <a:spcPct val="0"/>
            </a:spcBef>
            <a:spcAft>
              <a:spcPct val="35000"/>
            </a:spcAft>
            <a:buNone/>
          </a:pPr>
          <a:r>
            <a:rPr lang="en-GB" sz="2500" kern="1200" dirty="0"/>
            <a:t>Brainstorming</a:t>
          </a:r>
        </a:p>
      </dsp:txBody>
      <dsp:txXfrm>
        <a:off x="1176184" y="1824528"/>
        <a:ext cx="7053415" cy="10183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2/6/2024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dirty="0"/>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91AD9-5E6B-4143-826A-FE39C2790C2E}"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A3CE-927D-4DF9-94BB-B8EC52AC1E4E}" type="slidenum">
              <a:rPr lang="en-GB" smtClean="0"/>
              <a:t>‹#›</a:t>
            </a:fld>
            <a:endParaRPr lang="en-GB"/>
          </a:p>
        </p:txBody>
      </p:sp>
    </p:spTree>
    <p:extLst>
      <p:ext uri="{BB962C8B-B14F-4D97-AF65-F5344CB8AC3E}">
        <p14:creationId xmlns:p14="http://schemas.microsoft.com/office/powerpoint/2010/main" val="327696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 emphasis on appraisal as a formative experience that is valued by the appraisee</a:t>
            </a:r>
          </a:p>
          <a:p>
            <a:r>
              <a:rPr lang="en-GB" dirty="0"/>
              <a:t>It is perhaps the only opportunity in the year when the appraisee can have protected time in a safe space to reflect and explore. </a:t>
            </a:r>
          </a:p>
          <a:p>
            <a:r>
              <a:rPr lang="en-GB" dirty="0"/>
              <a:t>Appraisal covers both the reflecting back on what has gone and looking forward in the new PDP to what lies ahead. </a:t>
            </a:r>
          </a:p>
          <a:p>
            <a:r>
              <a:rPr lang="en-GB" dirty="0"/>
              <a:t>Coaching or mentoring skills can be highly effective in supporting people in this situation.</a:t>
            </a:r>
          </a:p>
          <a:p>
            <a:r>
              <a:rPr lang="en-GB" dirty="0"/>
              <a:t>Connor and </a:t>
            </a:r>
            <a:r>
              <a:rPr lang="en-GB" dirty="0" err="1"/>
              <a:t>Pokora</a:t>
            </a:r>
            <a:r>
              <a:rPr lang="en-GB" dirty="0"/>
              <a:t>; Coaching and Mentoring</a:t>
            </a:r>
            <a:r>
              <a:rPr lang="en-GB" baseline="0" dirty="0"/>
              <a:t> at Work: developing effective practice</a:t>
            </a:r>
            <a:endParaRPr lang="en-GB" dirty="0"/>
          </a:p>
          <a:p>
            <a:r>
              <a:rPr lang="en-GB" dirty="0"/>
              <a:t>A module is now included in the new appraiser training and has been really popular.</a:t>
            </a:r>
          </a:p>
          <a:p>
            <a:r>
              <a:rPr lang="en-GB" dirty="0"/>
              <a:t>These skills are useful not just within appraisal but in personal decision making; informally supporting others and even in clinical situations</a:t>
            </a:r>
          </a:p>
        </p:txBody>
      </p:sp>
      <p:sp>
        <p:nvSpPr>
          <p:cNvPr id="4" name="Slide Number Placeholder 3"/>
          <p:cNvSpPr>
            <a:spLocks noGrp="1"/>
          </p:cNvSpPr>
          <p:nvPr>
            <p:ph type="sldNum" sz="quarter" idx="5"/>
          </p:nvPr>
        </p:nvSpPr>
        <p:spPr/>
        <p:txBody>
          <a:bodyPr/>
          <a:lstStyle/>
          <a:p>
            <a:fld id="{33D8A3CE-927D-4DF9-94BB-B8EC52AC1E4E}" type="slidenum">
              <a:rPr lang="en-GB" smtClean="0"/>
              <a:t>1</a:t>
            </a:fld>
            <a:endParaRPr lang="en-GB"/>
          </a:p>
        </p:txBody>
      </p:sp>
    </p:spTree>
    <p:extLst>
      <p:ext uri="{BB962C8B-B14F-4D97-AF65-F5344CB8AC3E}">
        <p14:creationId xmlns:p14="http://schemas.microsoft.com/office/powerpoint/2010/main" val="110342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three stages of the Egan model.</a:t>
            </a:r>
          </a:p>
        </p:txBody>
      </p:sp>
      <p:sp>
        <p:nvSpPr>
          <p:cNvPr id="4" name="Slide Number Placeholder 3"/>
          <p:cNvSpPr>
            <a:spLocks noGrp="1"/>
          </p:cNvSpPr>
          <p:nvPr>
            <p:ph type="sldNum" sz="quarter" idx="10"/>
          </p:nvPr>
        </p:nvSpPr>
        <p:spPr/>
        <p:txBody>
          <a:bodyPr/>
          <a:lstStyle/>
          <a:p>
            <a:fld id="{6209F27C-92CD-4201-8037-8F0683602972}" type="slidenum">
              <a:rPr lang="en-GB" smtClean="0"/>
              <a:pPr/>
              <a:t>16</a:t>
            </a:fld>
            <a:endParaRPr lang="en-GB"/>
          </a:p>
        </p:txBody>
      </p:sp>
    </p:spTree>
    <p:extLst>
      <p:ext uri="{BB962C8B-B14F-4D97-AF65-F5344CB8AC3E}">
        <p14:creationId xmlns:p14="http://schemas.microsoft.com/office/powerpoint/2010/main" val="1308812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Skills of mentor:</a:t>
            </a:r>
            <a:r>
              <a:rPr lang="en-GB" baseline="0"/>
              <a:t> help mentee move from the overall story to exploring any new perspectives and then focusing and prioritising something to work on</a:t>
            </a:r>
          </a:p>
          <a:p>
            <a:pPr>
              <a:lnSpc>
                <a:spcPct val="150000"/>
              </a:lnSpc>
              <a:buSzPct val="70000"/>
              <a:buFont typeface="Wingdings" pitchFamily="2" charset="2"/>
              <a:buChar char="Ø"/>
            </a:pPr>
            <a:r>
              <a:rPr lang="en-GB" sz="1200">
                <a:solidFill>
                  <a:srgbClr val="002060"/>
                </a:solidFill>
              </a:rPr>
              <a:t> what’s most important?</a:t>
            </a:r>
          </a:p>
          <a:p>
            <a:pPr>
              <a:lnSpc>
                <a:spcPct val="150000"/>
              </a:lnSpc>
              <a:buSzPct val="70000"/>
              <a:buFont typeface="Wingdings" pitchFamily="2" charset="2"/>
              <a:buChar char="Ø"/>
            </a:pPr>
            <a:r>
              <a:rPr lang="en-GB" sz="1200">
                <a:solidFill>
                  <a:srgbClr val="002060"/>
                </a:solidFill>
              </a:rPr>
              <a:t> what’s most urgent?</a:t>
            </a:r>
          </a:p>
          <a:p>
            <a:pPr>
              <a:lnSpc>
                <a:spcPct val="150000"/>
              </a:lnSpc>
              <a:buSzPct val="70000"/>
              <a:buFont typeface="Wingdings" pitchFamily="2" charset="2"/>
              <a:buChar char="Ø"/>
            </a:pPr>
            <a:r>
              <a:rPr lang="en-GB" sz="1200">
                <a:solidFill>
                  <a:srgbClr val="002060"/>
                </a:solidFill>
              </a:rPr>
              <a:t> what do you have energy for?</a:t>
            </a:r>
          </a:p>
          <a:p>
            <a:pPr>
              <a:lnSpc>
                <a:spcPct val="150000"/>
              </a:lnSpc>
              <a:buSzPct val="70000"/>
              <a:buFont typeface="Wingdings" pitchFamily="2" charset="2"/>
              <a:buChar char="Ø"/>
            </a:pPr>
            <a:r>
              <a:rPr lang="en-GB" sz="1200">
                <a:solidFill>
                  <a:srgbClr val="002060"/>
                </a:solidFill>
              </a:rPr>
              <a:t> what’s  a manageable bit?</a:t>
            </a:r>
          </a:p>
          <a:p>
            <a:pPr>
              <a:lnSpc>
                <a:spcPct val="150000"/>
              </a:lnSpc>
              <a:buSzPct val="70000"/>
              <a:buFont typeface="Wingdings" pitchFamily="2" charset="2"/>
              <a:buChar char="Ø"/>
            </a:pPr>
            <a:r>
              <a:rPr lang="en-GB" sz="1200">
                <a:solidFill>
                  <a:srgbClr val="002060"/>
                </a:solidFill>
              </a:rPr>
              <a:t> a word to describe this?</a:t>
            </a:r>
          </a:p>
          <a:p>
            <a:pPr>
              <a:lnSpc>
                <a:spcPct val="150000"/>
              </a:lnSpc>
              <a:buSzPct val="70000"/>
              <a:buFont typeface="Wingdings" pitchFamily="2" charset="2"/>
              <a:buChar char="Ø"/>
            </a:pPr>
            <a:r>
              <a:rPr lang="en-GB" sz="1200" i="1"/>
              <a:t> </a:t>
            </a:r>
            <a:r>
              <a:rPr lang="en-GB" sz="1200" i="1">
                <a:solidFill>
                  <a:srgbClr val="0099FF"/>
                </a:solidFill>
              </a:rPr>
              <a:t>“o</a:t>
            </a:r>
            <a:r>
              <a:rPr lang="en-GB" sz="1100" i="1">
                <a:solidFill>
                  <a:srgbClr val="0099FF"/>
                </a:solidFill>
              </a:rPr>
              <a:t>ut of all of this, is there something</a:t>
            </a:r>
          </a:p>
          <a:p>
            <a:pPr>
              <a:lnSpc>
                <a:spcPct val="150000"/>
              </a:lnSpc>
              <a:buSzPct val="70000"/>
              <a:buFont typeface="Wingdings" pitchFamily="2" charset="2"/>
              <a:buChar char="Ø"/>
            </a:pPr>
            <a:r>
              <a:rPr lang="en-GB" sz="1100" i="1">
                <a:solidFill>
                  <a:srgbClr val="0099FF"/>
                </a:solidFill>
              </a:rPr>
              <a:t> we can take forward to work on?”</a:t>
            </a:r>
          </a:p>
        </p:txBody>
      </p:sp>
      <p:sp>
        <p:nvSpPr>
          <p:cNvPr id="4" name="Slide Number Placeholder 3"/>
          <p:cNvSpPr>
            <a:spLocks noGrp="1"/>
          </p:cNvSpPr>
          <p:nvPr>
            <p:ph type="sldNum" sz="quarter" idx="10"/>
          </p:nvPr>
        </p:nvSpPr>
        <p:spPr/>
        <p:txBody>
          <a:bodyPr/>
          <a:lstStyle/>
          <a:p>
            <a:fld id="{6F86B132-1395-4C48-862E-C7363B1948E7}" type="slidenum">
              <a:rPr lang="en-US" smtClean="0"/>
              <a:pPr/>
              <a:t>17</a:t>
            </a:fld>
            <a:endParaRPr lang="en-US"/>
          </a:p>
        </p:txBody>
      </p:sp>
    </p:spTree>
    <p:extLst>
      <p:ext uri="{BB962C8B-B14F-4D97-AF65-F5344CB8AC3E}">
        <p14:creationId xmlns:p14="http://schemas.microsoft.com/office/powerpoint/2010/main" val="34304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Moving from</a:t>
            </a:r>
            <a:r>
              <a:rPr lang="en-GB" baseline="0"/>
              <a:t> ought to want</a:t>
            </a:r>
          </a:p>
          <a:p>
            <a:r>
              <a:rPr lang="en-GB" baseline="0"/>
              <a:t>Create a SMART goal</a:t>
            </a:r>
            <a:endParaRPr lang="en-GB" sz="1200" b="1"/>
          </a:p>
          <a:p>
            <a:pPr>
              <a:buSzPct val="70000"/>
              <a:buFont typeface="Wingdings" pitchFamily="2" charset="2"/>
              <a:buChar char="Ø"/>
            </a:pPr>
            <a:r>
              <a:rPr lang="en-GB" sz="1200">
                <a:solidFill>
                  <a:srgbClr val="993300"/>
                </a:solidFill>
              </a:rPr>
              <a:t> Wanted &amp; Valued Goal;  Owned by Mentee;  In the mentee’s control</a:t>
            </a:r>
          </a:p>
          <a:p>
            <a:pPr>
              <a:buSzPct val="70000"/>
              <a:buFont typeface="Wingdings" pitchFamily="2" charset="2"/>
              <a:buChar char="Ø"/>
            </a:pPr>
            <a:endParaRPr lang="en-GB" sz="1200">
              <a:solidFill>
                <a:srgbClr val="993300"/>
              </a:solidFill>
            </a:endParaRPr>
          </a:p>
          <a:p>
            <a:r>
              <a:rPr lang="en-GB" baseline="0"/>
              <a:t>Test commitment – benefits and costs for individual and for their organisation; what has stopped you until now; how will you feel when you achieve this; how committed on 1-10 scale are you; is it worth the effort</a:t>
            </a:r>
          </a:p>
          <a:p>
            <a:pPr marL="457200" indent="-457200" eaLnBrk="0" hangingPunct="0">
              <a:spcBef>
                <a:spcPct val="50000"/>
              </a:spcBef>
              <a:buFont typeface="Wingdings" pitchFamily="2" charset="2"/>
              <a:buChar char="Ø"/>
            </a:pPr>
            <a:r>
              <a:rPr lang="en-GB" sz="1200">
                <a:solidFill>
                  <a:srgbClr val="993300"/>
                </a:solidFill>
              </a:rPr>
              <a:t> </a:t>
            </a:r>
            <a:r>
              <a:rPr lang="en-GB" sz="1200" i="1">
                <a:solidFill>
                  <a:srgbClr val="993300"/>
                </a:solidFill>
              </a:rPr>
              <a:t>“Is there a goal emerging from your ideas which would take you one step of the way towards your ideal?”</a:t>
            </a:r>
            <a:r>
              <a:rPr lang="en-GB" sz="1200">
                <a:solidFill>
                  <a:srgbClr val="993300"/>
                </a:solidFill>
              </a:rPr>
              <a:t> </a:t>
            </a:r>
          </a:p>
          <a:p>
            <a:pPr>
              <a:buSzPct val="70000"/>
              <a:buFont typeface="Wingdings" pitchFamily="2" charset="2"/>
              <a:buChar char="Ø"/>
            </a:pPr>
            <a:endParaRPr lang="en-GB" sz="1200">
              <a:solidFill>
                <a:srgbClr val="993300"/>
              </a:solidFill>
            </a:endParaRPr>
          </a:p>
          <a:p>
            <a:endParaRPr lang="en-GB"/>
          </a:p>
        </p:txBody>
      </p:sp>
      <p:sp>
        <p:nvSpPr>
          <p:cNvPr id="4" name="Slide Number Placeholder 3"/>
          <p:cNvSpPr>
            <a:spLocks noGrp="1"/>
          </p:cNvSpPr>
          <p:nvPr>
            <p:ph type="sldNum" sz="quarter" idx="10"/>
          </p:nvPr>
        </p:nvSpPr>
        <p:spPr/>
        <p:txBody>
          <a:bodyPr/>
          <a:lstStyle/>
          <a:p>
            <a:fld id="{6F86B132-1395-4C48-862E-C7363B1948E7}"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D8A3CE-927D-4DF9-94BB-B8EC52AC1E4E}" type="slidenum">
              <a:rPr lang="en-GB" smtClean="0"/>
              <a:t>19</a:t>
            </a:fld>
            <a:endParaRPr lang="en-GB"/>
          </a:p>
        </p:txBody>
      </p:sp>
    </p:spTree>
    <p:extLst>
      <p:ext uri="{BB962C8B-B14F-4D97-AF65-F5344CB8AC3E}">
        <p14:creationId xmlns:p14="http://schemas.microsoft.com/office/powerpoint/2010/main" val="36664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this point  in a coaching mentoring session – client has imagined a range of strategies to achieve their goal; decided which of these fit best with their values and resources chosen strategies and developed an action plan. Probably not what you would do in an appraisal session but there are times when this can be done very quickly</a:t>
            </a:r>
          </a:p>
          <a:p>
            <a:pPr eaLnBrk="1" hangingPunct="1">
              <a:lnSpc>
                <a:spcPct val="110000"/>
              </a:lnSpc>
              <a:buSzPct val="60000"/>
              <a:buFont typeface="Monotype Sorts" pitchFamily="2" charset="2"/>
              <a:buChar char="["/>
            </a:pPr>
            <a:r>
              <a:rPr lang="en-US" sz="2400" b="1" dirty="0">
                <a:solidFill>
                  <a:srgbClr val="008000"/>
                </a:solidFill>
              </a:rPr>
              <a:t>People</a:t>
            </a:r>
            <a:r>
              <a:rPr lang="en-US" sz="2400" dirty="0"/>
              <a:t> </a:t>
            </a:r>
            <a:r>
              <a:rPr lang="en-US" sz="2000" i="1" dirty="0">
                <a:solidFill>
                  <a:srgbClr val="000066"/>
                </a:solidFill>
              </a:rPr>
              <a:t>Who can help ?</a:t>
            </a:r>
          </a:p>
          <a:p>
            <a:pPr eaLnBrk="1" hangingPunct="1">
              <a:lnSpc>
                <a:spcPct val="110000"/>
              </a:lnSpc>
              <a:buClr>
                <a:schemeClr val="tx1"/>
              </a:buClr>
              <a:buSzPct val="60000"/>
              <a:buFont typeface="Monotype Sorts" pitchFamily="2" charset="2"/>
              <a:buChar char="["/>
            </a:pPr>
            <a:r>
              <a:rPr lang="en-US" sz="2400" b="1" dirty="0">
                <a:solidFill>
                  <a:srgbClr val="008000"/>
                </a:solidFill>
              </a:rPr>
              <a:t>Places </a:t>
            </a:r>
            <a:r>
              <a:rPr lang="en-US" sz="2000" i="1" dirty="0">
                <a:solidFill>
                  <a:srgbClr val="000066"/>
                </a:solidFill>
              </a:rPr>
              <a:t>Where should we do this ?</a:t>
            </a:r>
            <a:endParaRPr lang="en-US" sz="2000" b="1" dirty="0">
              <a:solidFill>
                <a:srgbClr val="000066"/>
              </a:solidFill>
            </a:endParaRPr>
          </a:p>
          <a:p>
            <a:pPr eaLnBrk="1" hangingPunct="1">
              <a:lnSpc>
                <a:spcPct val="110000"/>
              </a:lnSpc>
              <a:buClr>
                <a:schemeClr val="tx1"/>
              </a:buClr>
              <a:buSzPct val="60000"/>
              <a:buFont typeface="Monotype Sorts" pitchFamily="2" charset="2"/>
              <a:buChar char="["/>
            </a:pPr>
            <a:r>
              <a:rPr lang="en-US" sz="2400" b="1" dirty="0" err="1">
                <a:solidFill>
                  <a:srgbClr val="008000"/>
                </a:solidFill>
              </a:rPr>
              <a:t>Organisations</a:t>
            </a:r>
            <a:r>
              <a:rPr lang="en-US" sz="2400" b="1" dirty="0">
                <a:solidFill>
                  <a:srgbClr val="008000"/>
                </a:solidFill>
              </a:rPr>
              <a:t> </a:t>
            </a:r>
            <a:r>
              <a:rPr lang="en-US" sz="2000" i="1" dirty="0">
                <a:solidFill>
                  <a:srgbClr val="000066"/>
                </a:solidFill>
              </a:rPr>
              <a:t>Where do they do this well?</a:t>
            </a:r>
          </a:p>
          <a:p>
            <a:pPr eaLnBrk="1" hangingPunct="1">
              <a:lnSpc>
                <a:spcPct val="110000"/>
              </a:lnSpc>
              <a:buClr>
                <a:schemeClr val="tx1"/>
              </a:buClr>
              <a:buSzPct val="60000"/>
              <a:buFont typeface="Monotype Sorts" pitchFamily="2" charset="2"/>
              <a:buChar char="["/>
            </a:pPr>
            <a:r>
              <a:rPr lang="en-US" sz="2400" b="1" dirty="0">
                <a:solidFill>
                  <a:srgbClr val="008000"/>
                </a:solidFill>
              </a:rPr>
              <a:t>Ideas/models/ examples</a:t>
            </a:r>
          </a:p>
          <a:p>
            <a:pPr eaLnBrk="1" hangingPunct="1">
              <a:lnSpc>
                <a:spcPct val="110000"/>
              </a:lnSpc>
              <a:buClr>
                <a:schemeClr val="tx1"/>
              </a:buClr>
              <a:buSzPct val="60000"/>
              <a:buFont typeface="Monotype Sorts" pitchFamily="2" charset="2"/>
              <a:buChar char="["/>
            </a:pPr>
            <a:r>
              <a:rPr lang="en-US" sz="2400" b="1" dirty="0">
                <a:solidFill>
                  <a:srgbClr val="008000"/>
                </a:solidFill>
              </a:rPr>
              <a:t>Precedents </a:t>
            </a:r>
            <a:r>
              <a:rPr lang="en-US" sz="2000" i="1" dirty="0">
                <a:solidFill>
                  <a:srgbClr val="000066"/>
                </a:solidFill>
              </a:rPr>
              <a:t>Who’s done it before?  Past experiences</a:t>
            </a:r>
          </a:p>
          <a:p>
            <a:pPr eaLnBrk="1" hangingPunct="1">
              <a:lnSpc>
                <a:spcPct val="120000"/>
              </a:lnSpc>
              <a:buSzPct val="70000"/>
              <a:buFont typeface="Wingdings" pitchFamily="2" charset="2"/>
              <a:buChar char="Ø"/>
            </a:pPr>
            <a:r>
              <a:rPr lang="en-US" sz="2000" dirty="0">
                <a:solidFill>
                  <a:srgbClr val="000066"/>
                </a:solidFill>
              </a:rPr>
              <a:t>best fit with your core values? fit your resources;</a:t>
            </a:r>
            <a:r>
              <a:rPr lang="en-US" sz="2000" baseline="0" dirty="0">
                <a:solidFill>
                  <a:srgbClr val="000066"/>
                </a:solidFill>
              </a:rPr>
              <a:t> </a:t>
            </a:r>
            <a:r>
              <a:rPr lang="en-US" sz="2000" dirty="0">
                <a:solidFill>
                  <a:srgbClr val="000066"/>
                </a:solidFill>
              </a:rPr>
              <a:t>most likely to be successful? fewest unwanted consequences?</a:t>
            </a:r>
          </a:p>
          <a:p>
            <a:pPr eaLnBrk="1" hangingPunct="1">
              <a:lnSpc>
                <a:spcPct val="110000"/>
              </a:lnSpc>
              <a:buClr>
                <a:schemeClr val="tx1"/>
              </a:buClr>
              <a:buSzPct val="60000"/>
              <a:buFont typeface="Monotype Sorts" pitchFamily="2" charset="2"/>
              <a:buChar char="["/>
            </a:pPr>
            <a:endParaRPr lang="en-US" sz="2000" i="1" dirty="0">
              <a:solidFill>
                <a:srgbClr val="000066"/>
              </a:solidFill>
            </a:endParaRPr>
          </a:p>
          <a:p>
            <a:endParaRPr lang="en-GB" dirty="0"/>
          </a:p>
        </p:txBody>
      </p:sp>
      <p:sp>
        <p:nvSpPr>
          <p:cNvPr id="4" name="Slide Number Placeholder 3"/>
          <p:cNvSpPr>
            <a:spLocks noGrp="1"/>
          </p:cNvSpPr>
          <p:nvPr>
            <p:ph type="sldNum" sz="quarter" idx="10"/>
          </p:nvPr>
        </p:nvSpPr>
        <p:spPr/>
        <p:txBody>
          <a:bodyPr/>
          <a:lstStyle/>
          <a:p>
            <a:fld id="{6209F27C-92CD-4201-8037-8F0683602972}" type="slidenum">
              <a:rPr lang="en-GB" smtClean="0"/>
              <a:pPr/>
              <a:t>20</a:t>
            </a:fld>
            <a:endParaRPr lang="en-GB"/>
          </a:p>
        </p:txBody>
      </p:sp>
    </p:spTree>
    <p:extLst>
      <p:ext uri="{BB962C8B-B14F-4D97-AF65-F5344CB8AC3E}">
        <p14:creationId xmlns:p14="http://schemas.microsoft.com/office/powerpoint/2010/main" val="3340022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p>
        </p:txBody>
      </p:sp>
      <p:sp>
        <p:nvSpPr>
          <p:cNvPr id="4" name="Slide Number Placeholder 3"/>
          <p:cNvSpPr>
            <a:spLocks noGrp="1"/>
          </p:cNvSpPr>
          <p:nvPr>
            <p:ph type="sldNum" sz="quarter" idx="5"/>
          </p:nvPr>
        </p:nvSpPr>
        <p:spPr/>
        <p:txBody>
          <a:bodyPr/>
          <a:lstStyle/>
          <a:p>
            <a:fld id="{7E8F2155-34E4-48BC-975B-FFB9DE965D0C}" type="slidenum">
              <a:rPr lang="en-GB" smtClean="0"/>
              <a:t>23</a:t>
            </a:fld>
            <a:endParaRPr lang="en-GB"/>
          </a:p>
        </p:txBody>
      </p:sp>
    </p:spTree>
    <p:extLst>
      <p:ext uri="{BB962C8B-B14F-4D97-AF65-F5344CB8AC3E}">
        <p14:creationId xmlns:p14="http://schemas.microsoft.com/office/powerpoint/2010/main" val="75377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today’s session is to give you a taster of what mentoring and coaching is.  We are NOT re-training appraisers to be coaches, we are simply introducing you to a different communications tool, a different framework of discussion that you might find useful in appraisal conversations.</a:t>
            </a:r>
          </a:p>
          <a:p>
            <a:endParaRPr lang="en-GB" dirty="0"/>
          </a:p>
          <a:p>
            <a:r>
              <a:rPr lang="en-GB" dirty="0"/>
              <a:t>Once we have introduced you to the model, we will offer you an opportunity to put that into practice in this safe environment.  And we have asked you to bring a meaningful issue to use in this context.  So the timetable for today… (NEXT SLIDE)</a:t>
            </a:r>
          </a:p>
        </p:txBody>
      </p:sp>
      <p:sp>
        <p:nvSpPr>
          <p:cNvPr id="4" name="Slide Number Placeholder 3"/>
          <p:cNvSpPr>
            <a:spLocks noGrp="1"/>
          </p:cNvSpPr>
          <p:nvPr>
            <p:ph type="sldNum" sz="quarter" idx="5"/>
          </p:nvPr>
        </p:nvSpPr>
        <p:spPr/>
        <p:txBody>
          <a:bodyPr/>
          <a:lstStyle/>
          <a:p>
            <a:fld id="{33D8A3CE-927D-4DF9-94BB-B8EC52AC1E4E}" type="slidenum">
              <a:rPr lang="en-GB" smtClean="0"/>
              <a:t>2</a:t>
            </a:fld>
            <a:endParaRPr lang="en-GB"/>
          </a:p>
        </p:txBody>
      </p:sp>
    </p:spTree>
    <p:extLst>
      <p:ext uri="{BB962C8B-B14F-4D97-AF65-F5344CB8AC3E}">
        <p14:creationId xmlns:p14="http://schemas.microsoft.com/office/powerpoint/2010/main" val="622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large group discussion] invite participants to suggest some dilemmas appraisees bring – 4 to 5 minutes and then click to bring up examples on screen.</a:t>
            </a:r>
          </a:p>
        </p:txBody>
      </p:sp>
      <p:sp>
        <p:nvSpPr>
          <p:cNvPr id="4" name="Slide Number Placeholder 3"/>
          <p:cNvSpPr>
            <a:spLocks noGrp="1"/>
          </p:cNvSpPr>
          <p:nvPr>
            <p:ph type="sldNum" sz="quarter" idx="5"/>
          </p:nvPr>
        </p:nvSpPr>
        <p:spPr/>
        <p:txBody>
          <a:bodyPr/>
          <a:lstStyle/>
          <a:p>
            <a:fld id="{33D8A3CE-927D-4DF9-94BB-B8EC52AC1E4E}" type="slidenum">
              <a:rPr lang="en-GB" smtClean="0"/>
              <a:t>6</a:t>
            </a:fld>
            <a:endParaRPr lang="en-GB"/>
          </a:p>
        </p:txBody>
      </p:sp>
    </p:spTree>
    <p:extLst>
      <p:ext uri="{BB962C8B-B14F-4D97-AF65-F5344CB8AC3E}">
        <p14:creationId xmlns:p14="http://schemas.microsoft.com/office/powerpoint/2010/main" val="30637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terms</a:t>
            </a:r>
            <a:r>
              <a:rPr lang="en-GB" baseline="0" dirty="0"/>
              <a:t> coaching and mentoring certainly within an NHS context mean very similar things and its not a good use of time to focus on the precise definition</a:t>
            </a:r>
          </a:p>
          <a:p>
            <a:r>
              <a:rPr lang="en-GB" baseline="0" dirty="0"/>
              <a:t>What we are talking about is a learning experience in which the underpinning assumption/understanding is that people have the ability to change and to make choices to achieve a goal or objective that they value and is meaningful to them. This process can be supported by someone walking alongside and having a conversation in which the questions and prompts are focussed on encouraging exploration by the individual mentee and allowing them to work out and learn for themselves how to move forward</a:t>
            </a:r>
          </a:p>
          <a:p>
            <a:r>
              <a:rPr lang="en-GB" baseline="0" dirty="0"/>
              <a:t>HOW DOES THIS APPLY TO WHAT WE DO IN APPRAISAL?</a:t>
            </a:r>
            <a:endParaRPr lang="en-GB" dirty="0"/>
          </a:p>
        </p:txBody>
      </p:sp>
      <p:sp>
        <p:nvSpPr>
          <p:cNvPr id="4" name="Slide Number Placeholder 3"/>
          <p:cNvSpPr>
            <a:spLocks noGrp="1"/>
          </p:cNvSpPr>
          <p:nvPr>
            <p:ph type="sldNum" sz="quarter" idx="5"/>
          </p:nvPr>
        </p:nvSpPr>
        <p:spPr/>
        <p:txBody>
          <a:bodyPr/>
          <a:lstStyle/>
          <a:p>
            <a:fld id="{33D8A3CE-927D-4DF9-94BB-B8EC52AC1E4E}" type="slidenum">
              <a:rPr lang="en-GB" smtClean="0"/>
              <a:t>7</a:t>
            </a:fld>
            <a:endParaRPr lang="en-GB"/>
          </a:p>
        </p:txBody>
      </p:sp>
    </p:spTree>
    <p:extLst>
      <p:ext uri="{BB962C8B-B14F-4D97-AF65-F5344CB8AC3E}">
        <p14:creationId xmlns:p14="http://schemas.microsoft.com/office/powerpoint/2010/main" val="321727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Rogers Person Centred Counselling empathy, genuineness, unconditional positive regard</a:t>
            </a:r>
          </a:p>
          <a:p>
            <a:endParaRPr lang="en-GB" baseline="0" dirty="0"/>
          </a:p>
          <a:p>
            <a:r>
              <a:rPr lang="en-GB" baseline="0" dirty="0"/>
              <a:t>Resonates with what we are doing as appraisers</a:t>
            </a:r>
            <a:endParaRPr lang="en-GB" dirty="0"/>
          </a:p>
        </p:txBody>
      </p:sp>
      <p:sp>
        <p:nvSpPr>
          <p:cNvPr id="4" name="Slide Number Placeholder 3"/>
          <p:cNvSpPr>
            <a:spLocks noGrp="1"/>
          </p:cNvSpPr>
          <p:nvPr>
            <p:ph type="sldNum" sz="quarter" idx="5"/>
          </p:nvPr>
        </p:nvSpPr>
        <p:spPr/>
        <p:txBody>
          <a:bodyPr/>
          <a:lstStyle/>
          <a:p>
            <a:fld id="{33D8A3CE-927D-4DF9-94BB-B8EC52AC1E4E}" type="slidenum">
              <a:rPr lang="en-GB" smtClean="0"/>
              <a:t>8</a:t>
            </a:fld>
            <a:endParaRPr lang="en-GB"/>
          </a:p>
        </p:txBody>
      </p:sp>
    </p:spTree>
    <p:extLst>
      <p:ext uri="{BB962C8B-B14F-4D97-AF65-F5344CB8AC3E}">
        <p14:creationId xmlns:p14="http://schemas.microsoft.com/office/powerpoint/2010/main" val="152001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Rest of talk is on the Egan model at its heart</a:t>
            </a:r>
            <a:r>
              <a:rPr lang="en-GB" baseline="0" dirty="0"/>
              <a:t> is about listening skills; which are also a key part of appraising</a:t>
            </a:r>
          </a:p>
        </p:txBody>
      </p:sp>
      <p:sp>
        <p:nvSpPr>
          <p:cNvPr id="4" name="Slide Number Placeholder 3"/>
          <p:cNvSpPr>
            <a:spLocks noGrp="1"/>
          </p:cNvSpPr>
          <p:nvPr>
            <p:ph type="sldNum" sz="quarter" idx="5"/>
          </p:nvPr>
        </p:nvSpPr>
        <p:spPr/>
        <p:txBody>
          <a:bodyPr/>
          <a:lstStyle/>
          <a:p>
            <a:fld id="{33D8A3CE-927D-4DF9-94BB-B8EC52AC1E4E}" type="slidenum">
              <a:rPr lang="en-GB" smtClean="0"/>
              <a:t>10</a:t>
            </a:fld>
            <a:endParaRPr lang="en-GB"/>
          </a:p>
        </p:txBody>
      </p:sp>
    </p:spTree>
    <p:extLst>
      <p:ext uri="{BB962C8B-B14F-4D97-AF65-F5344CB8AC3E}">
        <p14:creationId xmlns:p14="http://schemas.microsoft.com/office/powerpoint/2010/main" val="96507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decide:</a:t>
            </a:r>
          </a:p>
          <a:p>
            <a:r>
              <a:rPr lang="en-GB" dirty="0"/>
              <a:t>Breakout or group chat; or have a think and put into chat</a:t>
            </a:r>
          </a:p>
        </p:txBody>
      </p:sp>
      <p:sp>
        <p:nvSpPr>
          <p:cNvPr id="4" name="Slide Number Placeholder 3"/>
          <p:cNvSpPr>
            <a:spLocks noGrp="1"/>
          </p:cNvSpPr>
          <p:nvPr>
            <p:ph type="sldNum" sz="quarter" idx="5"/>
          </p:nvPr>
        </p:nvSpPr>
        <p:spPr/>
        <p:txBody>
          <a:bodyPr/>
          <a:lstStyle/>
          <a:p>
            <a:fld id="{33D8A3CE-927D-4DF9-94BB-B8EC52AC1E4E}" type="slidenum">
              <a:rPr lang="en-GB" smtClean="0"/>
              <a:t>11</a:t>
            </a:fld>
            <a:endParaRPr lang="en-GB"/>
          </a:p>
        </p:txBody>
      </p:sp>
    </p:spTree>
    <p:extLst>
      <p:ext uri="{BB962C8B-B14F-4D97-AF65-F5344CB8AC3E}">
        <p14:creationId xmlns:p14="http://schemas.microsoft.com/office/powerpoint/2010/main" val="197581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model applicable to coaching and mentoring</a:t>
            </a:r>
          </a:p>
        </p:txBody>
      </p:sp>
      <p:sp>
        <p:nvSpPr>
          <p:cNvPr id="4" name="Slide Number Placeholder 3"/>
          <p:cNvSpPr>
            <a:spLocks noGrp="1"/>
          </p:cNvSpPr>
          <p:nvPr>
            <p:ph type="sldNum" sz="quarter" idx="5"/>
          </p:nvPr>
        </p:nvSpPr>
        <p:spPr/>
        <p:txBody>
          <a:bodyPr/>
          <a:lstStyle/>
          <a:p>
            <a:fld id="{33D8A3CE-927D-4DF9-94BB-B8EC52AC1E4E}" type="slidenum">
              <a:rPr lang="en-GB" smtClean="0"/>
              <a:t>12</a:t>
            </a:fld>
            <a:endParaRPr lang="en-GB"/>
          </a:p>
        </p:txBody>
      </p:sp>
    </p:spTree>
    <p:extLst>
      <p:ext uri="{BB962C8B-B14F-4D97-AF65-F5344CB8AC3E}">
        <p14:creationId xmlns:p14="http://schemas.microsoft.com/office/powerpoint/2010/main" val="197896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D8A3CE-927D-4DF9-94BB-B8EC52AC1E4E}" type="slidenum">
              <a:rPr lang="en-GB" smtClean="0"/>
              <a:t>13</a:t>
            </a:fld>
            <a:endParaRPr lang="en-GB"/>
          </a:p>
        </p:txBody>
      </p:sp>
    </p:spTree>
    <p:extLst>
      <p:ext uri="{BB962C8B-B14F-4D97-AF65-F5344CB8AC3E}">
        <p14:creationId xmlns:p14="http://schemas.microsoft.com/office/powerpoint/2010/main" val="331750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16-9fullhead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3019"/>
            <a:ext cx="9144000" cy="1079656"/>
          </a:xfrm>
          <a:prstGeom prst="rect">
            <a:avLst/>
          </a:prstGeom>
        </p:spPr>
      </p:pic>
      <p:sp>
        <p:nvSpPr>
          <p:cNvPr id="4" name="Text Placeholder 4"/>
          <p:cNvSpPr>
            <a:spLocks noGrp="1"/>
          </p:cNvSpPr>
          <p:nvPr>
            <p:ph type="body" sz="quarter" idx="11" hasCustomPrompt="1"/>
          </p:nvPr>
        </p:nvSpPr>
        <p:spPr>
          <a:xfrm>
            <a:off x="1528260" y="189310"/>
            <a:ext cx="7255517" cy="519113"/>
          </a:xfrm>
        </p:spPr>
        <p:txBody>
          <a:bodyPr>
            <a:normAutofit/>
          </a:bodyPr>
          <a:lstStyle>
            <a:lvl1pPr marL="0" indent="0">
              <a:buNone/>
              <a:defRPr sz="3600">
                <a:solidFill>
                  <a:srgbClr val="FFFFFF"/>
                </a:solidFill>
                <a:latin typeface="Source Sans Pro"/>
                <a:cs typeface="Source Sans Pro"/>
              </a:defRPr>
            </a:lvl1pPr>
          </a:lstStyle>
          <a:p>
            <a:pPr lvl="0"/>
            <a:r>
              <a:rPr lang="en-GB" dirty="0"/>
              <a:t>Click to edit Master title styles</a:t>
            </a:r>
          </a:p>
        </p:txBody>
      </p:sp>
      <p:sp>
        <p:nvSpPr>
          <p:cNvPr id="3" name="Text Placeholder 2"/>
          <p:cNvSpPr>
            <a:spLocks noGrp="1"/>
          </p:cNvSpPr>
          <p:nvPr>
            <p:ph type="body" sz="quarter" idx="12" hasCustomPrompt="1"/>
          </p:nvPr>
        </p:nvSpPr>
        <p:spPr>
          <a:xfrm>
            <a:off x="1528260" y="708423"/>
            <a:ext cx="7255517" cy="452393"/>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dirty="0"/>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dirty="0"/>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p:cNvSpPr/>
          <p:nvPr userDrawn="1"/>
        </p:nvSpPr>
        <p:spPr>
          <a:xfrm>
            <a:off x="0" y="0"/>
            <a:ext cx="9144000" cy="348039"/>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userDrawn="1"/>
        </p:nvSpPr>
        <p:spPr>
          <a:xfrm>
            <a:off x="0" y="4951926"/>
            <a:ext cx="9144000" cy="191574"/>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20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79E900-9DA4-4ECE-A1EA-245BED86FFAD}" type="datetimeFigureOut">
              <a:rPr lang="en-GB" smtClean="0"/>
              <a:t>06/02/2024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6EE98-3AFB-4415-8874-2B3E2203D827}" type="slidenum">
              <a:rPr lang="en-GB" smtClean="0"/>
              <a:t>‹#›</a:t>
            </a:fld>
            <a:endParaRPr lang="en-GB"/>
          </a:p>
        </p:txBody>
      </p:sp>
    </p:spTree>
    <p:extLst>
      <p:ext uri="{BB962C8B-B14F-4D97-AF65-F5344CB8AC3E}">
        <p14:creationId xmlns:p14="http://schemas.microsoft.com/office/powerpoint/2010/main" val="389326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2/6/2024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dirty="0"/>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7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ngimg.com/png/84346-solving-question-thought-chin-professional-probl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12"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7.png"/><Relationship Id="rId14" Type="http://schemas.microsoft.com/office/2007/relationships/hdphoto" Target="../media/hdphoto5.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84346-solving-question-thought-chin-professional-probl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GB" dirty="0"/>
              <a:t>Improving Appraisal Conversations</a:t>
            </a:r>
            <a:endParaRPr lang="en-US" dirty="0"/>
          </a:p>
        </p:txBody>
      </p:sp>
      <p:sp>
        <p:nvSpPr>
          <p:cNvPr id="3" name="Text Placeholder 2"/>
          <p:cNvSpPr>
            <a:spLocks noGrp="1"/>
          </p:cNvSpPr>
          <p:nvPr>
            <p:ph type="body" sz="quarter" idx="12"/>
          </p:nvPr>
        </p:nvSpPr>
        <p:spPr/>
        <p:txBody>
          <a:bodyPr>
            <a:normAutofit fontScale="92500" lnSpcReduction="10000"/>
          </a:bodyPr>
          <a:lstStyle/>
          <a:p>
            <a:r>
              <a:rPr lang="en-US" dirty="0"/>
              <a:t>Egan Skilled Helper Model</a:t>
            </a:r>
          </a:p>
        </p:txBody>
      </p:sp>
      <p:sp>
        <p:nvSpPr>
          <p:cNvPr id="4" name="Text Placeholder 4">
            <a:extLst>
              <a:ext uri="{FF2B5EF4-FFF2-40B4-BE49-F238E27FC236}">
                <a16:creationId xmlns:a16="http://schemas.microsoft.com/office/drawing/2014/main" id="{34AAF780-5B72-44B8-A43D-8AEF9B1C54E5}"/>
              </a:ext>
            </a:extLst>
          </p:cNvPr>
          <p:cNvSpPr txBox="1">
            <a:spLocks/>
          </p:cNvSpPr>
          <p:nvPr/>
        </p:nvSpPr>
        <p:spPr>
          <a:xfrm>
            <a:off x="1441762" y="2571750"/>
            <a:ext cx="7428511" cy="104162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600" dirty="0">
                <a:solidFill>
                  <a:schemeClr val="tx2"/>
                </a:solidFill>
              </a:rPr>
              <a:t>Welcome</a:t>
            </a:r>
            <a:endParaRPr lang="en-GB" sz="3600" i="1" dirty="0">
              <a:solidFill>
                <a:schemeClr val="tx2"/>
              </a:solidFill>
            </a:endParaRPr>
          </a:p>
        </p:txBody>
      </p:sp>
    </p:spTree>
    <p:extLst>
      <p:ext uri="{BB962C8B-B14F-4D97-AF65-F5344CB8AC3E}">
        <p14:creationId xmlns:p14="http://schemas.microsoft.com/office/powerpoint/2010/main" val="15008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E8D40C-2DA9-4E8C-9CC9-651784166573}"/>
              </a:ext>
            </a:extLst>
          </p:cNvPr>
          <p:cNvSpPr>
            <a:spLocks noGrp="1"/>
          </p:cNvSpPr>
          <p:nvPr>
            <p:ph type="body" sz="quarter" idx="10"/>
          </p:nvPr>
        </p:nvSpPr>
        <p:spPr>
          <a:xfrm>
            <a:off x="765223" y="1770041"/>
            <a:ext cx="3638877" cy="2916892"/>
          </a:xfrm>
          <a:ln>
            <a:solidFill>
              <a:schemeClr val="tx1"/>
            </a:solidFill>
          </a:ln>
        </p:spPr>
        <p:txBody>
          <a:bodyPr>
            <a:normAutofit fontScale="55000" lnSpcReduction="20000"/>
          </a:bodyPr>
          <a:lstStyle/>
          <a:p>
            <a:pPr marL="0" indent="0">
              <a:buNone/>
            </a:pPr>
            <a:r>
              <a:rPr lang="en-GB" b="1" i="1" dirty="0"/>
              <a:t>Listen to facts</a:t>
            </a:r>
          </a:p>
          <a:p>
            <a:pPr marL="0" indent="0">
              <a:buNone/>
            </a:pPr>
            <a:endParaRPr lang="en-GB" b="1" i="1" dirty="0"/>
          </a:p>
          <a:p>
            <a:pPr marL="0" indent="0">
              <a:buNone/>
            </a:pPr>
            <a:endParaRPr lang="en-GB" b="1" i="1" dirty="0"/>
          </a:p>
          <a:p>
            <a:pPr marL="0" indent="0">
              <a:buNone/>
            </a:pPr>
            <a:endParaRPr lang="en-GB" b="1" i="1" dirty="0"/>
          </a:p>
          <a:p>
            <a:pPr marL="1257300" lvl="3" indent="0">
              <a:buNone/>
            </a:pPr>
            <a:r>
              <a:rPr lang="en-GB" sz="2900" dirty="0"/>
              <a:t>Selective listening</a:t>
            </a:r>
          </a:p>
          <a:p>
            <a:pPr marL="1257300" lvl="3" indent="0">
              <a:buNone/>
            </a:pPr>
            <a:r>
              <a:rPr lang="en-GB" sz="2900" dirty="0"/>
              <a:t>Filtering irrelevancies </a:t>
            </a:r>
          </a:p>
          <a:p>
            <a:pPr marL="0" indent="0">
              <a:buNone/>
            </a:pPr>
            <a:endParaRPr lang="en-GB" dirty="0"/>
          </a:p>
          <a:p>
            <a:pPr marL="0" indent="0">
              <a:buNone/>
            </a:pPr>
            <a:endParaRPr lang="en-GB" dirty="0"/>
          </a:p>
          <a:p>
            <a:pPr marL="0" indent="0">
              <a:buNone/>
            </a:pPr>
            <a:endParaRPr lang="en-GB" dirty="0"/>
          </a:p>
          <a:p>
            <a:pPr marL="0" indent="0">
              <a:buNone/>
            </a:pPr>
            <a:r>
              <a:rPr lang="en-GB" b="1" i="1" dirty="0"/>
              <a:t>Solve the problem</a:t>
            </a:r>
          </a:p>
        </p:txBody>
      </p:sp>
      <p:sp>
        <p:nvSpPr>
          <p:cNvPr id="3" name="Text Placeholder 2"/>
          <p:cNvSpPr>
            <a:spLocks noGrp="1"/>
          </p:cNvSpPr>
          <p:nvPr>
            <p:ph type="body" sz="quarter" idx="11"/>
          </p:nvPr>
        </p:nvSpPr>
        <p:spPr/>
        <p:txBody>
          <a:bodyPr>
            <a:normAutofit fontScale="92500" lnSpcReduction="20000"/>
          </a:bodyPr>
          <a:lstStyle/>
          <a:p>
            <a:r>
              <a:rPr lang="en-GB" dirty="0"/>
              <a:t>Listening  </a:t>
            </a:r>
            <a:r>
              <a:rPr lang="en-GB" sz="1300" dirty="0"/>
              <a:t>Phillips and </a:t>
            </a:r>
            <a:r>
              <a:rPr lang="en-GB" sz="1300" dirty="0" err="1"/>
              <a:t>Pokora</a:t>
            </a:r>
            <a:r>
              <a:rPr lang="en-GB" sz="1300" dirty="0"/>
              <a:t> 2004</a:t>
            </a:r>
            <a:endParaRPr lang="en-US" dirty="0"/>
          </a:p>
        </p:txBody>
      </p:sp>
      <p:sp>
        <p:nvSpPr>
          <p:cNvPr id="6" name="Text Placeholder 4">
            <a:extLst>
              <a:ext uri="{FF2B5EF4-FFF2-40B4-BE49-F238E27FC236}">
                <a16:creationId xmlns:a16="http://schemas.microsoft.com/office/drawing/2014/main" id="{4CD6EF27-2403-4145-8FD4-39E0D0193EE4}"/>
              </a:ext>
            </a:extLst>
          </p:cNvPr>
          <p:cNvSpPr txBox="1">
            <a:spLocks/>
          </p:cNvSpPr>
          <p:nvPr/>
        </p:nvSpPr>
        <p:spPr>
          <a:xfrm>
            <a:off x="765222" y="1290219"/>
            <a:ext cx="3638878" cy="4798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100" b="1" dirty="0">
                <a:solidFill>
                  <a:schemeClr val="tx2">
                    <a:lumMod val="75000"/>
                  </a:schemeClr>
                </a:solidFill>
              </a:rPr>
              <a:t>Diagnostic Listening</a:t>
            </a:r>
          </a:p>
        </p:txBody>
      </p:sp>
      <p:sp>
        <p:nvSpPr>
          <p:cNvPr id="7" name="Text Placeholder 6">
            <a:extLst>
              <a:ext uri="{FF2B5EF4-FFF2-40B4-BE49-F238E27FC236}">
                <a16:creationId xmlns:a16="http://schemas.microsoft.com/office/drawing/2014/main" id="{D76B7272-8C66-4794-9F23-383A0BCCD0FB}"/>
              </a:ext>
            </a:extLst>
          </p:cNvPr>
          <p:cNvSpPr txBox="1">
            <a:spLocks/>
          </p:cNvSpPr>
          <p:nvPr/>
        </p:nvSpPr>
        <p:spPr>
          <a:xfrm>
            <a:off x="4551363" y="1290219"/>
            <a:ext cx="3898901" cy="4798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100" b="1" dirty="0">
                <a:solidFill>
                  <a:schemeClr val="tx2">
                    <a:lumMod val="75000"/>
                  </a:schemeClr>
                </a:solidFill>
              </a:rPr>
              <a:t>Active Listening</a:t>
            </a:r>
          </a:p>
        </p:txBody>
      </p:sp>
      <p:sp>
        <p:nvSpPr>
          <p:cNvPr id="8" name="Down Arrow 8">
            <a:extLst>
              <a:ext uri="{FF2B5EF4-FFF2-40B4-BE49-F238E27FC236}">
                <a16:creationId xmlns:a16="http://schemas.microsoft.com/office/drawing/2014/main" id="{D3E5E1E4-CE40-4162-B4EC-95F9B106FBB3}"/>
              </a:ext>
            </a:extLst>
          </p:cNvPr>
          <p:cNvSpPr/>
          <p:nvPr/>
        </p:nvSpPr>
        <p:spPr>
          <a:xfrm>
            <a:off x="1407095" y="2220087"/>
            <a:ext cx="363474" cy="189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3">
            <a:extLst>
              <a:ext uri="{FF2B5EF4-FFF2-40B4-BE49-F238E27FC236}">
                <a16:creationId xmlns:a16="http://schemas.microsoft.com/office/drawing/2014/main" id="{93128B21-3BA8-4BF5-84BB-6ED98E3DEDEF}"/>
              </a:ext>
            </a:extLst>
          </p:cNvPr>
          <p:cNvSpPr txBox="1">
            <a:spLocks/>
          </p:cNvSpPr>
          <p:nvPr/>
        </p:nvSpPr>
        <p:spPr>
          <a:xfrm>
            <a:off x="4551363" y="1770041"/>
            <a:ext cx="3638877" cy="2916892"/>
          </a:xfrm>
          <a:prstGeom prst="rect">
            <a:avLst/>
          </a:prstGeom>
          <a:ln>
            <a:solidFill>
              <a:schemeClr val="tx1"/>
            </a:solidFill>
          </a:ln>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5500" b="1" i="1" dirty="0"/>
              <a:t>Listen to person</a:t>
            </a:r>
          </a:p>
          <a:p>
            <a:pPr marL="0" indent="0">
              <a:buFont typeface="Arial"/>
              <a:buNone/>
            </a:pPr>
            <a:endParaRPr lang="en-GB" b="1" i="1" dirty="0"/>
          </a:p>
          <a:p>
            <a:pPr marL="1257300" lvl="3" indent="0">
              <a:buFont typeface="Arial"/>
              <a:buNone/>
            </a:pPr>
            <a:r>
              <a:rPr lang="en-GB" sz="4900" dirty="0"/>
              <a:t>Actively attending</a:t>
            </a:r>
          </a:p>
          <a:p>
            <a:pPr marL="1257300" lvl="3" indent="0">
              <a:buFont typeface="Arial"/>
              <a:buNone/>
            </a:pPr>
            <a:r>
              <a:rPr lang="en-GB" sz="4900" dirty="0"/>
              <a:t>Nothing is  irrelevant</a:t>
            </a:r>
          </a:p>
          <a:p>
            <a:pPr marL="1257300" lvl="3" indent="0">
              <a:buFont typeface="Arial"/>
              <a:buNone/>
            </a:pPr>
            <a:r>
              <a:rPr lang="en-GB" sz="4900" dirty="0"/>
              <a:t>Reflecting </a:t>
            </a:r>
          </a:p>
          <a:p>
            <a:pPr marL="1257300" lvl="3" indent="0">
              <a:buFont typeface="Arial"/>
              <a:buNone/>
            </a:pPr>
            <a:r>
              <a:rPr lang="en-GB" sz="4900" dirty="0"/>
              <a:t>Hearing</a:t>
            </a:r>
          </a:p>
          <a:p>
            <a:pPr marL="1257300" lvl="3" indent="0">
              <a:buFont typeface="Arial"/>
              <a:buNone/>
            </a:pPr>
            <a:endParaRPr lang="en-GB" sz="4900" dirty="0"/>
          </a:p>
          <a:p>
            <a:pPr marL="1257300" lvl="3" indent="0">
              <a:buFont typeface="Arial"/>
              <a:buNone/>
            </a:pPr>
            <a:r>
              <a:rPr lang="en-GB" sz="4900" dirty="0"/>
              <a:t>What is not being said</a:t>
            </a:r>
          </a:p>
          <a:p>
            <a:pPr marL="1257300" lvl="3" indent="0">
              <a:buFont typeface="Arial"/>
              <a:buNone/>
            </a:pPr>
            <a:r>
              <a:rPr lang="en-GB" sz="4900" dirty="0"/>
              <a:t>How does it feel</a:t>
            </a:r>
          </a:p>
          <a:p>
            <a:pPr marL="1257300" lvl="3" indent="0">
              <a:buFont typeface="Arial"/>
              <a:buNone/>
            </a:pPr>
            <a:r>
              <a:rPr lang="en-GB" sz="4900" dirty="0"/>
              <a:t>Where is the energy</a:t>
            </a:r>
          </a:p>
          <a:p>
            <a:pPr marL="0" indent="0">
              <a:buFont typeface="Arial"/>
              <a:buNone/>
            </a:pPr>
            <a:r>
              <a:rPr lang="en-GB" sz="5500" b="1" i="1" dirty="0"/>
              <a:t>Responding</a:t>
            </a:r>
          </a:p>
        </p:txBody>
      </p:sp>
      <p:sp>
        <p:nvSpPr>
          <p:cNvPr id="12" name="Down Arrow 8">
            <a:extLst>
              <a:ext uri="{FF2B5EF4-FFF2-40B4-BE49-F238E27FC236}">
                <a16:creationId xmlns:a16="http://schemas.microsoft.com/office/drawing/2014/main" id="{E718E812-2A74-4DDE-ACF0-51642FB1AF32}"/>
              </a:ext>
            </a:extLst>
          </p:cNvPr>
          <p:cNvSpPr/>
          <p:nvPr/>
        </p:nvSpPr>
        <p:spPr>
          <a:xfrm>
            <a:off x="5041818" y="2220087"/>
            <a:ext cx="363474" cy="189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48933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animEffect transition="in" filter="wipe(up)">
                                      <p:cBhvr>
                                        <p:cTn id="21" dur="500"/>
                                        <p:tgtEl>
                                          <p:spTgt spid="11">
                                            <p:txEl>
                                              <p:pRg st="10" end="1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left)">
                                      <p:cBhvr>
                                        <p:cTn id="25" dur="500"/>
                                        <p:tgtEl>
                                          <p:spTgt spid="11">
                                            <p:txEl>
                                              <p:pRg st="2" end="2"/>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left)">
                                      <p:cBhvr>
                                        <p:cTn id="29" dur="500"/>
                                        <p:tgtEl>
                                          <p:spTgt spid="11">
                                            <p:txEl>
                                              <p:pRg st="3" end="3"/>
                                            </p:txEl>
                                          </p:spTgt>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wipe(left)">
                                      <p:cBhvr>
                                        <p:cTn id="33" dur="500"/>
                                        <p:tgtEl>
                                          <p:spTgt spid="11">
                                            <p:txEl>
                                              <p:pRg st="4" end="4"/>
                                            </p:txEl>
                                          </p:spTgt>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left)">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left)">
                                      <p:cBhvr>
                                        <p:cTn id="42" dur="500"/>
                                        <p:tgtEl>
                                          <p:spTgt spid="11">
                                            <p:txEl>
                                              <p:pRg st="7" end="7"/>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xEl>
                                              <p:pRg st="8" end="8"/>
                                            </p:txEl>
                                          </p:spTgt>
                                        </p:tgtEl>
                                        <p:attrNameLst>
                                          <p:attrName>style.visibility</p:attrName>
                                        </p:attrNameLst>
                                      </p:cBhvr>
                                      <p:to>
                                        <p:strVal val="visible"/>
                                      </p:to>
                                    </p:set>
                                    <p:animEffect transition="in" filter="wipe(left)">
                                      <p:cBhvr>
                                        <p:cTn id="46" dur="500"/>
                                        <p:tgtEl>
                                          <p:spTgt spid="11">
                                            <p:txEl>
                                              <p:pRg st="8" end="8"/>
                                            </p:txEl>
                                          </p:spTgt>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11">
                                            <p:txEl>
                                              <p:pRg st="9" end="9"/>
                                            </p:txEl>
                                          </p:spTgt>
                                        </p:tgtEl>
                                        <p:attrNameLst>
                                          <p:attrName>style.visibility</p:attrName>
                                        </p:attrNameLst>
                                      </p:cBhvr>
                                      <p:to>
                                        <p:strVal val="visible"/>
                                      </p:to>
                                    </p:set>
                                    <p:animEffect transition="in" filter="wipe(left)">
                                      <p:cBhvr>
                                        <p:cTn id="50"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uequestion" descr="C:\Users\bchan02\AppData\Local\Microsoft\Windows\INetCache\IE\4T3H03BP\question-4052948_640[1].png">
            <a:extLst>
              <a:ext uri="{FF2B5EF4-FFF2-40B4-BE49-F238E27FC236}">
                <a16:creationId xmlns:a16="http://schemas.microsoft.com/office/drawing/2014/main" id="{E73EE0BC-09FF-485E-8B25-65C81D4F49E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759483" y="1547771"/>
            <a:ext cx="3085995" cy="3287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p:txBody>
          <a:bodyPr>
            <a:normAutofit fontScale="92500" lnSpcReduction="20000"/>
          </a:bodyPr>
          <a:lstStyle/>
          <a:p>
            <a:r>
              <a:rPr lang="en-US" dirty="0"/>
              <a:t>Personal experience</a:t>
            </a:r>
          </a:p>
        </p:txBody>
      </p:sp>
      <p:pic>
        <p:nvPicPr>
          <p:cNvPr id="5" name="bluequestionfaded" descr="C:\Users\bchan02\AppData\Local\Microsoft\Windows\INetCache\IE\4T3H03BP\question-4052948_640[1].png">
            <a:extLst>
              <a:ext uri="{FF2B5EF4-FFF2-40B4-BE49-F238E27FC236}">
                <a16:creationId xmlns:a16="http://schemas.microsoft.com/office/drawing/2014/main" id="{85CA2F82-0C20-4C44-8D7A-FF59A17640D2}"/>
              </a:ext>
            </a:extLst>
          </p:cNvPr>
          <p:cNvPicPr>
            <a:picLocks noChangeAspect="1" noChangeArrowheads="1"/>
          </p:cNvPicPr>
          <p:nvPr/>
        </p:nvPicPr>
        <p:blipFill rotWithShape="1">
          <a:blip r:embed="rId3" cstate="email">
            <a:duotone>
              <a:prstClr val="black"/>
              <a:srgbClr val="D9C3A5">
                <a:tint val="50000"/>
                <a:satMod val="180000"/>
              </a:srgbClr>
            </a:duotone>
            <a:alphaModFix amt="35000"/>
            <a:extLst>
              <a:ext uri="{28A0092B-C50C-407E-A947-70E740481C1C}">
                <a14:useLocalDpi xmlns:a14="http://schemas.microsoft.com/office/drawing/2010/main" val="0"/>
              </a:ext>
            </a:extLst>
          </a:blip>
          <a:srcRect/>
          <a:stretch/>
        </p:blipFill>
        <p:spPr bwMode="auto">
          <a:xfrm>
            <a:off x="4759483" y="1547771"/>
            <a:ext cx="3085995" cy="3287586"/>
          </a:xfrm>
          <a:prstGeom prst="rect">
            <a:avLst/>
          </a:prstGeom>
          <a:noFill/>
        </p:spPr>
      </p:pic>
      <p:sp>
        <p:nvSpPr>
          <p:cNvPr id="2" name="Text Placeholder 1"/>
          <p:cNvSpPr>
            <a:spLocks noGrp="1"/>
          </p:cNvSpPr>
          <p:nvPr>
            <p:ph type="body" sz="quarter" idx="10"/>
          </p:nvPr>
        </p:nvSpPr>
        <p:spPr>
          <a:xfrm>
            <a:off x="765222" y="1349098"/>
            <a:ext cx="7611862" cy="3364696"/>
          </a:xfrm>
        </p:spPr>
        <p:txBody>
          <a:bodyPr>
            <a:normAutofit lnSpcReduction="10000"/>
          </a:bodyPr>
          <a:lstStyle/>
          <a:p>
            <a:r>
              <a:rPr lang="en-GB" sz="2400" dirty="0"/>
              <a:t>Can you identify any such learning relationships that have helped</a:t>
            </a:r>
          </a:p>
          <a:p>
            <a:pPr lvl="1"/>
            <a:r>
              <a:rPr lang="en-GB" sz="2000" dirty="0"/>
              <a:t>Within work</a:t>
            </a:r>
          </a:p>
          <a:p>
            <a:pPr lvl="1"/>
            <a:r>
              <a:rPr lang="en-GB" sz="2000" dirty="0"/>
              <a:t>Outside work</a:t>
            </a:r>
          </a:p>
          <a:p>
            <a:pPr lvl="1"/>
            <a:r>
              <a:rPr lang="en-GB" sz="2000" dirty="0"/>
              <a:t>What were the qualities of the person providing that support</a:t>
            </a:r>
          </a:p>
          <a:p>
            <a:r>
              <a:rPr lang="en-GB" sz="2400" dirty="0"/>
              <a:t>Are there times when you would have valued this type of support ?</a:t>
            </a:r>
          </a:p>
          <a:p>
            <a:r>
              <a:rPr lang="en-GB" sz="2400" dirty="0"/>
              <a:t>Have you ever had this support as appraisee or provided it as appraiser?</a:t>
            </a:r>
            <a:endParaRPr lang="en-US" sz="2400" dirty="0"/>
          </a:p>
        </p:txBody>
      </p:sp>
    </p:spTree>
    <p:extLst>
      <p:ext uri="{BB962C8B-B14F-4D97-AF65-F5344CB8AC3E}">
        <p14:creationId xmlns:p14="http://schemas.microsoft.com/office/powerpoint/2010/main" val="17305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chan02\AppData\Local\Microsoft\Windows\INetCache\IE\CR4W5822\question_mark[1].jpg">
            <a:extLst>
              <a:ext uri="{FF2B5EF4-FFF2-40B4-BE49-F238E27FC236}">
                <a16:creationId xmlns:a16="http://schemas.microsoft.com/office/drawing/2014/main" id="{9DA53114-FAAF-4BDE-A368-2AC3B0D9D1A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102942" y="1348979"/>
            <a:ext cx="3195484" cy="3364706"/>
          </a:xfrm>
          <a:prstGeom prst="rect">
            <a:avLst/>
          </a:prstGeom>
          <a:solidFill>
            <a:srgbClr val="FFFFFF"/>
          </a:solidFill>
        </p:spPr>
      </p:pic>
      <p:sp>
        <p:nvSpPr>
          <p:cNvPr id="9" name="Text Placeholder 1">
            <a:extLst>
              <a:ext uri="{FF2B5EF4-FFF2-40B4-BE49-F238E27FC236}">
                <a16:creationId xmlns:a16="http://schemas.microsoft.com/office/drawing/2014/main" id="{488E8C34-6828-C28B-CB14-933551E50374}"/>
              </a:ext>
            </a:extLst>
          </p:cNvPr>
          <p:cNvSpPr>
            <a:spLocks noGrp="1"/>
          </p:cNvSpPr>
          <p:nvPr>
            <p:ph type="body" sz="quarter" idx="10"/>
          </p:nvPr>
        </p:nvSpPr>
        <p:spPr>
          <a:xfrm>
            <a:off x="765223" y="1349098"/>
            <a:ext cx="4784972" cy="3364696"/>
          </a:xfrm>
        </p:spPr>
        <p:txBody>
          <a:bodyPr>
            <a:normAutofit/>
          </a:bodyPr>
          <a:lstStyle/>
          <a:p>
            <a:r>
              <a:rPr lang="en-US" sz="2400" b="1" dirty="0"/>
              <a:t>What’s going on?</a:t>
            </a:r>
          </a:p>
          <a:p>
            <a:pPr lvl="1"/>
            <a:r>
              <a:rPr lang="en-US" sz="2000" i="1" dirty="0"/>
              <a:t>Story; new perspectives; value point</a:t>
            </a:r>
          </a:p>
          <a:p>
            <a:r>
              <a:rPr lang="en-US" sz="2400" b="1" dirty="0"/>
              <a:t>What is my preferred picture?</a:t>
            </a:r>
          </a:p>
          <a:p>
            <a:pPr lvl="1"/>
            <a:r>
              <a:rPr lang="en-US" sz="2000" i="1" dirty="0"/>
              <a:t>Possibilities; change agenda a specific goal; commitment</a:t>
            </a:r>
          </a:p>
          <a:p>
            <a:r>
              <a:rPr lang="en-US" sz="2400" b="1" dirty="0"/>
              <a:t>What is the way forward?</a:t>
            </a:r>
          </a:p>
          <a:p>
            <a:pPr lvl="1"/>
            <a:r>
              <a:rPr lang="en-US" sz="2000" i="1" dirty="0"/>
              <a:t>How do I get what I need / want;</a:t>
            </a:r>
            <a:br>
              <a:rPr lang="en-US" sz="2000" i="1" dirty="0"/>
            </a:br>
            <a:r>
              <a:rPr lang="en-US" sz="2000" i="1" dirty="0"/>
              <a:t>best fit strategies; PLAN</a:t>
            </a:r>
          </a:p>
        </p:txBody>
      </p:sp>
      <p:sp>
        <p:nvSpPr>
          <p:cNvPr id="3" name="Text Placeholder 2"/>
          <p:cNvSpPr>
            <a:spLocks noGrp="1"/>
          </p:cNvSpPr>
          <p:nvPr>
            <p:ph type="body" sz="quarter" idx="11"/>
          </p:nvPr>
        </p:nvSpPr>
        <p:spPr>
          <a:xfrm>
            <a:off x="765223" y="708422"/>
            <a:ext cx="7685041" cy="519113"/>
          </a:xfrm>
        </p:spPr>
        <p:txBody>
          <a:bodyPr>
            <a:normAutofit/>
          </a:bodyPr>
          <a:lstStyle/>
          <a:p>
            <a:pPr>
              <a:lnSpc>
                <a:spcPct val="90000"/>
              </a:lnSpc>
            </a:pPr>
            <a:r>
              <a:rPr lang="en-GB" sz="3100" dirty="0"/>
              <a:t>The skilled helper model  </a:t>
            </a:r>
            <a:r>
              <a:rPr lang="en-GB" sz="1600" dirty="0"/>
              <a:t>Egan 2010</a:t>
            </a:r>
            <a:endParaRPr lang="en-US" sz="3100" dirty="0"/>
          </a:p>
        </p:txBody>
      </p:sp>
    </p:spTree>
    <p:extLst>
      <p:ext uri="{BB962C8B-B14F-4D97-AF65-F5344CB8AC3E}">
        <p14:creationId xmlns:p14="http://schemas.microsoft.com/office/powerpoint/2010/main" val="3064143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GB" dirty="0"/>
              <a:t>Improving Appraisal Conversations</a:t>
            </a:r>
            <a:endParaRPr lang="en-US" dirty="0"/>
          </a:p>
        </p:txBody>
      </p:sp>
      <p:sp>
        <p:nvSpPr>
          <p:cNvPr id="3" name="Text Placeholder 2"/>
          <p:cNvSpPr>
            <a:spLocks noGrp="1"/>
          </p:cNvSpPr>
          <p:nvPr>
            <p:ph type="body" sz="quarter" idx="12"/>
          </p:nvPr>
        </p:nvSpPr>
        <p:spPr/>
        <p:txBody>
          <a:bodyPr>
            <a:normAutofit fontScale="92500" lnSpcReduction="10000"/>
          </a:bodyPr>
          <a:lstStyle/>
          <a:p>
            <a:r>
              <a:rPr lang="en-US" dirty="0"/>
              <a:t>Egan Skilled Helper Model</a:t>
            </a:r>
          </a:p>
        </p:txBody>
      </p:sp>
      <p:graphicFrame>
        <p:nvGraphicFramePr>
          <p:cNvPr id="5" name="Content Placeholder 2">
            <a:extLst>
              <a:ext uri="{FF2B5EF4-FFF2-40B4-BE49-F238E27FC236}">
                <a16:creationId xmlns:a16="http://schemas.microsoft.com/office/drawing/2014/main" id="{F58E23E3-F738-4774-A797-2846AC745DA5}"/>
              </a:ext>
            </a:extLst>
          </p:cNvPr>
          <p:cNvGraphicFramePr>
            <a:graphicFrameLocks/>
          </p:cNvGraphicFramePr>
          <p:nvPr>
            <p:extLst>
              <p:ext uri="{D42A27DB-BD31-4B8C-83A1-F6EECF244321}">
                <p14:modId xmlns:p14="http://schemas.microsoft.com/office/powerpoint/2010/main" val="4157701793"/>
              </p:ext>
            </p:extLst>
          </p:nvPr>
        </p:nvGraphicFramePr>
        <p:xfrm>
          <a:off x="457200" y="155971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56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5CD0A8-C529-44CC-851F-0D74B6313F7A}"/>
              </a:ext>
            </a:extLst>
          </p:cNvPr>
          <p:cNvGraphicFramePr>
            <a:graphicFrameLocks noGrp="1"/>
          </p:cNvGraphicFramePr>
          <p:nvPr>
            <p:extLst>
              <p:ext uri="{D42A27DB-BD31-4B8C-83A1-F6EECF244321}">
                <p14:modId xmlns:p14="http://schemas.microsoft.com/office/powerpoint/2010/main" val="3499412207"/>
              </p:ext>
            </p:extLst>
          </p:nvPr>
        </p:nvGraphicFramePr>
        <p:xfrm>
          <a:off x="1524000" y="643384"/>
          <a:ext cx="6096000" cy="3994380"/>
        </p:xfrm>
        <a:graphic>
          <a:graphicData uri="http://schemas.openxmlformats.org/drawingml/2006/table">
            <a:tbl>
              <a:tblPr firstRow="1" bandRow="1">
                <a:tableStyleId>{F5AB1C69-6EDB-4FF4-983F-18BD219EF322}</a:tableStyleId>
              </a:tblPr>
              <a:tblGrid>
                <a:gridCol w="1719943">
                  <a:extLst>
                    <a:ext uri="{9D8B030D-6E8A-4147-A177-3AD203B41FA5}">
                      <a16:colId xmlns:a16="http://schemas.microsoft.com/office/drawing/2014/main" val="1759174567"/>
                    </a:ext>
                  </a:extLst>
                </a:gridCol>
                <a:gridCol w="4376057">
                  <a:extLst>
                    <a:ext uri="{9D8B030D-6E8A-4147-A177-3AD203B41FA5}">
                      <a16:colId xmlns:a16="http://schemas.microsoft.com/office/drawing/2014/main" val="1083050025"/>
                    </a:ext>
                  </a:extLst>
                </a:gridCol>
              </a:tblGrid>
              <a:tr h="443820">
                <a:tc>
                  <a:txBody>
                    <a:bodyPr/>
                    <a:lstStyle/>
                    <a:p>
                      <a:pPr algn="ctr"/>
                      <a:r>
                        <a:rPr lang="en-GB" dirty="0"/>
                        <a:t>Time</a:t>
                      </a:r>
                    </a:p>
                  </a:txBody>
                  <a:tcPr/>
                </a:tc>
                <a:tc>
                  <a:txBody>
                    <a:bodyPr/>
                    <a:lstStyle/>
                    <a:p>
                      <a:r>
                        <a:rPr lang="en-GB" dirty="0"/>
                        <a:t>Session</a:t>
                      </a:r>
                    </a:p>
                  </a:txBody>
                  <a:tcPr/>
                </a:tc>
                <a:extLst>
                  <a:ext uri="{0D108BD9-81ED-4DB2-BD59-A6C34878D82A}">
                    <a16:rowId xmlns:a16="http://schemas.microsoft.com/office/drawing/2014/main" val="2386572473"/>
                  </a:ext>
                </a:extLst>
              </a:tr>
              <a:tr h="443820">
                <a:tc>
                  <a:txBody>
                    <a:bodyPr/>
                    <a:lstStyle/>
                    <a:p>
                      <a:pPr algn="ctr"/>
                      <a:r>
                        <a:rPr lang="en-GB" i="0" dirty="0">
                          <a:solidFill>
                            <a:schemeClr val="bg1">
                              <a:lumMod val="65000"/>
                            </a:schemeClr>
                          </a:solidFill>
                        </a:rPr>
                        <a:t>13:30</a:t>
                      </a:r>
                    </a:p>
                  </a:txBody>
                  <a:tcPr anchor="ctr"/>
                </a:tc>
                <a:tc>
                  <a:txBody>
                    <a:bodyPr/>
                    <a:lstStyle/>
                    <a:p>
                      <a:r>
                        <a:rPr lang="en-GB" dirty="0">
                          <a:solidFill>
                            <a:schemeClr val="bg1">
                              <a:lumMod val="65000"/>
                            </a:schemeClr>
                          </a:solidFill>
                        </a:rPr>
                        <a:t>Welcome and introductions</a:t>
                      </a:r>
                    </a:p>
                  </a:txBody>
                  <a:tcPr/>
                </a:tc>
                <a:extLst>
                  <a:ext uri="{0D108BD9-81ED-4DB2-BD59-A6C34878D82A}">
                    <a16:rowId xmlns:a16="http://schemas.microsoft.com/office/drawing/2014/main" val="514070598"/>
                  </a:ext>
                </a:extLst>
              </a:tr>
              <a:tr h="443820">
                <a:tc>
                  <a:txBody>
                    <a:bodyPr/>
                    <a:lstStyle/>
                    <a:p>
                      <a:pPr algn="ctr"/>
                      <a:r>
                        <a:rPr lang="en-GB" i="0" dirty="0">
                          <a:solidFill>
                            <a:schemeClr val="bg1">
                              <a:lumMod val="65000"/>
                            </a:schemeClr>
                          </a:solidFill>
                        </a:rPr>
                        <a:t>13:40</a:t>
                      </a:r>
                    </a:p>
                  </a:txBody>
                  <a:tcPr anchor="ctr"/>
                </a:tc>
                <a:tc>
                  <a:txBody>
                    <a:bodyPr/>
                    <a:lstStyle/>
                    <a:p>
                      <a:r>
                        <a:rPr lang="en-GB" dirty="0">
                          <a:solidFill>
                            <a:schemeClr val="bg1">
                              <a:lumMod val="65000"/>
                            </a:schemeClr>
                          </a:solidFill>
                        </a:rPr>
                        <a:t>What is mentoring / coaching</a:t>
                      </a:r>
                    </a:p>
                  </a:txBody>
                  <a:tcPr/>
                </a:tc>
                <a:extLst>
                  <a:ext uri="{0D108BD9-81ED-4DB2-BD59-A6C34878D82A}">
                    <a16:rowId xmlns:a16="http://schemas.microsoft.com/office/drawing/2014/main" val="73546383"/>
                  </a:ext>
                </a:extLst>
              </a:tr>
              <a:tr h="443820">
                <a:tc>
                  <a:txBody>
                    <a:bodyPr/>
                    <a:lstStyle/>
                    <a:p>
                      <a:pPr algn="ctr"/>
                      <a:r>
                        <a:rPr lang="en-GB" i="0" dirty="0"/>
                        <a:t>14:25</a:t>
                      </a:r>
                    </a:p>
                  </a:txBody>
                  <a:tcPr anchor="ctr">
                    <a:solidFill>
                      <a:schemeClr val="bg1">
                        <a:lumMod val="75000"/>
                      </a:schemeClr>
                    </a:solidFill>
                  </a:tcPr>
                </a:tc>
                <a:tc>
                  <a:txBody>
                    <a:bodyPr/>
                    <a:lstStyle/>
                    <a:p>
                      <a:r>
                        <a:rPr lang="en-GB" dirty="0"/>
                        <a:t>BREAK</a:t>
                      </a:r>
                    </a:p>
                  </a:txBody>
                  <a:tcPr>
                    <a:solidFill>
                      <a:schemeClr val="bg1">
                        <a:lumMod val="75000"/>
                      </a:schemeClr>
                    </a:solidFill>
                  </a:tcPr>
                </a:tc>
                <a:extLst>
                  <a:ext uri="{0D108BD9-81ED-4DB2-BD59-A6C34878D82A}">
                    <a16:rowId xmlns:a16="http://schemas.microsoft.com/office/drawing/2014/main" val="148407658"/>
                  </a:ext>
                </a:extLst>
              </a:tr>
              <a:tr h="443820">
                <a:tc>
                  <a:txBody>
                    <a:bodyPr/>
                    <a:lstStyle/>
                    <a:p>
                      <a:pPr algn="ctr"/>
                      <a:r>
                        <a:rPr lang="en-GB" i="0" dirty="0"/>
                        <a:t>14:35</a:t>
                      </a:r>
                    </a:p>
                  </a:txBody>
                  <a:tcPr anchor="ctr"/>
                </a:tc>
                <a:tc>
                  <a:txBody>
                    <a:bodyPr/>
                    <a:lstStyle/>
                    <a:p>
                      <a:r>
                        <a:rPr lang="en-GB" dirty="0"/>
                        <a:t>Egan model</a:t>
                      </a:r>
                    </a:p>
                  </a:txBody>
                  <a:tcPr/>
                </a:tc>
                <a:extLst>
                  <a:ext uri="{0D108BD9-81ED-4DB2-BD59-A6C34878D82A}">
                    <a16:rowId xmlns:a16="http://schemas.microsoft.com/office/drawing/2014/main" val="485207247"/>
                  </a:ext>
                </a:extLst>
              </a:tr>
              <a:tr h="443820">
                <a:tc>
                  <a:txBody>
                    <a:bodyPr/>
                    <a:lstStyle/>
                    <a:p>
                      <a:pPr algn="ctr"/>
                      <a:r>
                        <a:rPr lang="en-GB" i="0" dirty="0"/>
                        <a:t>15:15</a:t>
                      </a:r>
                    </a:p>
                  </a:txBody>
                  <a:tcPr anchor="ctr"/>
                </a:tc>
                <a:tc>
                  <a:txBody>
                    <a:bodyPr/>
                    <a:lstStyle/>
                    <a:p>
                      <a:r>
                        <a:rPr lang="en-GB" dirty="0"/>
                        <a:t>BREAK</a:t>
                      </a:r>
                    </a:p>
                  </a:txBody>
                  <a:tcPr/>
                </a:tc>
                <a:extLst>
                  <a:ext uri="{0D108BD9-81ED-4DB2-BD59-A6C34878D82A}">
                    <a16:rowId xmlns:a16="http://schemas.microsoft.com/office/drawing/2014/main" val="2892730872"/>
                  </a:ext>
                </a:extLst>
              </a:tr>
              <a:tr h="443820">
                <a:tc>
                  <a:txBody>
                    <a:bodyPr/>
                    <a:lstStyle/>
                    <a:p>
                      <a:pPr algn="ctr"/>
                      <a:r>
                        <a:rPr lang="en-GB" i="0" dirty="0"/>
                        <a:t>15:25</a:t>
                      </a:r>
                    </a:p>
                  </a:txBody>
                  <a:tcPr anchor="ctr"/>
                </a:tc>
                <a:tc>
                  <a:txBody>
                    <a:bodyPr/>
                    <a:lstStyle/>
                    <a:p>
                      <a:r>
                        <a:rPr lang="en-GB" dirty="0"/>
                        <a:t>Practice skills</a:t>
                      </a:r>
                    </a:p>
                  </a:txBody>
                  <a:tcPr/>
                </a:tc>
                <a:extLst>
                  <a:ext uri="{0D108BD9-81ED-4DB2-BD59-A6C34878D82A}">
                    <a16:rowId xmlns:a16="http://schemas.microsoft.com/office/drawing/2014/main" val="3481465937"/>
                  </a:ext>
                </a:extLst>
              </a:tr>
              <a:tr h="443820">
                <a:tc>
                  <a:txBody>
                    <a:bodyPr/>
                    <a:lstStyle/>
                    <a:p>
                      <a:pPr algn="ctr"/>
                      <a:r>
                        <a:rPr lang="en-GB" i="0" dirty="0"/>
                        <a:t>16:50</a:t>
                      </a:r>
                    </a:p>
                  </a:txBody>
                  <a:tcPr anchor="ctr"/>
                </a:tc>
                <a:tc>
                  <a:txBody>
                    <a:bodyPr/>
                    <a:lstStyle/>
                    <a:p>
                      <a:r>
                        <a:rPr lang="en-GB" dirty="0"/>
                        <a:t>Q&amp;A</a:t>
                      </a:r>
                    </a:p>
                  </a:txBody>
                  <a:tcPr/>
                </a:tc>
                <a:extLst>
                  <a:ext uri="{0D108BD9-81ED-4DB2-BD59-A6C34878D82A}">
                    <a16:rowId xmlns:a16="http://schemas.microsoft.com/office/drawing/2014/main" val="3060890266"/>
                  </a:ext>
                </a:extLst>
              </a:tr>
              <a:tr h="443820">
                <a:tc>
                  <a:txBody>
                    <a:bodyPr/>
                    <a:lstStyle/>
                    <a:p>
                      <a:pPr algn="ctr"/>
                      <a:r>
                        <a:rPr lang="en-GB" i="0" dirty="0"/>
                        <a:t>17:00</a:t>
                      </a:r>
                    </a:p>
                  </a:txBody>
                  <a:tcPr anchor="ctr"/>
                </a:tc>
                <a:tc>
                  <a:txBody>
                    <a:bodyPr/>
                    <a:lstStyle/>
                    <a:p>
                      <a:r>
                        <a:rPr lang="en-GB" dirty="0"/>
                        <a:t>End</a:t>
                      </a:r>
                    </a:p>
                  </a:txBody>
                  <a:tcPr/>
                </a:tc>
                <a:extLst>
                  <a:ext uri="{0D108BD9-81ED-4DB2-BD59-A6C34878D82A}">
                    <a16:rowId xmlns:a16="http://schemas.microsoft.com/office/drawing/2014/main" val="3857758252"/>
                  </a:ext>
                </a:extLst>
              </a:tr>
            </a:tbl>
          </a:graphicData>
        </a:graphic>
      </p:graphicFrame>
    </p:spTree>
    <p:extLst>
      <p:ext uri="{BB962C8B-B14F-4D97-AF65-F5344CB8AC3E}">
        <p14:creationId xmlns:p14="http://schemas.microsoft.com/office/powerpoint/2010/main" val="384251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5223" y="1004860"/>
            <a:ext cx="3638877" cy="3364696"/>
          </a:xfrm>
        </p:spPr>
        <p:txBody>
          <a:bodyPr anchor="ctr">
            <a:normAutofit/>
          </a:bodyPr>
          <a:lstStyle/>
          <a:p>
            <a:pPr marL="0" indent="0">
              <a:lnSpc>
                <a:spcPct val="90000"/>
              </a:lnSpc>
              <a:buNone/>
            </a:pPr>
            <a:r>
              <a:rPr lang="en-GB" i="1" dirty="0"/>
              <a:t>“Within the seeds of wild ideas may be the germ of a realistic possibility”</a:t>
            </a:r>
          </a:p>
          <a:p>
            <a:pPr marL="0" indent="0">
              <a:lnSpc>
                <a:spcPct val="90000"/>
              </a:lnSpc>
              <a:buNone/>
            </a:pPr>
            <a:endParaRPr lang="en-GB" sz="2000" dirty="0"/>
          </a:p>
          <a:p>
            <a:pPr marL="0" indent="0">
              <a:lnSpc>
                <a:spcPct val="90000"/>
              </a:lnSpc>
              <a:buNone/>
            </a:pPr>
            <a:r>
              <a:rPr lang="en-GB" sz="2000" dirty="0"/>
              <a:t>Connor and </a:t>
            </a:r>
            <a:r>
              <a:rPr lang="en-GB" sz="2000" dirty="0" err="1"/>
              <a:t>Pokora</a:t>
            </a:r>
            <a:r>
              <a:rPr lang="en-GB" sz="2000" dirty="0"/>
              <a:t> 2002</a:t>
            </a:r>
          </a:p>
        </p:txBody>
      </p:sp>
      <p:pic>
        <p:nvPicPr>
          <p:cNvPr id="6" name="Picture 3" descr="C:\Users\bchan02\AppData\Local\Microsoft\Windows\INetCache\IE\C0MDJ2NP\IMG_0010[1].JPG">
            <a:extLst>
              <a:ext uri="{FF2B5EF4-FFF2-40B4-BE49-F238E27FC236}">
                <a16:creationId xmlns:a16="http://schemas.microsoft.com/office/drawing/2014/main" id="{3A748433-6466-4150-B324-A5221E5E86F0}"/>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3"/>
          <a:stretch/>
        </p:blipFill>
        <p:spPr bwMode="auto">
          <a:xfrm>
            <a:off x="4572000" y="1004850"/>
            <a:ext cx="3898900" cy="3364706"/>
          </a:xfrm>
          <a:prstGeom prst="rect">
            <a:avLst/>
          </a:prstGeom>
          <a:solidFill>
            <a:srgbClr val="FFFFFF"/>
          </a:solidFill>
        </p:spPr>
      </p:pic>
    </p:spTree>
    <p:extLst>
      <p:ext uri="{BB962C8B-B14F-4D97-AF65-F5344CB8AC3E}">
        <p14:creationId xmlns:p14="http://schemas.microsoft.com/office/powerpoint/2010/main" val="125985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6C8820-F14E-554A-9F3E-33E5C6D7739A}"/>
              </a:ext>
            </a:extLst>
          </p:cNvPr>
          <p:cNvSpPr txBox="1"/>
          <p:nvPr/>
        </p:nvSpPr>
        <p:spPr>
          <a:xfrm>
            <a:off x="1224000" y="792000"/>
            <a:ext cx="1908000" cy="523220"/>
          </a:xfrm>
          <a:prstGeom prst="rect">
            <a:avLst/>
          </a:prstGeom>
          <a:noFill/>
        </p:spPr>
        <p:txBody>
          <a:bodyPr wrap="square" rtlCol="0">
            <a:spAutoFit/>
          </a:bodyPr>
          <a:lstStyle/>
          <a:p>
            <a:r>
              <a:rPr lang="en-US" sz="1400" b="1" dirty="0"/>
              <a:t>Current picture</a:t>
            </a:r>
          </a:p>
          <a:p>
            <a:r>
              <a:rPr lang="en-US" sz="1400" i="1" dirty="0"/>
              <a:t>What’s going on</a:t>
            </a:r>
            <a:r>
              <a:rPr lang="en-US" sz="1400" dirty="0"/>
              <a:t>?</a:t>
            </a:r>
          </a:p>
        </p:txBody>
      </p:sp>
      <p:sp>
        <p:nvSpPr>
          <p:cNvPr id="6" name="TextBox 5">
            <a:extLst>
              <a:ext uri="{FF2B5EF4-FFF2-40B4-BE49-F238E27FC236}">
                <a16:creationId xmlns:a16="http://schemas.microsoft.com/office/drawing/2014/main" id="{1D11071E-F9CC-E740-A693-0B9F9A0BE813}"/>
              </a:ext>
            </a:extLst>
          </p:cNvPr>
          <p:cNvSpPr txBox="1"/>
          <p:nvPr/>
        </p:nvSpPr>
        <p:spPr>
          <a:xfrm>
            <a:off x="1224000" y="2457579"/>
            <a:ext cx="1908000" cy="338554"/>
          </a:xfrm>
          <a:prstGeom prst="rect">
            <a:avLst/>
          </a:prstGeom>
          <a:solidFill>
            <a:srgbClr val="FFFF00"/>
          </a:solidFill>
          <a:ln w="12700">
            <a:noFill/>
          </a:ln>
        </p:spPr>
        <p:txBody>
          <a:bodyPr wrap="square" rtlCol="0" anchor="ctr">
            <a:spAutoFit/>
          </a:bodyPr>
          <a:lstStyle/>
          <a:p>
            <a:pPr algn="ctr"/>
            <a:r>
              <a:rPr lang="en-US" sz="1600" b="1" dirty="0"/>
              <a:t>New perspectives</a:t>
            </a:r>
          </a:p>
        </p:txBody>
      </p:sp>
      <p:sp>
        <p:nvSpPr>
          <p:cNvPr id="7" name="TextBox 6">
            <a:extLst>
              <a:ext uri="{FF2B5EF4-FFF2-40B4-BE49-F238E27FC236}">
                <a16:creationId xmlns:a16="http://schemas.microsoft.com/office/drawing/2014/main" id="{8BC1CACB-9F4A-7647-9162-A8F221C66CD3}"/>
              </a:ext>
            </a:extLst>
          </p:cNvPr>
          <p:cNvSpPr txBox="1"/>
          <p:nvPr/>
        </p:nvSpPr>
        <p:spPr>
          <a:xfrm>
            <a:off x="1224000" y="3472765"/>
            <a:ext cx="1908000" cy="338554"/>
          </a:xfrm>
          <a:prstGeom prst="rect">
            <a:avLst/>
          </a:prstGeom>
          <a:solidFill>
            <a:srgbClr val="FFFF00"/>
          </a:solidFill>
          <a:ln w="12700">
            <a:noFill/>
          </a:ln>
        </p:spPr>
        <p:txBody>
          <a:bodyPr wrap="square" rtlCol="0" anchor="ctr">
            <a:spAutoFit/>
          </a:bodyPr>
          <a:lstStyle/>
          <a:p>
            <a:pPr algn="ctr"/>
            <a:r>
              <a:rPr lang="en-US" sz="1600" b="1" dirty="0"/>
              <a:t>Value</a:t>
            </a:r>
          </a:p>
        </p:txBody>
      </p:sp>
      <p:sp>
        <p:nvSpPr>
          <p:cNvPr id="9" name="TextBox 8">
            <a:extLst>
              <a:ext uri="{FF2B5EF4-FFF2-40B4-BE49-F238E27FC236}">
                <a16:creationId xmlns:a16="http://schemas.microsoft.com/office/drawing/2014/main" id="{31B95B79-BAC4-8C4E-B17C-C68678160D7F}"/>
              </a:ext>
            </a:extLst>
          </p:cNvPr>
          <p:cNvSpPr txBox="1"/>
          <p:nvPr/>
        </p:nvSpPr>
        <p:spPr>
          <a:xfrm>
            <a:off x="3618000" y="2456805"/>
            <a:ext cx="1908000" cy="338554"/>
          </a:xfrm>
          <a:prstGeom prst="rect">
            <a:avLst/>
          </a:prstGeom>
          <a:solidFill>
            <a:srgbClr val="FFC000"/>
          </a:solidFill>
          <a:ln w="12700">
            <a:noFill/>
          </a:ln>
        </p:spPr>
        <p:txBody>
          <a:bodyPr wrap="square" rtlCol="0" anchor="ctr">
            <a:spAutoFit/>
          </a:bodyPr>
          <a:lstStyle/>
          <a:p>
            <a:pPr algn="ctr"/>
            <a:r>
              <a:rPr lang="en-US" sz="1600" b="1" dirty="0"/>
              <a:t>Change agenda</a:t>
            </a:r>
          </a:p>
        </p:txBody>
      </p:sp>
      <p:sp>
        <p:nvSpPr>
          <p:cNvPr id="10" name="TextBox 9">
            <a:extLst>
              <a:ext uri="{FF2B5EF4-FFF2-40B4-BE49-F238E27FC236}">
                <a16:creationId xmlns:a16="http://schemas.microsoft.com/office/drawing/2014/main" id="{E33D531D-92D6-944B-A931-703B98549335}"/>
              </a:ext>
            </a:extLst>
          </p:cNvPr>
          <p:cNvSpPr txBox="1"/>
          <p:nvPr/>
        </p:nvSpPr>
        <p:spPr>
          <a:xfrm>
            <a:off x="3618000" y="3472765"/>
            <a:ext cx="1908000" cy="338554"/>
          </a:xfrm>
          <a:prstGeom prst="rect">
            <a:avLst/>
          </a:prstGeom>
          <a:solidFill>
            <a:srgbClr val="FFC000"/>
          </a:solidFill>
          <a:ln w="12700">
            <a:noFill/>
          </a:ln>
        </p:spPr>
        <p:txBody>
          <a:bodyPr wrap="square" rtlCol="0" anchor="ctr">
            <a:spAutoFit/>
          </a:bodyPr>
          <a:lstStyle/>
          <a:p>
            <a:pPr algn="ctr"/>
            <a:r>
              <a:rPr lang="en-US" sz="1600" b="1" dirty="0"/>
              <a:t>Commitment</a:t>
            </a:r>
          </a:p>
        </p:txBody>
      </p:sp>
      <p:sp>
        <p:nvSpPr>
          <p:cNvPr id="5" name="TextBox 4">
            <a:extLst>
              <a:ext uri="{FF2B5EF4-FFF2-40B4-BE49-F238E27FC236}">
                <a16:creationId xmlns:a16="http://schemas.microsoft.com/office/drawing/2014/main" id="{B6082B34-772E-B244-B0A9-9F2C6DE270DD}"/>
              </a:ext>
            </a:extLst>
          </p:cNvPr>
          <p:cNvSpPr txBox="1"/>
          <p:nvPr/>
        </p:nvSpPr>
        <p:spPr>
          <a:xfrm>
            <a:off x="1224000" y="1476000"/>
            <a:ext cx="1908000" cy="338554"/>
          </a:xfrm>
          <a:prstGeom prst="rect">
            <a:avLst/>
          </a:prstGeom>
          <a:solidFill>
            <a:srgbClr val="FFFF00"/>
          </a:solidFill>
          <a:ln w="12700">
            <a:noFill/>
          </a:ln>
        </p:spPr>
        <p:txBody>
          <a:bodyPr wrap="square" rtlCol="0" anchor="ctr">
            <a:spAutoFit/>
          </a:bodyPr>
          <a:lstStyle/>
          <a:p>
            <a:pPr algn="ctr"/>
            <a:r>
              <a:rPr lang="en-US" sz="1600" b="1" dirty="0"/>
              <a:t>Story</a:t>
            </a:r>
          </a:p>
        </p:txBody>
      </p:sp>
      <p:sp>
        <p:nvSpPr>
          <p:cNvPr id="8" name="TextBox 7">
            <a:extLst>
              <a:ext uri="{FF2B5EF4-FFF2-40B4-BE49-F238E27FC236}">
                <a16:creationId xmlns:a16="http://schemas.microsoft.com/office/drawing/2014/main" id="{3904B88F-F622-FF46-A14B-CB6E180BB819}"/>
              </a:ext>
            </a:extLst>
          </p:cNvPr>
          <p:cNvSpPr txBox="1"/>
          <p:nvPr/>
        </p:nvSpPr>
        <p:spPr>
          <a:xfrm>
            <a:off x="3618000" y="1476000"/>
            <a:ext cx="1908000" cy="338554"/>
          </a:xfrm>
          <a:prstGeom prst="rect">
            <a:avLst/>
          </a:prstGeom>
          <a:solidFill>
            <a:srgbClr val="FFC000"/>
          </a:solidFill>
          <a:ln w="12700">
            <a:noFill/>
          </a:ln>
        </p:spPr>
        <p:txBody>
          <a:bodyPr wrap="square" rtlCol="0" anchor="ctr">
            <a:spAutoFit/>
          </a:bodyPr>
          <a:lstStyle/>
          <a:p>
            <a:pPr algn="ctr"/>
            <a:r>
              <a:rPr lang="en-US" sz="1600" b="1" dirty="0"/>
              <a:t>Possibilities</a:t>
            </a:r>
          </a:p>
        </p:txBody>
      </p:sp>
      <p:sp>
        <p:nvSpPr>
          <p:cNvPr id="11" name="TextBox 10">
            <a:extLst>
              <a:ext uri="{FF2B5EF4-FFF2-40B4-BE49-F238E27FC236}">
                <a16:creationId xmlns:a16="http://schemas.microsoft.com/office/drawing/2014/main" id="{11AEC1C0-1CC6-424A-B0F9-B6ABBA83FFBD}"/>
              </a:ext>
            </a:extLst>
          </p:cNvPr>
          <p:cNvSpPr txBox="1"/>
          <p:nvPr/>
        </p:nvSpPr>
        <p:spPr>
          <a:xfrm>
            <a:off x="6012000" y="1476000"/>
            <a:ext cx="1908000" cy="338554"/>
          </a:xfrm>
          <a:prstGeom prst="rect">
            <a:avLst/>
          </a:prstGeom>
          <a:solidFill>
            <a:srgbClr val="FF0000"/>
          </a:solidFill>
          <a:ln w="12700">
            <a:solidFill>
              <a:srgbClr val="FF0000"/>
            </a:solidFill>
          </a:ln>
        </p:spPr>
        <p:txBody>
          <a:bodyPr wrap="square" rtlCol="0" anchor="ctr">
            <a:spAutoFit/>
          </a:bodyPr>
          <a:lstStyle/>
          <a:p>
            <a:pPr algn="ctr"/>
            <a:r>
              <a:rPr lang="en-US" sz="1600" b="1" dirty="0">
                <a:solidFill>
                  <a:schemeClr val="bg1">
                    <a:lumMod val="95000"/>
                  </a:schemeClr>
                </a:solidFill>
              </a:rPr>
              <a:t>Possible strategies</a:t>
            </a:r>
          </a:p>
        </p:txBody>
      </p:sp>
      <p:sp>
        <p:nvSpPr>
          <p:cNvPr id="12" name="TextBox 11">
            <a:extLst>
              <a:ext uri="{FF2B5EF4-FFF2-40B4-BE49-F238E27FC236}">
                <a16:creationId xmlns:a16="http://schemas.microsoft.com/office/drawing/2014/main" id="{2A35C34F-1816-EF44-AF59-3E5A40372C6B}"/>
              </a:ext>
            </a:extLst>
          </p:cNvPr>
          <p:cNvSpPr txBox="1"/>
          <p:nvPr/>
        </p:nvSpPr>
        <p:spPr>
          <a:xfrm>
            <a:off x="6012000" y="2456805"/>
            <a:ext cx="1908000" cy="338554"/>
          </a:xfrm>
          <a:prstGeom prst="rect">
            <a:avLst/>
          </a:prstGeom>
          <a:solidFill>
            <a:srgbClr val="FF0000"/>
          </a:solidFill>
          <a:ln w="12700">
            <a:noFill/>
          </a:ln>
        </p:spPr>
        <p:txBody>
          <a:bodyPr wrap="square" rtlCol="0" anchor="ctr">
            <a:spAutoFit/>
          </a:bodyPr>
          <a:lstStyle/>
          <a:p>
            <a:pPr algn="ctr"/>
            <a:r>
              <a:rPr lang="en-US" sz="1600" b="1" dirty="0">
                <a:solidFill>
                  <a:schemeClr val="bg1">
                    <a:lumMod val="95000"/>
                  </a:schemeClr>
                </a:solidFill>
              </a:rPr>
              <a:t>Best fit strategies</a:t>
            </a:r>
          </a:p>
        </p:txBody>
      </p:sp>
      <p:sp>
        <p:nvSpPr>
          <p:cNvPr id="13" name="TextBox 12">
            <a:extLst>
              <a:ext uri="{FF2B5EF4-FFF2-40B4-BE49-F238E27FC236}">
                <a16:creationId xmlns:a16="http://schemas.microsoft.com/office/drawing/2014/main" id="{647B4ED4-E946-B44E-8FC6-E61316881439}"/>
              </a:ext>
            </a:extLst>
          </p:cNvPr>
          <p:cNvSpPr txBox="1"/>
          <p:nvPr/>
        </p:nvSpPr>
        <p:spPr>
          <a:xfrm>
            <a:off x="6012000" y="3472765"/>
            <a:ext cx="1908000" cy="338554"/>
          </a:xfrm>
          <a:prstGeom prst="rect">
            <a:avLst/>
          </a:prstGeom>
          <a:solidFill>
            <a:srgbClr val="FF0000"/>
          </a:solidFill>
          <a:ln w="12700">
            <a:solidFill>
              <a:srgbClr val="FF0000"/>
            </a:solidFill>
          </a:ln>
        </p:spPr>
        <p:txBody>
          <a:bodyPr wrap="square" rtlCol="0" anchor="ctr">
            <a:spAutoFit/>
          </a:bodyPr>
          <a:lstStyle/>
          <a:p>
            <a:pPr algn="ctr"/>
            <a:r>
              <a:rPr lang="en-US" sz="1600" b="1" dirty="0">
                <a:solidFill>
                  <a:schemeClr val="bg1">
                    <a:lumMod val="95000"/>
                  </a:schemeClr>
                </a:solidFill>
              </a:rPr>
              <a:t>Plan</a:t>
            </a:r>
          </a:p>
        </p:txBody>
      </p:sp>
      <p:sp>
        <p:nvSpPr>
          <p:cNvPr id="15" name="TextBox 14">
            <a:extLst>
              <a:ext uri="{FF2B5EF4-FFF2-40B4-BE49-F238E27FC236}">
                <a16:creationId xmlns:a16="http://schemas.microsoft.com/office/drawing/2014/main" id="{2A217E41-11BB-0B4A-BBA7-FBA184DD288C}"/>
              </a:ext>
            </a:extLst>
          </p:cNvPr>
          <p:cNvSpPr txBox="1"/>
          <p:nvPr/>
        </p:nvSpPr>
        <p:spPr>
          <a:xfrm>
            <a:off x="3618000" y="792000"/>
            <a:ext cx="1908000" cy="523220"/>
          </a:xfrm>
          <a:prstGeom prst="rect">
            <a:avLst/>
          </a:prstGeom>
          <a:noFill/>
        </p:spPr>
        <p:txBody>
          <a:bodyPr wrap="square" rtlCol="0">
            <a:spAutoFit/>
          </a:bodyPr>
          <a:lstStyle/>
          <a:p>
            <a:r>
              <a:rPr lang="en-US" sz="1400" b="1" dirty="0"/>
              <a:t>Preferred picture</a:t>
            </a:r>
          </a:p>
          <a:p>
            <a:r>
              <a:rPr lang="en-US" sz="1400" i="1" dirty="0"/>
              <a:t>What do I need / want</a:t>
            </a:r>
            <a:r>
              <a:rPr lang="en-US" sz="1400" dirty="0"/>
              <a:t>?</a:t>
            </a:r>
          </a:p>
        </p:txBody>
      </p:sp>
      <p:sp>
        <p:nvSpPr>
          <p:cNvPr id="16" name="TextBox 15">
            <a:extLst>
              <a:ext uri="{FF2B5EF4-FFF2-40B4-BE49-F238E27FC236}">
                <a16:creationId xmlns:a16="http://schemas.microsoft.com/office/drawing/2014/main" id="{38187502-967D-EF4A-B343-E96A4A1891ED}"/>
              </a:ext>
            </a:extLst>
          </p:cNvPr>
          <p:cNvSpPr txBox="1"/>
          <p:nvPr/>
        </p:nvSpPr>
        <p:spPr>
          <a:xfrm>
            <a:off x="6012000" y="792000"/>
            <a:ext cx="1908000" cy="523220"/>
          </a:xfrm>
          <a:prstGeom prst="rect">
            <a:avLst/>
          </a:prstGeom>
          <a:noFill/>
        </p:spPr>
        <p:txBody>
          <a:bodyPr wrap="square" rtlCol="0">
            <a:spAutoFit/>
          </a:bodyPr>
          <a:lstStyle/>
          <a:p>
            <a:r>
              <a:rPr lang="en-US" sz="1400" b="1" dirty="0"/>
              <a:t>The way forward</a:t>
            </a:r>
          </a:p>
          <a:p>
            <a:r>
              <a:rPr lang="en-US" sz="1400" i="1" dirty="0"/>
              <a:t>How do I get there</a:t>
            </a:r>
            <a:r>
              <a:rPr lang="en-US" sz="1400" dirty="0"/>
              <a:t>?</a:t>
            </a:r>
          </a:p>
        </p:txBody>
      </p:sp>
      <p:sp>
        <p:nvSpPr>
          <p:cNvPr id="17" name="TextBox 16">
            <a:extLst>
              <a:ext uri="{FF2B5EF4-FFF2-40B4-BE49-F238E27FC236}">
                <a16:creationId xmlns:a16="http://schemas.microsoft.com/office/drawing/2014/main" id="{C20EA093-6D73-D547-81D3-8F9C47DABADD}"/>
              </a:ext>
            </a:extLst>
          </p:cNvPr>
          <p:cNvSpPr txBox="1"/>
          <p:nvPr/>
        </p:nvSpPr>
        <p:spPr>
          <a:xfrm>
            <a:off x="1224000" y="512922"/>
            <a:ext cx="1908000" cy="252000"/>
          </a:xfrm>
          <a:prstGeom prst="rect">
            <a:avLst/>
          </a:prstGeom>
          <a:solidFill>
            <a:srgbClr val="FFFF00"/>
          </a:solidFill>
          <a:ln w="12700">
            <a:solidFill>
              <a:schemeClr val="tx1"/>
            </a:solidFill>
          </a:ln>
        </p:spPr>
        <p:txBody>
          <a:bodyPr wrap="square" rtlCol="0" anchor="ctr">
            <a:spAutoFit/>
          </a:bodyPr>
          <a:lstStyle>
            <a:defPPr>
              <a:defRPr lang="en-US"/>
            </a:defPPr>
            <a:lvl1pPr algn="ctr">
              <a:defRPr sz="1600" b="1"/>
            </a:lvl1pPr>
          </a:lstStyle>
          <a:p>
            <a:r>
              <a:rPr lang="en-US" sz="1400" dirty="0"/>
              <a:t>STAGE 1</a:t>
            </a:r>
          </a:p>
        </p:txBody>
      </p:sp>
      <p:sp>
        <p:nvSpPr>
          <p:cNvPr id="18" name="TextBox 17">
            <a:extLst>
              <a:ext uri="{FF2B5EF4-FFF2-40B4-BE49-F238E27FC236}">
                <a16:creationId xmlns:a16="http://schemas.microsoft.com/office/drawing/2014/main" id="{35F1870A-3C7D-5743-BF52-7D6BFC201140}"/>
              </a:ext>
            </a:extLst>
          </p:cNvPr>
          <p:cNvSpPr txBox="1"/>
          <p:nvPr/>
        </p:nvSpPr>
        <p:spPr>
          <a:xfrm>
            <a:off x="3618000" y="512922"/>
            <a:ext cx="1908000" cy="252000"/>
          </a:xfrm>
          <a:prstGeom prst="rect">
            <a:avLst/>
          </a:prstGeom>
          <a:solidFill>
            <a:srgbClr val="FFC000"/>
          </a:solidFill>
          <a:ln w="12700">
            <a:solidFill>
              <a:schemeClr val="tx1"/>
            </a:solidFill>
          </a:ln>
        </p:spPr>
        <p:txBody>
          <a:bodyPr wrap="square" rtlCol="0" anchor="ctr">
            <a:spAutoFit/>
          </a:bodyPr>
          <a:lstStyle>
            <a:defPPr>
              <a:defRPr lang="en-US"/>
            </a:defPPr>
            <a:lvl1pPr algn="ctr">
              <a:defRPr sz="1600" b="1"/>
            </a:lvl1pPr>
          </a:lstStyle>
          <a:p>
            <a:r>
              <a:rPr lang="en-US" sz="1400" dirty="0"/>
              <a:t>STAGE 2</a:t>
            </a:r>
          </a:p>
        </p:txBody>
      </p:sp>
      <p:sp>
        <p:nvSpPr>
          <p:cNvPr id="19" name="TextBox 18">
            <a:extLst>
              <a:ext uri="{FF2B5EF4-FFF2-40B4-BE49-F238E27FC236}">
                <a16:creationId xmlns:a16="http://schemas.microsoft.com/office/drawing/2014/main" id="{A8BE1987-10C7-E74B-8FF8-9B4AC532BA1B}"/>
              </a:ext>
            </a:extLst>
          </p:cNvPr>
          <p:cNvSpPr txBox="1"/>
          <p:nvPr/>
        </p:nvSpPr>
        <p:spPr>
          <a:xfrm>
            <a:off x="6012000" y="512922"/>
            <a:ext cx="1908000" cy="252000"/>
          </a:xfrm>
          <a:prstGeom prst="rect">
            <a:avLst/>
          </a:prstGeom>
          <a:solidFill>
            <a:srgbClr val="FF0000"/>
          </a:solidFill>
          <a:ln w="12700">
            <a:solidFill>
              <a:schemeClr val="tx1"/>
            </a:solidFill>
          </a:ln>
        </p:spPr>
        <p:txBody>
          <a:bodyPr wrap="square" rtlCol="0" anchor="ctr">
            <a:spAutoFit/>
          </a:bodyPr>
          <a:lstStyle>
            <a:defPPr>
              <a:defRPr lang="en-US"/>
            </a:defPPr>
            <a:lvl1pPr algn="ctr">
              <a:defRPr sz="1600" b="1">
                <a:solidFill>
                  <a:schemeClr val="bg1">
                    <a:lumMod val="95000"/>
                  </a:schemeClr>
                </a:solidFill>
              </a:defRPr>
            </a:lvl1pPr>
          </a:lstStyle>
          <a:p>
            <a:r>
              <a:rPr lang="en-US" sz="1400" dirty="0"/>
              <a:t>STAGE 3</a:t>
            </a:r>
          </a:p>
        </p:txBody>
      </p:sp>
      <p:sp>
        <p:nvSpPr>
          <p:cNvPr id="20" name="TextBox 19">
            <a:extLst>
              <a:ext uri="{FF2B5EF4-FFF2-40B4-BE49-F238E27FC236}">
                <a16:creationId xmlns:a16="http://schemas.microsoft.com/office/drawing/2014/main" id="{B9DAAD3E-080E-154D-ABB2-3F5FBE253507}"/>
              </a:ext>
            </a:extLst>
          </p:cNvPr>
          <p:cNvSpPr txBox="1"/>
          <p:nvPr/>
        </p:nvSpPr>
        <p:spPr>
          <a:xfrm>
            <a:off x="1598926" y="4489219"/>
            <a:ext cx="4162777" cy="461665"/>
          </a:xfrm>
          <a:prstGeom prst="rect">
            <a:avLst/>
          </a:prstGeom>
          <a:noFill/>
          <a:ln w="12700">
            <a:noFill/>
          </a:ln>
        </p:spPr>
        <p:txBody>
          <a:bodyPr wrap="square" rtlCol="0">
            <a:spAutoFit/>
          </a:bodyPr>
          <a:lstStyle/>
          <a:p>
            <a:pPr algn="ctr"/>
            <a:r>
              <a:rPr lang="en-US" sz="2400" b="1" i="1" dirty="0"/>
              <a:t>How do I make it all happen?</a:t>
            </a:r>
          </a:p>
        </p:txBody>
      </p:sp>
      <p:sp>
        <p:nvSpPr>
          <p:cNvPr id="2" name="Left-Right Arrow 1"/>
          <p:cNvSpPr/>
          <p:nvPr/>
        </p:nvSpPr>
        <p:spPr>
          <a:xfrm>
            <a:off x="3011616" y="2042119"/>
            <a:ext cx="683514" cy="181737"/>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Left-Right Arrow 20"/>
          <p:cNvSpPr/>
          <p:nvPr/>
        </p:nvSpPr>
        <p:spPr>
          <a:xfrm>
            <a:off x="5426707" y="2045345"/>
            <a:ext cx="683514" cy="181737"/>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Up-Down Arrow 2"/>
          <p:cNvSpPr/>
          <p:nvPr/>
        </p:nvSpPr>
        <p:spPr>
          <a:xfrm>
            <a:off x="2113435" y="1800000"/>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Up-Down Arrow 22"/>
          <p:cNvSpPr/>
          <p:nvPr/>
        </p:nvSpPr>
        <p:spPr>
          <a:xfrm>
            <a:off x="2113435" y="2803335"/>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Up-Down Arrow 23"/>
          <p:cNvSpPr/>
          <p:nvPr/>
        </p:nvSpPr>
        <p:spPr>
          <a:xfrm>
            <a:off x="4482304" y="1800000"/>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Up-Down Arrow 24"/>
          <p:cNvSpPr/>
          <p:nvPr/>
        </p:nvSpPr>
        <p:spPr>
          <a:xfrm>
            <a:off x="4482304" y="2803335"/>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Up-Down Arrow 25"/>
          <p:cNvSpPr/>
          <p:nvPr/>
        </p:nvSpPr>
        <p:spPr>
          <a:xfrm>
            <a:off x="6886313" y="1800000"/>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Up-Down Arrow 26"/>
          <p:cNvSpPr/>
          <p:nvPr/>
        </p:nvSpPr>
        <p:spPr>
          <a:xfrm>
            <a:off x="6886313" y="2799306"/>
            <a:ext cx="179393" cy="665976"/>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122" name="Picture 2" descr="C:\Users\bchan02\AppData\Local\Microsoft\Windows\INetCache\IE\6U22LOFT\88434-text-symbol-question-mark-computer-graphics-3d[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7422" y="3944955"/>
            <a:ext cx="1087540" cy="108754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2"/>
          <p:cNvSpPr>
            <a:spLocks noChangeArrowheads="1"/>
          </p:cNvSpPr>
          <p:nvPr/>
        </p:nvSpPr>
        <p:spPr bwMode="auto">
          <a:xfrm>
            <a:off x="1169038" y="3944553"/>
            <a:ext cx="5772150" cy="685800"/>
          </a:xfrm>
          <a:prstGeom prst="rightArrow">
            <a:avLst>
              <a:gd name="adj1" fmla="val 40278"/>
              <a:gd name="adj2" fmla="val 108170"/>
            </a:avLst>
          </a:prstGeom>
          <a:solidFill>
            <a:srgbClr val="DDDDDD"/>
          </a:solidFill>
          <a:ln w="25400">
            <a:solidFill>
              <a:schemeClr val="bg2"/>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dirty="0">
                <a:latin typeface="Calibri" pitchFamily="34" charset="0"/>
                <a:cs typeface="Calibri" pitchFamily="34" charset="0"/>
              </a:rPr>
              <a:t>Action Leading to Valued Outcomes</a:t>
            </a:r>
          </a:p>
        </p:txBody>
      </p:sp>
    </p:spTree>
    <p:extLst>
      <p:ext uri="{BB962C8B-B14F-4D97-AF65-F5344CB8AC3E}">
        <p14:creationId xmlns:p14="http://schemas.microsoft.com/office/powerpoint/2010/main" val="274689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2207" y="1230616"/>
            <a:ext cx="1340029" cy="369332"/>
          </a:xfrm>
          <a:prstGeom prst="rect">
            <a:avLst/>
          </a:prstGeom>
          <a:solidFill>
            <a:srgbClr val="FFFF00"/>
          </a:solidFill>
        </p:spPr>
        <p:txBody>
          <a:bodyPr wrap="square" rtlCol="0">
            <a:spAutoFit/>
          </a:bodyPr>
          <a:lstStyle/>
          <a:p>
            <a:pPr algn="ctr"/>
            <a:r>
              <a:rPr lang="en-GB" dirty="0"/>
              <a:t>Non-verbal</a:t>
            </a:r>
          </a:p>
        </p:txBody>
      </p:sp>
      <p:sp>
        <p:nvSpPr>
          <p:cNvPr id="12" name="TextBox 11"/>
          <p:cNvSpPr txBox="1"/>
          <p:nvPr/>
        </p:nvSpPr>
        <p:spPr>
          <a:xfrm>
            <a:off x="5929750" y="1054410"/>
            <a:ext cx="1122484" cy="369332"/>
          </a:xfrm>
          <a:prstGeom prst="rect">
            <a:avLst/>
          </a:prstGeom>
          <a:solidFill>
            <a:srgbClr val="FFFF00"/>
          </a:solidFill>
        </p:spPr>
        <p:txBody>
          <a:bodyPr wrap="square" rtlCol="0">
            <a:spAutoFit/>
          </a:bodyPr>
          <a:lstStyle/>
          <a:p>
            <a:pPr algn="ctr"/>
            <a:r>
              <a:rPr lang="en-GB"/>
              <a:t>Reflecting</a:t>
            </a:r>
          </a:p>
        </p:txBody>
      </p:sp>
      <p:sp>
        <p:nvSpPr>
          <p:cNvPr id="13" name="TextBox 12"/>
          <p:cNvSpPr txBox="1"/>
          <p:nvPr/>
        </p:nvSpPr>
        <p:spPr>
          <a:xfrm>
            <a:off x="5462483" y="1584292"/>
            <a:ext cx="1440026" cy="369332"/>
          </a:xfrm>
          <a:prstGeom prst="rect">
            <a:avLst/>
          </a:prstGeom>
          <a:solidFill>
            <a:srgbClr val="FFFF00"/>
          </a:solidFill>
        </p:spPr>
        <p:txBody>
          <a:bodyPr wrap="square" rtlCol="0">
            <a:spAutoFit/>
          </a:bodyPr>
          <a:lstStyle/>
          <a:p>
            <a:pPr algn="ctr"/>
            <a:r>
              <a:rPr lang="en-GB" dirty="0"/>
              <a:t>Paraphrasing </a:t>
            </a:r>
          </a:p>
        </p:txBody>
      </p:sp>
      <p:sp>
        <p:nvSpPr>
          <p:cNvPr id="14" name="TextBox 13"/>
          <p:cNvSpPr txBox="1"/>
          <p:nvPr/>
        </p:nvSpPr>
        <p:spPr>
          <a:xfrm>
            <a:off x="5573198" y="2122735"/>
            <a:ext cx="1440026" cy="369332"/>
          </a:xfrm>
          <a:prstGeom prst="rect">
            <a:avLst/>
          </a:prstGeom>
          <a:solidFill>
            <a:srgbClr val="FFFF00"/>
          </a:solidFill>
        </p:spPr>
        <p:txBody>
          <a:bodyPr wrap="square" rtlCol="0">
            <a:spAutoFit/>
          </a:bodyPr>
          <a:lstStyle/>
          <a:p>
            <a:pPr algn="ctr"/>
            <a:r>
              <a:rPr lang="en-GB" dirty="0"/>
              <a:t>Summarising</a:t>
            </a:r>
          </a:p>
        </p:txBody>
      </p:sp>
      <p:sp>
        <p:nvSpPr>
          <p:cNvPr id="15" name="TextBox 14"/>
          <p:cNvSpPr txBox="1"/>
          <p:nvPr/>
        </p:nvSpPr>
        <p:spPr>
          <a:xfrm>
            <a:off x="5634074" y="2631504"/>
            <a:ext cx="1638133" cy="369332"/>
          </a:xfrm>
          <a:prstGeom prst="rect">
            <a:avLst/>
          </a:prstGeom>
          <a:solidFill>
            <a:srgbClr val="FFFF00"/>
          </a:solidFill>
        </p:spPr>
        <p:txBody>
          <a:bodyPr wrap="square" rtlCol="0">
            <a:spAutoFit/>
          </a:bodyPr>
          <a:lstStyle/>
          <a:p>
            <a:pPr algn="ctr"/>
            <a:r>
              <a:rPr lang="en-GB"/>
              <a:t>Echo key words</a:t>
            </a:r>
          </a:p>
        </p:txBody>
      </p:sp>
      <p:sp>
        <p:nvSpPr>
          <p:cNvPr id="16" name="TextBox 15"/>
          <p:cNvSpPr txBox="1"/>
          <p:nvPr/>
        </p:nvSpPr>
        <p:spPr>
          <a:xfrm>
            <a:off x="7631912" y="2296352"/>
            <a:ext cx="861722" cy="369332"/>
          </a:xfrm>
          <a:prstGeom prst="rect">
            <a:avLst/>
          </a:prstGeom>
          <a:solidFill>
            <a:srgbClr val="FFFF00"/>
          </a:solidFill>
        </p:spPr>
        <p:txBody>
          <a:bodyPr wrap="square" rtlCol="0">
            <a:spAutoFit/>
          </a:bodyPr>
          <a:lstStyle/>
          <a:p>
            <a:pPr algn="ctr"/>
            <a:r>
              <a:rPr lang="en-GB" dirty="0"/>
              <a:t>Silence</a:t>
            </a:r>
          </a:p>
        </p:txBody>
      </p:sp>
      <p:sp>
        <p:nvSpPr>
          <p:cNvPr id="18" name="TextBox 17"/>
          <p:cNvSpPr txBox="1"/>
          <p:nvPr/>
        </p:nvSpPr>
        <p:spPr>
          <a:xfrm>
            <a:off x="7432495" y="2818611"/>
            <a:ext cx="1260556" cy="369332"/>
          </a:xfrm>
          <a:prstGeom prst="rect">
            <a:avLst/>
          </a:prstGeom>
          <a:solidFill>
            <a:srgbClr val="FFFF00"/>
          </a:solidFill>
        </p:spPr>
        <p:txBody>
          <a:bodyPr wrap="square" rtlCol="0">
            <a:spAutoFit/>
          </a:bodyPr>
          <a:lstStyle/>
          <a:p>
            <a:pPr algn="ctr"/>
            <a:r>
              <a:rPr lang="en-GB"/>
              <a:t>Blind spots </a:t>
            </a:r>
          </a:p>
        </p:txBody>
      </p:sp>
      <p:sp>
        <p:nvSpPr>
          <p:cNvPr id="19" name="TextBox 18"/>
          <p:cNvSpPr txBox="1"/>
          <p:nvPr/>
        </p:nvSpPr>
        <p:spPr>
          <a:xfrm>
            <a:off x="5751445" y="3176201"/>
            <a:ext cx="1512000" cy="646331"/>
          </a:xfrm>
          <a:prstGeom prst="rect">
            <a:avLst/>
          </a:prstGeom>
          <a:solidFill>
            <a:srgbClr val="FFFF00"/>
          </a:solidFill>
        </p:spPr>
        <p:txBody>
          <a:bodyPr wrap="square" rtlCol="0">
            <a:spAutoFit/>
          </a:bodyPr>
          <a:lstStyle/>
          <a:p>
            <a:pPr algn="ctr"/>
            <a:r>
              <a:rPr lang="en-GB" dirty="0"/>
              <a:t>Other perspectives</a:t>
            </a:r>
          </a:p>
        </p:txBody>
      </p:sp>
      <p:sp>
        <p:nvSpPr>
          <p:cNvPr id="20" name="TextBox 19"/>
          <p:cNvSpPr txBox="1"/>
          <p:nvPr/>
        </p:nvSpPr>
        <p:spPr>
          <a:xfrm>
            <a:off x="7532445" y="3370655"/>
            <a:ext cx="819552" cy="369332"/>
          </a:xfrm>
          <a:prstGeom prst="rect">
            <a:avLst/>
          </a:prstGeom>
          <a:solidFill>
            <a:srgbClr val="FFFF00"/>
          </a:solidFill>
        </p:spPr>
        <p:txBody>
          <a:bodyPr wrap="square" rtlCol="0">
            <a:spAutoFit/>
          </a:bodyPr>
          <a:lstStyle/>
          <a:p>
            <a:pPr algn="ctr"/>
            <a:r>
              <a:rPr lang="en-GB" dirty="0"/>
              <a:t>Value</a:t>
            </a:r>
          </a:p>
        </p:txBody>
      </p:sp>
      <p:sp>
        <p:nvSpPr>
          <p:cNvPr id="24" name="TextBox 23"/>
          <p:cNvSpPr txBox="1"/>
          <p:nvPr/>
        </p:nvSpPr>
        <p:spPr>
          <a:xfrm>
            <a:off x="7156342" y="1803826"/>
            <a:ext cx="1696805" cy="369332"/>
          </a:xfrm>
          <a:prstGeom prst="rect">
            <a:avLst/>
          </a:prstGeom>
          <a:solidFill>
            <a:srgbClr val="FFFF00"/>
          </a:solidFill>
        </p:spPr>
        <p:txBody>
          <a:bodyPr wrap="square" rtlCol="0">
            <a:spAutoFit/>
          </a:bodyPr>
          <a:lstStyle/>
          <a:p>
            <a:pPr algn="ctr"/>
            <a:r>
              <a:rPr lang="en-GB"/>
              <a:t>Open questions </a:t>
            </a:r>
          </a:p>
        </p:txBody>
      </p:sp>
      <p:sp>
        <p:nvSpPr>
          <p:cNvPr id="25" name="TextBox 24"/>
          <p:cNvSpPr txBox="1"/>
          <p:nvPr/>
        </p:nvSpPr>
        <p:spPr>
          <a:xfrm>
            <a:off x="6320037" y="3962818"/>
            <a:ext cx="1821719" cy="923330"/>
          </a:xfrm>
          <a:prstGeom prst="rect">
            <a:avLst/>
          </a:prstGeom>
          <a:solidFill>
            <a:srgbClr val="FFFF00"/>
          </a:solidFill>
        </p:spPr>
        <p:txBody>
          <a:bodyPr wrap="square" rtlCol="0">
            <a:spAutoFit/>
          </a:bodyPr>
          <a:lstStyle/>
          <a:p>
            <a:pPr algn="ctr"/>
            <a:r>
              <a:rPr lang="en-GB" dirty="0"/>
              <a:t>Tell me…</a:t>
            </a:r>
          </a:p>
          <a:p>
            <a:pPr algn="ctr"/>
            <a:r>
              <a:rPr lang="en-GB" dirty="0"/>
              <a:t>Because…</a:t>
            </a:r>
          </a:p>
          <a:p>
            <a:pPr algn="ctr"/>
            <a:r>
              <a:rPr lang="en-GB" dirty="0"/>
              <a:t>I wonder…</a:t>
            </a:r>
          </a:p>
        </p:txBody>
      </p:sp>
      <p:sp>
        <p:nvSpPr>
          <p:cNvPr id="8" name="Text Placeholder 7">
            <a:extLst>
              <a:ext uri="{FF2B5EF4-FFF2-40B4-BE49-F238E27FC236}">
                <a16:creationId xmlns:a16="http://schemas.microsoft.com/office/drawing/2014/main" id="{9664E584-5A5A-44C5-BA02-25937CB01B4F}"/>
              </a:ext>
            </a:extLst>
          </p:cNvPr>
          <p:cNvSpPr>
            <a:spLocks noGrp="1"/>
          </p:cNvSpPr>
          <p:nvPr>
            <p:ph type="body" sz="quarter" idx="11"/>
          </p:nvPr>
        </p:nvSpPr>
        <p:spPr>
          <a:xfrm>
            <a:off x="729480" y="504000"/>
            <a:ext cx="7685041" cy="519113"/>
          </a:xfrm>
        </p:spPr>
        <p:txBody>
          <a:bodyPr>
            <a:normAutofit fontScale="92500" lnSpcReduction="10000"/>
          </a:bodyPr>
          <a:lstStyle/>
          <a:p>
            <a:r>
              <a:rPr lang="en-GB" sz="3200"/>
              <a:t>Stage 1:  Current picture </a:t>
            </a:r>
            <a:r>
              <a:rPr lang="en-GB" sz="2000" i="1"/>
              <a:t>(What’s going on?)</a:t>
            </a:r>
            <a:endParaRPr lang="en-GB" sz="3200" i="1"/>
          </a:p>
        </p:txBody>
      </p:sp>
      <p:sp>
        <p:nvSpPr>
          <p:cNvPr id="3" name="Rectangle 2">
            <a:extLst>
              <a:ext uri="{FF2B5EF4-FFF2-40B4-BE49-F238E27FC236}">
                <a16:creationId xmlns:a16="http://schemas.microsoft.com/office/drawing/2014/main" id="{2EDC22D0-B1C7-6D6F-EA63-FC2DEECE95D4}"/>
              </a:ext>
            </a:extLst>
          </p:cNvPr>
          <p:cNvSpPr/>
          <p:nvPr/>
        </p:nvSpPr>
        <p:spPr>
          <a:xfrm>
            <a:off x="450949" y="1449792"/>
            <a:ext cx="1512000" cy="720000"/>
          </a:xfrm>
          <a:prstGeom prst="rect">
            <a:avLst/>
          </a:prstGeom>
          <a:solidFill>
            <a:srgbClr val="FFFF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Story</a:t>
            </a:r>
          </a:p>
        </p:txBody>
      </p:sp>
      <p:sp>
        <p:nvSpPr>
          <p:cNvPr id="4" name="Rectangle 3">
            <a:extLst>
              <a:ext uri="{FF2B5EF4-FFF2-40B4-BE49-F238E27FC236}">
                <a16:creationId xmlns:a16="http://schemas.microsoft.com/office/drawing/2014/main" id="{EFBCAD1D-A46D-FA7D-7601-FB1C5CD59065}"/>
              </a:ext>
            </a:extLst>
          </p:cNvPr>
          <p:cNvSpPr/>
          <p:nvPr/>
        </p:nvSpPr>
        <p:spPr>
          <a:xfrm>
            <a:off x="450949" y="2547075"/>
            <a:ext cx="1512000" cy="720000"/>
          </a:xfrm>
          <a:prstGeom prst="rect">
            <a:avLst/>
          </a:prstGeom>
          <a:solidFill>
            <a:srgbClr val="FFFF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New perspectives</a:t>
            </a:r>
          </a:p>
        </p:txBody>
      </p:sp>
      <p:sp>
        <p:nvSpPr>
          <p:cNvPr id="9" name="Rectangle 8">
            <a:extLst>
              <a:ext uri="{FF2B5EF4-FFF2-40B4-BE49-F238E27FC236}">
                <a16:creationId xmlns:a16="http://schemas.microsoft.com/office/drawing/2014/main" id="{EDA7E9CB-71FE-6C4C-E4FC-0013C522DFD2}"/>
              </a:ext>
            </a:extLst>
          </p:cNvPr>
          <p:cNvSpPr/>
          <p:nvPr/>
        </p:nvSpPr>
        <p:spPr>
          <a:xfrm>
            <a:off x="450949" y="3644357"/>
            <a:ext cx="1512000" cy="720000"/>
          </a:xfrm>
          <a:prstGeom prst="rect">
            <a:avLst/>
          </a:prstGeom>
          <a:solidFill>
            <a:srgbClr val="FFFF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Value</a:t>
            </a:r>
          </a:p>
        </p:txBody>
      </p:sp>
      <p:sp>
        <p:nvSpPr>
          <p:cNvPr id="10" name="Rectangle 9">
            <a:extLst>
              <a:ext uri="{FF2B5EF4-FFF2-40B4-BE49-F238E27FC236}">
                <a16:creationId xmlns:a16="http://schemas.microsoft.com/office/drawing/2014/main" id="{B2520977-3781-166F-1261-0AA05E21E2D8}"/>
              </a:ext>
            </a:extLst>
          </p:cNvPr>
          <p:cNvSpPr/>
          <p:nvPr/>
        </p:nvSpPr>
        <p:spPr>
          <a:xfrm>
            <a:off x="1962979" y="1449792"/>
            <a:ext cx="3420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do you want to talk about?</a:t>
            </a:r>
          </a:p>
          <a:p>
            <a:r>
              <a:rPr lang="en-GB" i="1" dirty="0">
                <a:solidFill>
                  <a:schemeClr val="tx1"/>
                </a:solidFill>
              </a:rPr>
              <a:t>What’s going on?</a:t>
            </a:r>
          </a:p>
        </p:txBody>
      </p:sp>
      <p:sp>
        <p:nvSpPr>
          <p:cNvPr id="11" name="Rectangle 10">
            <a:extLst>
              <a:ext uri="{FF2B5EF4-FFF2-40B4-BE49-F238E27FC236}">
                <a16:creationId xmlns:a16="http://schemas.microsoft.com/office/drawing/2014/main" id="{309A8B79-1A99-019C-94EC-222B5F1A2C21}"/>
              </a:ext>
            </a:extLst>
          </p:cNvPr>
          <p:cNvSpPr/>
          <p:nvPr/>
        </p:nvSpPr>
        <p:spPr>
          <a:xfrm>
            <a:off x="1962979" y="2547075"/>
            <a:ext cx="3420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might you have missed?</a:t>
            </a:r>
          </a:p>
          <a:p>
            <a:r>
              <a:rPr lang="en-GB" i="1" dirty="0">
                <a:solidFill>
                  <a:schemeClr val="tx1"/>
                </a:solidFill>
              </a:rPr>
              <a:t>What’s really going on?</a:t>
            </a:r>
          </a:p>
        </p:txBody>
      </p:sp>
      <p:sp>
        <p:nvSpPr>
          <p:cNvPr id="17" name="Rectangle 16">
            <a:extLst>
              <a:ext uri="{FF2B5EF4-FFF2-40B4-BE49-F238E27FC236}">
                <a16:creationId xmlns:a16="http://schemas.microsoft.com/office/drawing/2014/main" id="{2316A084-A8C7-6D91-1387-E7EDB1DB5EBB}"/>
              </a:ext>
            </a:extLst>
          </p:cNvPr>
          <p:cNvSpPr/>
          <p:nvPr/>
        </p:nvSpPr>
        <p:spPr>
          <a:xfrm>
            <a:off x="1962979" y="3644357"/>
            <a:ext cx="3420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is most valuable to work on? What is meaningful for you?</a:t>
            </a:r>
          </a:p>
        </p:txBody>
      </p:sp>
    </p:spTree>
    <p:extLst>
      <p:ext uri="{BB962C8B-B14F-4D97-AF65-F5344CB8AC3E}">
        <p14:creationId xmlns:p14="http://schemas.microsoft.com/office/powerpoint/2010/main" val="11207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8" grpId="0" animBg="1"/>
      <p:bldP spid="19" grpId="0" animBg="1"/>
      <p:bldP spid="20"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77435" y="1017864"/>
            <a:ext cx="981894" cy="369332"/>
          </a:xfrm>
          <a:prstGeom prst="rect">
            <a:avLst/>
          </a:prstGeom>
          <a:solidFill>
            <a:srgbClr val="FFC000"/>
          </a:solidFill>
        </p:spPr>
        <p:txBody>
          <a:bodyPr wrap="square" rtlCol="0">
            <a:spAutoFit/>
          </a:bodyPr>
          <a:lstStyle/>
          <a:p>
            <a:pPr algn="ctr"/>
            <a:r>
              <a:rPr lang="en-GB" dirty="0"/>
              <a:t>Imagine </a:t>
            </a:r>
          </a:p>
        </p:txBody>
      </p:sp>
      <p:sp>
        <p:nvSpPr>
          <p:cNvPr id="12" name="TextBox 11"/>
          <p:cNvSpPr txBox="1"/>
          <p:nvPr/>
        </p:nvSpPr>
        <p:spPr>
          <a:xfrm>
            <a:off x="7174713" y="1035466"/>
            <a:ext cx="1483248" cy="369332"/>
          </a:xfrm>
          <a:prstGeom prst="rect">
            <a:avLst/>
          </a:prstGeom>
          <a:solidFill>
            <a:srgbClr val="FFC000"/>
          </a:solidFill>
        </p:spPr>
        <p:txBody>
          <a:bodyPr wrap="square" rtlCol="0">
            <a:spAutoFit/>
          </a:bodyPr>
          <a:lstStyle/>
          <a:p>
            <a:pPr algn="ctr"/>
            <a:r>
              <a:rPr lang="en-GB" dirty="0"/>
              <a:t>Ideal future</a:t>
            </a:r>
          </a:p>
        </p:txBody>
      </p:sp>
      <p:sp>
        <p:nvSpPr>
          <p:cNvPr id="13" name="TextBox 12"/>
          <p:cNvSpPr txBox="1"/>
          <p:nvPr/>
        </p:nvSpPr>
        <p:spPr>
          <a:xfrm>
            <a:off x="4758443" y="1461779"/>
            <a:ext cx="2214909" cy="369332"/>
          </a:xfrm>
          <a:prstGeom prst="rect">
            <a:avLst/>
          </a:prstGeom>
          <a:solidFill>
            <a:srgbClr val="FFC000"/>
          </a:solidFill>
        </p:spPr>
        <p:txBody>
          <a:bodyPr wrap="square" rtlCol="0">
            <a:spAutoFit/>
          </a:bodyPr>
          <a:lstStyle/>
          <a:p>
            <a:pPr algn="ctr"/>
            <a:r>
              <a:rPr lang="en-GB"/>
              <a:t>What are you doing</a:t>
            </a:r>
          </a:p>
        </p:txBody>
      </p:sp>
      <p:sp>
        <p:nvSpPr>
          <p:cNvPr id="14" name="TextBox 13"/>
          <p:cNvSpPr txBox="1"/>
          <p:nvPr/>
        </p:nvSpPr>
        <p:spPr>
          <a:xfrm>
            <a:off x="7072731" y="1498613"/>
            <a:ext cx="1733853" cy="646331"/>
          </a:xfrm>
          <a:prstGeom prst="rect">
            <a:avLst/>
          </a:prstGeom>
          <a:solidFill>
            <a:srgbClr val="FFC000"/>
          </a:solidFill>
        </p:spPr>
        <p:txBody>
          <a:bodyPr wrap="square" rtlCol="0">
            <a:spAutoFit/>
          </a:bodyPr>
          <a:lstStyle/>
          <a:p>
            <a:pPr algn="ctr"/>
            <a:r>
              <a:rPr lang="en-GB" dirty="0"/>
              <a:t>What are you feeling</a:t>
            </a:r>
          </a:p>
        </p:txBody>
      </p:sp>
      <p:sp>
        <p:nvSpPr>
          <p:cNvPr id="16" name="TextBox 15"/>
          <p:cNvSpPr txBox="1"/>
          <p:nvPr/>
        </p:nvSpPr>
        <p:spPr>
          <a:xfrm>
            <a:off x="6838250" y="2238759"/>
            <a:ext cx="1968334" cy="369332"/>
          </a:xfrm>
          <a:prstGeom prst="rect">
            <a:avLst/>
          </a:prstGeom>
          <a:solidFill>
            <a:srgbClr val="FFC000"/>
          </a:solidFill>
        </p:spPr>
        <p:txBody>
          <a:bodyPr wrap="square" rtlCol="0">
            <a:spAutoFit/>
          </a:bodyPr>
          <a:lstStyle/>
          <a:p>
            <a:pPr algn="ctr"/>
            <a:r>
              <a:rPr lang="en-GB"/>
              <a:t>What?  Not How?</a:t>
            </a:r>
          </a:p>
        </p:txBody>
      </p:sp>
      <p:sp>
        <p:nvSpPr>
          <p:cNvPr id="17" name="TextBox 16"/>
          <p:cNvSpPr txBox="1"/>
          <p:nvPr/>
        </p:nvSpPr>
        <p:spPr>
          <a:xfrm>
            <a:off x="5124273" y="1900744"/>
            <a:ext cx="1483248" cy="646331"/>
          </a:xfrm>
          <a:prstGeom prst="rect">
            <a:avLst/>
          </a:prstGeom>
          <a:solidFill>
            <a:srgbClr val="FFC000"/>
          </a:solidFill>
        </p:spPr>
        <p:txBody>
          <a:bodyPr wrap="square" rtlCol="0">
            <a:spAutoFit/>
          </a:bodyPr>
          <a:lstStyle/>
          <a:p>
            <a:pPr algn="ctr"/>
            <a:r>
              <a:rPr lang="en-GB" dirty="0"/>
              <a:t>Fun, fast, lots of ideas</a:t>
            </a:r>
          </a:p>
        </p:txBody>
      </p:sp>
      <p:sp>
        <p:nvSpPr>
          <p:cNvPr id="19" name="TextBox 18"/>
          <p:cNvSpPr txBox="1"/>
          <p:nvPr/>
        </p:nvSpPr>
        <p:spPr>
          <a:xfrm>
            <a:off x="4844869" y="2671945"/>
            <a:ext cx="2227862" cy="369332"/>
          </a:xfrm>
          <a:prstGeom prst="rect">
            <a:avLst/>
          </a:prstGeom>
          <a:solidFill>
            <a:srgbClr val="FFC000"/>
          </a:solidFill>
        </p:spPr>
        <p:txBody>
          <a:bodyPr wrap="square" rtlCol="0">
            <a:spAutoFit/>
          </a:bodyPr>
          <a:lstStyle/>
          <a:p>
            <a:pPr algn="ctr"/>
            <a:r>
              <a:rPr lang="en-GB"/>
              <a:t>Permission to dream</a:t>
            </a:r>
          </a:p>
        </p:txBody>
      </p:sp>
      <p:sp>
        <p:nvSpPr>
          <p:cNvPr id="20" name="TextBox 19"/>
          <p:cNvSpPr txBox="1"/>
          <p:nvPr/>
        </p:nvSpPr>
        <p:spPr>
          <a:xfrm>
            <a:off x="7157351" y="2718111"/>
            <a:ext cx="1797777" cy="646331"/>
          </a:xfrm>
          <a:prstGeom prst="rect">
            <a:avLst/>
          </a:prstGeom>
          <a:solidFill>
            <a:srgbClr val="FFE181"/>
          </a:solidFill>
        </p:spPr>
        <p:txBody>
          <a:bodyPr wrap="square" rtlCol="0">
            <a:spAutoFit/>
          </a:bodyPr>
          <a:lstStyle/>
          <a:p>
            <a:pPr algn="ctr"/>
            <a:r>
              <a:rPr lang="en-GB"/>
              <a:t>What is most important</a:t>
            </a:r>
          </a:p>
        </p:txBody>
      </p:sp>
      <p:sp>
        <p:nvSpPr>
          <p:cNvPr id="24" name="TextBox 23"/>
          <p:cNvSpPr txBox="1"/>
          <p:nvPr/>
        </p:nvSpPr>
        <p:spPr>
          <a:xfrm>
            <a:off x="7231157" y="4199169"/>
            <a:ext cx="1723971" cy="369332"/>
          </a:xfrm>
          <a:prstGeom prst="rect">
            <a:avLst/>
          </a:prstGeom>
          <a:solidFill>
            <a:srgbClr val="FFE181"/>
          </a:solidFill>
        </p:spPr>
        <p:txBody>
          <a:bodyPr wrap="square" rtlCol="0">
            <a:spAutoFit/>
          </a:bodyPr>
          <a:lstStyle/>
          <a:p>
            <a:pPr algn="ctr"/>
            <a:r>
              <a:rPr lang="en-GB" dirty="0"/>
              <a:t>SMART Goal</a:t>
            </a:r>
          </a:p>
        </p:txBody>
      </p:sp>
      <p:sp>
        <p:nvSpPr>
          <p:cNvPr id="25" name="TextBox 24"/>
          <p:cNvSpPr txBox="1"/>
          <p:nvPr/>
        </p:nvSpPr>
        <p:spPr>
          <a:xfrm>
            <a:off x="4561435" y="3874784"/>
            <a:ext cx="2381164" cy="646331"/>
          </a:xfrm>
          <a:prstGeom prst="rect">
            <a:avLst/>
          </a:prstGeom>
          <a:solidFill>
            <a:srgbClr val="FFE181"/>
          </a:solidFill>
        </p:spPr>
        <p:txBody>
          <a:bodyPr wrap="square" rtlCol="0">
            <a:spAutoFit/>
          </a:bodyPr>
          <a:lstStyle/>
          <a:p>
            <a:pPr algn="ctr"/>
            <a:r>
              <a:rPr lang="en-GB" dirty="0"/>
              <a:t>How will you feel when you achieve this goal</a:t>
            </a:r>
          </a:p>
        </p:txBody>
      </p:sp>
      <p:sp>
        <p:nvSpPr>
          <p:cNvPr id="26" name="TextBox 25"/>
          <p:cNvSpPr txBox="1"/>
          <p:nvPr/>
        </p:nvSpPr>
        <p:spPr>
          <a:xfrm>
            <a:off x="4825932" y="3158820"/>
            <a:ext cx="1797777" cy="646331"/>
          </a:xfrm>
          <a:prstGeom prst="rect">
            <a:avLst/>
          </a:prstGeom>
          <a:solidFill>
            <a:srgbClr val="FFE181"/>
          </a:solidFill>
        </p:spPr>
        <p:txBody>
          <a:bodyPr wrap="square" rtlCol="0">
            <a:spAutoFit/>
          </a:bodyPr>
          <a:lstStyle/>
          <a:p>
            <a:pPr algn="ctr"/>
            <a:r>
              <a:rPr lang="en-GB" dirty="0"/>
              <a:t>What do you have energy for</a:t>
            </a:r>
          </a:p>
        </p:txBody>
      </p:sp>
      <p:sp>
        <p:nvSpPr>
          <p:cNvPr id="27" name="TextBox 26"/>
          <p:cNvSpPr txBox="1"/>
          <p:nvPr/>
        </p:nvSpPr>
        <p:spPr>
          <a:xfrm>
            <a:off x="7003378" y="3448925"/>
            <a:ext cx="1989283" cy="646331"/>
          </a:xfrm>
          <a:prstGeom prst="rect">
            <a:avLst/>
          </a:prstGeom>
          <a:solidFill>
            <a:srgbClr val="FFE181"/>
          </a:solidFill>
        </p:spPr>
        <p:txBody>
          <a:bodyPr wrap="square" rtlCol="0">
            <a:spAutoFit/>
          </a:bodyPr>
          <a:lstStyle/>
          <a:p>
            <a:pPr algn="ctr"/>
            <a:r>
              <a:rPr lang="en-GB" dirty="0"/>
              <a:t>What might get in the way</a:t>
            </a:r>
          </a:p>
        </p:txBody>
      </p:sp>
      <p:sp>
        <p:nvSpPr>
          <p:cNvPr id="28" name="TextBox 27"/>
          <p:cNvSpPr txBox="1"/>
          <p:nvPr/>
        </p:nvSpPr>
        <p:spPr>
          <a:xfrm>
            <a:off x="4844869" y="4672414"/>
            <a:ext cx="3656976" cy="369332"/>
          </a:xfrm>
          <a:prstGeom prst="rect">
            <a:avLst/>
          </a:prstGeom>
          <a:solidFill>
            <a:srgbClr val="FFE181"/>
          </a:solidFill>
        </p:spPr>
        <p:txBody>
          <a:bodyPr wrap="square" rtlCol="0">
            <a:spAutoFit/>
          </a:bodyPr>
          <a:lstStyle/>
          <a:p>
            <a:pPr algn="ctr"/>
            <a:r>
              <a:rPr lang="en-GB"/>
              <a:t>Scale 1-10, how committed are you</a:t>
            </a:r>
          </a:p>
        </p:txBody>
      </p:sp>
      <p:sp>
        <p:nvSpPr>
          <p:cNvPr id="3" name="Text Placeholder 2">
            <a:extLst>
              <a:ext uri="{FF2B5EF4-FFF2-40B4-BE49-F238E27FC236}">
                <a16:creationId xmlns:a16="http://schemas.microsoft.com/office/drawing/2014/main" id="{B226429B-DAC9-482C-888B-4EC9EF05C74B}"/>
              </a:ext>
            </a:extLst>
          </p:cNvPr>
          <p:cNvSpPr>
            <a:spLocks noGrp="1"/>
          </p:cNvSpPr>
          <p:nvPr>
            <p:ph type="body" sz="quarter" idx="11"/>
          </p:nvPr>
        </p:nvSpPr>
        <p:spPr>
          <a:xfrm>
            <a:off x="729480" y="504000"/>
            <a:ext cx="7685041" cy="519113"/>
          </a:xfrm>
        </p:spPr>
        <p:txBody>
          <a:bodyPr>
            <a:normAutofit fontScale="92500" lnSpcReduction="10000"/>
          </a:bodyPr>
          <a:lstStyle/>
          <a:p>
            <a:r>
              <a:rPr lang="en-GB" sz="3200"/>
              <a:t>Stage 2:  Preferred picture </a:t>
            </a:r>
            <a:r>
              <a:rPr lang="en-GB" sz="2000" i="1"/>
              <a:t>(What do I need/want?)</a:t>
            </a:r>
            <a:endParaRPr lang="en-GB" sz="3200" i="1"/>
          </a:p>
        </p:txBody>
      </p:sp>
      <p:sp>
        <p:nvSpPr>
          <p:cNvPr id="2" name="Rectangle 1">
            <a:extLst>
              <a:ext uri="{FF2B5EF4-FFF2-40B4-BE49-F238E27FC236}">
                <a16:creationId xmlns:a16="http://schemas.microsoft.com/office/drawing/2014/main" id="{94B50DFB-4222-5891-6533-F74292DACF44}"/>
              </a:ext>
            </a:extLst>
          </p:cNvPr>
          <p:cNvSpPr/>
          <p:nvPr/>
        </p:nvSpPr>
        <p:spPr>
          <a:xfrm>
            <a:off x="450949" y="1449792"/>
            <a:ext cx="1620000" cy="720000"/>
          </a:xfrm>
          <a:prstGeom prst="rect">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Possibilities</a:t>
            </a:r>
          </a:p>
        </p:txBody>
      </p:sp>
      <p:sp>
        <p:nvSpPr>
          <p:cNvPr id="4" name="Rectangle 3">
            <a:extLst>
              <a:ext uri="{FF2B5EF4-FFF2-40B4-BE49-F238E27FC236}">
                <a16:creationId xmlns:a16="http://schemas.microsoft.com/office/drawing/2014/main" id="{B105616F-C86E-4BC1-6383-6BCFE041F23A}"/>
              </a:ext>
            </a:extLst>
          </p:cNvPr>
          <p:cNvSpPr/>
          <p:nvPr/>
        </p:nvSpPr>
        <p:spPr>
          <a:xfrm>
            <a:off x="450949" y="2547075"/>
            <a:ext cx="1620000" cy="720000"/>
          </a:xfrm>
          <a:prstGeom prst="rect">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Change agenda</a:t>
            </a:r>
          </a:p>
        </p:txBody>
      </p:sp>
      <p:sp>
        <p:nvSpPr>
          <p:cNvPr id="5" name="Rectangle 4">
            <a:extLst>
              <a:ext uri="{FF2B5EF4-FFF2-40B4-BE49-F238E27FC236}">
                <a16:creationId xmlns:a16="http://schemas.microsoft.com/office/drawing/2014/main" id="{5347176C-9BD6-0165-A0D3-31E4D6F4CA81}"/>
              </a:ext>
            </a:extLst>
          </p:cNvPr>
          <p:cNvSpPr/>
          <p:nvPr/>
        </p:nvSpPr>
        <p:spPr>
          <a:xfrm>
            <a:off x="450949" y="3644357"/>
            <a:ext cx="1620000" cy="720000"/>
          </a:xfrm>
          <a:prstGeom prst="rect">
            <a:avLst/>
          </a:prstGeom>
          <a:solidFill>
            <a:srgbClr val="FFC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tx1"/>
                </a:solidFill>
              </a:rPr>
              <a:t>Commitment</a:t>
            </a:r>
          </a:p>
        </p:txBody>
      </p:sp>
      <p:sp>
        <p:nvSpPr>
          <p:cNvPr id="6" name="Rectangle 5">
            <a:extLst>
              <a:ext uri="{FF2B5EF4-FFF2-40B4-BE49-F238E27FC236}">
                <a16:creationId xmlns:a16="http://schemas.microsoft.com/office/drawing/2014/main" id="{DF1EA3FE-B07E-2036-3930-1875B0ACCDFD}"/>
              </a:ext>
            </a:extLst>
          </p:cNvPr>
          <p:cNvSpPr/>
          <p:nvPr/>
        </p:nvSpPr>
        <p:spPr>
          <a:xfrm>
            <a:off x="2070139" y="1449792"/>
            <a:ext cx="241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Imagination</a:t>
            </a:r>
          </a:p>
        </p:txBody>
      </p:sp>
      <p:sp>
        <p:nvSpPr>
          <p:cNvPr id="7" name="Rectangle 6">
            <a:extLst>
              <a:ext uri="{FF2B5EF4-FFF2-40B4-BE49-F238E27FC236}">
                <a16:creationId xmlns:a16="http://schemas.microsoft.com/office/drawing/2014/main" id="{E021665C-7F82-B141-CE24-9A980D0BEDF0}"/>
              </a:ext>
            </a:extLst>
          </p:cNvPr>
          <p:cNvSpPr/>
          <p:nvPr/>
        </p:nvSpPr>
        <p:spPr>
          <a:xfrm>
            <a:off x="2070139" y="2547075"/>
            <a:ext cx="241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Shape a change agenda</a:t>
            </a:r>
          </a:p>
        </p:txBody>
      </p:sp>
      <p:sp>
        <p:nvSpPr>
          <p:cNvPr id="15" name="Rectangle 14">
            <a:extLst>
              <a:ext uri="{FF2B5EF4-FFF2-40B4-BE49-F238E27FC236}">
                <a16:creationId xmlns:a16="http://schemas.microsoft.com/office/drawing/2014/main" id="{CA76AFD9-5B87-C157-104E-5F1CC065A9EF}"/>
              </a:ext>
            </a:extLst>
          </p:cNvPr>
          <p:cNvSpPr/>
          <p:nvPr/>
        </p:nvSpPr>
        <p:spPr>
          <a:xfrm>
            <a:off x="2070139" y="3644357"/>
            <a:ext cx="241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Test commitment</a:t>
            </a:r>
          </a:p>
        </p:txBody>
      </p:sp>
    </p:spTree>
    <p:extLst>
      <p:ext uri="{BB962C8B-B14F-4D97-AF65-F5344CB8AC3E}">
        <p14:creationId xmlns:p14="http://schemas.microsoft.com/office/powerpoint/2010/main" val="8621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9" grpId="0" animBg="1"/>
      <p:bldP spid="20"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GB" dirty="0"/>
              <a:t>Improving Appraisal Conversations</a:t>
            </a:r>
            <a:endParaRPr lang="en-US" dirty="0"/>
          </a:p>
        </p:txBody>
      </p:sp>
      <p:sp>
        <p:nvSpPr>
          <p:cNvPr id="3" name="Text Placeholder 2"/>
          <p:cNvSpPr>
            <a:spLocks noGrp="1"/>
          </p:cNvSpPr>
          <p:nvPr>
            <p:ph type="body" sz="quarter" idx="12"/>
          </p:nvPr>
        </p:nvSpPr>
        <p:spPr/>
        <p:txBody>
          <a:bodyPr>
            <a:normAutofit fontScale="92500" lnSpcReduction="10000"/>
          </a:bodyPr>
          <a:lstStyle/>
          <a:p>
            <a:r>
              <a:rPr lang="en-US" dirty="0"/>
              <a:t>Egan Skilled Helper Model</a:t>
            </a:r>
          </a:p>
        </p:txBody>
      </p:sp>
      <p:graphicFrame>
        <p:nvGraphicFramePr>
          <p:cNvPr id="5" name="Content Placeholder 2">
            <a:extLst>
              <a:ext uri="{FF2B5EF4-FFF2-40B4-BE49-F238E27FC236}">
                <a16:creationId xmlns:a16="http://schemas.microsoft.com/office/drawing/2014/main" id="{F58E23E3-F738-4774-A797-2846AC745DA5}"/>
              </a:ext>
            </a:extLst>
          </p:cNvPr>
          <p:cNvGraphicFramePr>
            <a:graphicFrameLocks/>
          </p:cNvGraphicFramePr>
          <p:nvPr>
            <p:extLst>
              <p:ext uri="{D42A27DB-BD31-4B8C-83A1-F6EECF244321}">
                <p14:modId xmlns:p14="http://schemas.microsoft.com/office/powerpoint/2010/main" val="3422863747"/>
              </p:ext>
            </p:extLst>
          </p:nvPr>
        </p:nvGraphicFramePr>
        <p:xfrm>
          <a:off x="457200" y="155971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77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C9FAE1-9A09-0C7C-7B2E-604EBE57420E}"/>
              </a:ext>
            </a:extLst>
          </p:cNvPr>
          <p:cNvSpPr>
            <a:spLocks noGrp="1"/>
          </p:cNvSpPr>
          <p:nvPr>
            <p:ph type="body" sz="quarter" idx="11"/>
          </p:nvPr>
        </p:nvSpPr>
        <p:spPr>
          <a:xfrm>
            <a:off x="765223" y="708422"/>
            <a:ext cx="7685041" cy="519113"/>
          </a:xfrm>
        </p:spPr>
        <p:txBody>
          <a:bodyPr>
            <a:normAutofit/>
          </a:bodyPr>
          <a:lstStyle/>
          <a:p>
            <a:pPr>
              <a:lnSpc>
                <a:spcPct val="90000"/>
              </a:lnSpc>
            </a:pPr>
            <a:r>
              <a:rPr lang="en-GB" sz="3100" dirty="0"/>
              <a:t>Today…</a:t>
            </a:r>
          </a:p>
        </p:txBody>
      </p:sp>
      <p:sp>
        <p:nvSpPr>
          <p:cNvPr id="11" name="Text Placeholder 3">
            <a:extLst>
              <a:ext uri="{FF2B5EF4-FFF2-40B4-BE49-F238E27FC236}">
                <a16:creationId xmlns:a16="http://schemas.microsoft.com/office/drawing/2014/main" id="{6CB65A60-F2F6-C679-2A10-889B1FE62994}"/>
              </a:ext>
            </a:extLst>
          </p:cNvPr>
          <p:cNvSpPr>
            <a:spLocks noGrp="1"/>
          </p:cNvSpPr>
          <p:nvPr>
            <p:ph type="body" sz="quarter" idx="13"/>
          </p:nvPr>
        </p:nvSpPr>
        <p:spPr>
          <a:xfrm>
            <a:off x="5250426" y="1573160"/>
            <a:ext cx="3288328" cy="2727837"/>
          </a:xfrm>
          <a:prstGeom prst="wedgeRoundRectCallout">
            <a:avLst>
              <a:gd name="adj1" fmla="val -44454"/>
              <a:gd name="adj2" fmla="val 58896"/>
              <a:gd name="adj3" fmla="val 16667"/>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chor="ctr">
            <a:normAutofit/>
          </a:bodyPr>
          <a:lstStyle/>
          <a:p>
            <a:pPr marL="0" indent="0" algn="ctr">
              <a:buNone/>
            </a:pPr>
            <a:r>
              <a:rPr lang="en-GB" sz="2800" i="1" dirty="0"/>
              <a:t>“a meaningful issue that you are happy to explore in this context”</a:t>
            </a:r>
            <a:endParaRPr lang="en-US" sz="2800" i="1" dirty="0"/>
          </a:p>
        </p:txBody>
      </p:sp>
      <p:graphicFrame>
        <p:nvGraphicFramePr>
          <p:cNvPr id="9" name="Text Placeholder 1">
            <a:extLst>
              <a:ext uri="{FF2B5EF4-FFF2-40B4-BE49-F238E27FC236}">
                <a16:creationId xmlns:a16="http://schemas.microsoft.com/office/drawing/2014/main" id="{8E256705-62CC-5F29-B690-97DAC96F5005}"/>
              </a:ext>
            </a:extLst>
          </p:cNvPr>
          <p:cNvGraphicFramePr/>
          <p:nvPr>
            <p:extLst>
              <p:ext uri="{D42A27DB-BD31-4B8C-83A1-F6EECF244321}">
                <p14:modId xmlns:p14="http://schemas.microsoft.com/office/powerpoint/2010/main" val="3024974171"/>
              </p:ext>
            </p:extLst>
          </p:nvPr>
        </p:nvGraphicFramePr>
        <p:xfrm>
          <a:off x="765176" y="1354931"/>
          <a:ext cx="4259108" cy="333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8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17A3FF44-741E-4DDB-BAD3-5250D361E79B}"/>
                                            </p:graphicEl>
                                          </p:spTgt>
                                        </p:tgtEl>
                                        <p:attrNameLst>
                                          <p:attrName>style.visibility</p:attrName>
                                        </p:attrNameLst>
                                      </p:cBhvr>
                                      <p:to>
                                        <p:strVal val="visible"/>
                                      </p:to>
                                    </p:set>
                                    <p:animEffect transition="in" filter="wipe(left)">
                                      <p:cBhvr>
                                        <p:cTn id="7" dur="750"/>
                                        <p:tgtEl>
                                          <p:spTgt spid="9">
                                            <p:graphicEl>
                                              <a:dgm id="{17A3FF44-741E-4DDB-BAD3-5250D361E79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graphicEl>
                                              <a:dgm id="{020A5B75-BA78-4D7C-B4BC-92F7E89DDAEB}"/>
                                            </p:graphicEl>
                                          </p:spTgt>
                                        </p:tgtEl>
                                        <p:attrNameLst>
                                          <p:attrName>style.visibility</p:attrName>
                                        </p:attrNameLst>
                                      </p:cBhvr>
                                      <p:to>
                                        <p:strVal val="visible"/>
                                      </p:to>
                                    </p:set>
                                    <p:animEffect transition="in" filter="wipe(left)">
                                      <p:cBhvr>
                                        <p:cTn id="10" dur="750"/>
                                        <p:tgtEl>
                                          <p:spTgt spid="9">
                                            <p:graphicEl>
                                              <a:dgm id="{020A5B75-BA78-4D7C-B4BC-92F7E89DDAEB}"/>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graphicEl>
                                              <a:dgm id="{A45DC144-9160-49ED-9096-A8E1BA891EEF}"/>
                                            </p:graphicEl>
                                          </p:spTgt>
                                        </p:tgtEl>
                                        <p:attrNameLst>
                                          <p:attrName>style.visibility</p:attrName>
                                        </p:attrNameLst>
                                      </p:cBhvr>
                                      <p:to>
                                        <p:strVal val="visible"/>
                                      </p:to>
                                    </p:set>
                                    <p:animEffect transition="in" filter="wipe(left)">
                                      <p:cBhvr>
                                        <p:cTn id="13" dur="750"/>
                                        <p:tgtEl>
                                          <p:spTgt spid="9">
                                            <p:graphicEl>
                                              <a:dgm id="{A45DC144-9160-49ED-9096-A8E1BA891EEF}"/>
                                            </p:graphicEl>
                                          </p:spTgt>
                                        </p:tgtEl>
                                      </p:cBhvr>
                                    </p:animEffect>
                                  </p:childTnLst>
                                </p:cTn>
                              </p:par>
                            </p:childTnLst>
                          </p:cTn>
                        </p:par>
                        <p:par>
                          <p:cTn id="14" fill="hold">
                            <p:stCondLst>
                              <p:cond delay="750"/>
                            </p:stCondLst>
                            <p:childTnLst>
                              <p:par>
                                <p:cTn id="15" presetID="22" presetClass="entr" presetSubtype="8" fill="hold" grpId="0" nodeType="afterEffect">
                                  <p:stCondLst>
                                    <p:cond delay="0"/>
                                  </p:stCondLst>
                                  <p:childTnLst>
                                    <p:set>
                                      <p:cBhvr>
                                        <p:cTn id="16" dur="1" fill="hold">
                                          <p:stCondLst>
                                            <p:cond delay="0"/>
                                          </p:stCondLst>
                                        </p:cTn>
                                        <p:tgtEl>
                                          <p:spTgt spid="9">
                                            <p:graphicEl>
                                              <a:dgm id="{91029272-7667-48EB-AC6B-EA0254F5E079}"/>
                                            </p:graphicEl>
                                          </p:spTgt>
                                        </p:tgtEl>
                                        <p:attrNameLst>
                                          <p:attrName>style.visibility</p:attrName>
                                        </p:attrNameLst>
                                      </p:cBhvr>
                                      <p:to>
                                        <p:strVal val="visible"/>
                                      </p:to>
                                    </p:set>
                                    <p:animEffect transition="in" filter="wipe(left)">
                                      <p:cBhvr>
                                        <p:cTn id="17" dur="750"/>
                                        <p:tgtEl>
                                          <p:spTgt spid="9">
                                            <p:graphicEl>
                                              <a:dgm id="{91029272-7667-48EB-AC6B-EA0254F5E079}"/>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graphicEl>
                                              <a:dgm id="{025BE9A4-C8C0-494C-97F1-45375D0E0EE2}"/>
                                            </p:graphicEl>
                                          </p:spTgt>
                                        </p:tgtEl>
                                        <p:attrNameLst>
                                          <p:attrName>style.visibility</p:attrName>
                                        </p:attrNameLst>
                                      </p:cBhvr>
                                      <p:to>
                                        <p:strVal val="visible"/>
                                      </p:to>
                                    </p:set>
                                    <p:animEffect transition="in" filter="wipe(left)">
                                      <p:cBhvr>
                                        <p:cTn id="20" dur="750"/>
                                        <p:tgtEl>
                                          <p:spTgt spid="9">
                                            <p:graphicEl>
                                              <a:dgm id="{025BE9A4-C8C0-494C-97F1-45375D0E0EE2}"/>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graphicEl>
                                              <a:dgm id="{55343E9B-9ED2-47D0-906A-BD4E3E37A177}"/>
                                            </p:graphicEl>
                                          </p:spTgt>
                                        </p:tgtEl>
                                        <p:attrNameLst>
                                          <p:attrName>style.visibility</p:attrName>
                                        </p:attrNameLst>
                                      </p:cBhvr>
                                      <p:to>
                                        <p:strVal val="visible"/>
                                      </p:to>
                                    </p:set>
                                    <p:animEffect transition="in" filter="wipe(left)">
                                      <p:cBhvr>
                                        <p:cTn id="23" dur="750"/>
                                        <p:tgtEl>
                                          <p:spTgt spid="9">
                                            <p:graphicEl>
                                              <a:dgm id="{55343E9B-9ED2-47D0-906A-BD4E3E37A177}"/>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
                                            <p:graphicEl>
                                              <a:dgm id="{4788BC2A-DA74-404A-AC5E-65B95EA5BE12}"/>
                                            </p:graphicEl>
                                          </p:spTgt>
                                        </p:tgtEl>
                                        <p:attrNameLst>
                                          <p:attrName>style.visibility</p:attrName>
                                        </p:attrNameLst>
                                      </p:cBhvr>
                                      <p:to>
                                        <p:strVal val="visible"/>
                                      </p:to>
                                    </p:set>
                                    <p:animEffect transition="in" filter="wipe(left)">
                                      <p:cBhvr>
                                        <p:cTn id="27" dur="750"/>
                                        <p:tgtEl>
                                          <p:spTgt spid="9">
                                            <p:graphicEl>
                                              <a:dgm id="{4788BC2A-DA74-404A-AC5E-65B95EA5BE12}"/>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graphicEl>
                                              <a:dgm id="{2765CDA2-0065-46EA-9FEC-C7197012FF9C}"/>
                                            </p:graphicEl>
                                          </p:spTgt>
                                        </p:tgtEl>
                                        <p:attrNameLst>
                                          <p:attrName>style.visibility</p:attrName>
                                        </p:attrNameLst>
                                      </p:cBhvr>
                                      <p:to>
                                        <p:strVal val="visible"/>
                                      </p:to>
                                    </p:set>
                                    <p:animEffect transition="in" filter="wipe(left)">
                                      <p:cBhvr>
                                        <p:cTn id="30" dur="750"/>
                                        <p:tgtEl>
                                          <p:spTgt spid="9">
                                            <p:graphicEl>
                                              <a:dgm id="{2765CDA2-0065-46EA-9FEC-C7197012FF9C}"/>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graphicEl>
                                              <a:dgm id="{34CE02D4-5E9F-41C2-AF1B-3C6BBF958881}"/>
                                            </p:graphicEl>
                                          </p:spTgt>
                                        </p:tgtEl>
                                        <p:attrNameLst>
                                          <p:attrName>style.visibility</p:attrName>
                                        </p:attrNameLst>
                                      </p:cBhvr>
                                      <p:to>
                                        <p:strVal val="visible"/>
                                      </p:to>
                                    </p:set>
                                    <p:animEffect transition="in" filter="wipe(left)">
                                      <p:cBhvr>
                                        <p:cTn id="33" dur="750"/>
                                        <p:tgtEl>
                                          <p:spTgt spid="9">
                                            <p:graphicEl>
                                              <a:dgm id="{34CE02D4-5E9F-41C2-AF1B-3C6BBF958881}"/>
                                            </p:graphicEl>
                                          </p:spTgt>
                                        </p:tgtEl>
                                      </p:cBhvr>
                                    </p:animEffect>
                                  </p:childTnLst>
                                </p:cTn>
                              </p:par>
                            </p:childTnLst>
                          </p:cTn>
                        </p:par>
                        <p:par>
                          <p:cTn id="34" fill="hold">
                            <p:stCondLst>
                              <p:cond delay="2250"/>
                            </p:stCondLst>
                            <p:childTnLst>
                              <p:par>
                                <p:cTn id="35" presetID="22" presetClass="entr" presetSubtype="8" fill="hold" grpId="0" nodeType="afterEffect">
                                  <p:stCondLst>
                                    <p:cond delay="500"/>
                                  </p:stCondLst>
                                  <p:childTnLst>
                                    <p:set>
                                      <p:cBhvr>
                                        <p:cTn id="36" dur="1" fill="hold">
                                          <p:stCondLst>
                                            <p:cond delay="0"/>
                                          </p:stCondLst>
                                        </p:cTn>
                                        <p:tgtEl>
                                          <p:spTgt spid="11">
                                            <p:bg/>
                                          </p:spTgt>
                                        </p:tgtEl>
                                        <p:attrNameLst>
                                          <p:attrName>style.visibility</p:attrName>
                                        </p:attrNameLst>
                                      </p:cBhvr>
                                      <p:to>
                                        <p:strVal val="visible"/>
                                      </p:to>
                                    </p:set>
                                    <p:animEffect transition="in" filter="wipe(left)">
                                      <p:cBhvr>
                                        <p:cTn id="37" dur="750"/>
                                        <p:tgtEl>
                                          <p:spTgt spid="11">
                                            <p:bg/>
                                          </p:spTgt>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left)">
                                      <p:cBhvr>
                                        <p:cTn id="40"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Graphic spid="9"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1AEC1C0-1CC6-424A-B0F9-B6ABBA83FFBD}"/>
              </a:ext>
            </a:extLst>
          </p:cNvPr>
          <p:cNvSpPr txBox="1"/>
          <p:nvPr/>
        </p:nvSpPr>
        <p:spPr>
          <a:xfrm>
            <a:off x="5489695" y="1127231"/>
            <a:ext cx="1495425" cy="646331"/>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Ideas to achieve goal</a:t>
            </a:r>
          </a:p>
        </p:txBody>
      </p:sp>
      <p:sp>
        <p:nvSpPr>
          <p:cNvPr id="14" name="TextBox 13">
            <a:extLst>
              <a:ext uri="{FF2B5EF4-FFF2-40B4-BE49-F238E27FC236}">
                <a16:creationId xmlns:a16="http://schemas.microsoft.com/office/drawing/2014/main" id="{11AEC1C0-1CC6-424A-B0F9-B6ABBA83FFBD}"/>
              </a:ext>
            </a:extLst>
          </p:cNvPr>
          <p:cNvSpPr txBox="1"/>
          <p:nvPr/>
        </p:nvSpPr>
        <p:spPr>
          <a:xfrm>
            <a:off x="6943514" y="1874451"/>
            <a:ext cx="1495425" cy="646331"/>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Creative, fun, no limits</a:t>
            </a:r>
          </a:p>
        </p:txBody>
      </p:sp>
      <p:sp>
        <p:nvSpPr>
          <p:cNvPr id="15" name="TextBox 14">
            <a:extLst>
              <a:ext uri="{FF2B5EF4-FFF2-40B4-BE49-F238E27FC236}">
                <a16:creationId xmlns:a16="http://schemas.microsoft.com/office/drawing/2014/main" id="{11AEC1C0-1CC6-424A-B0F9-B6ABBA83FFBD}"/>
              </a:ext>
            </a:extLst>
          </p:cNvPr>
          <p:cNvSpPr txBox="1"/>
          <p:nvPr/>
        </p:nvSpPr>
        <p:spPr>
          <a:xfrm>
            <a:off x="6461329" y="3267075"/>
            <a:ext cx="1715187" cy="646331"/>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Time frame, working back</a:t>
            </a:r>
          </a:p>
        </p:txBody>
      </p:sp>
      <p:sp>
        <p:nvSpPr>
          <p:cNvPr id="17" name="TextBox 16">
            <a:extLst>
              <a:ext uri="{FF2B5EF4-FFF2-40B4-BE49-F238E27FC236}">
                <a16:creationId xmlns:a16="http://schemas.microsoft.com/office/drawing/2014/main" id="{11AEC1C0-1CC6-424A-B0F9-B6ABBA83FFBD}"/>
              </a:ext>
            </a:extLst>
          </p:cNvPr>
          <p:cNvSpPr txBox="1"/>
          <p:nvPr/>
        </p:nvSpPr>
        <p:spPr>
          <a:xfrm>
            <a:off x="5666271" y="4115185"/>
            <a:ext cx="2637697" cy="369332"/>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Final test of commitment</a:t>
            </a:r>
          </a:p>
        </p:txBody>
      </p:sp>
      <p:sp>
        <p:nvSpPr>
          <p:cNvPr id="18" name="TextBox 17">
            <a:extLst>
              <a:ext uri="{FF2B5EF4-FFF2-40B4-BE49-F238E27FC236}">
                <a16:creationId xmlns:a16="http://schemas.microsoft.com/office/drawing/2014/main" id="{11AEC1C0-1CC6-424A-B0F9-B6ABBA83FFBD}"/>
              </a:ext>
            </a:extLst>
          </p:cNvPr>
          <p:cNvSpPr txBox="1"/>
          <p:nvPr/>
        </p:nvSpPr>
        <p:spPr>
          <a:xfrm>
            <a:off x="5443611" y="2646436"/>
            <a:ext cx="2155892" cy="369332"/>
          </a:xfrm>
          <a:prstGeom prst="rect">
            <a:avLst/>
          </a:prstGeom>
          <a:solidFill>
            <a:srgbClr val="FF0000"/>
          </a:solidFill>
          <a:ln w="12700">
            <a:solidFill>
              <a:schemeClr val="tx1"/>
            </a:solidFill>
          </a:ln>
        </p:spPr>
        <p:txBody>
          <a:bodyPr wrap="square" rtlCol="0">
            <a:spAutoFit/>
          </a:bodyPr>
          <a:lstStyle/>
          <a:p>
            <a:pPr algn="ctr"/>
            <a:r>
              <a:rPr lang="en-US">
                <a:solidFill>
                  <a:schemeClr val="bg1"/>
                </a:solidFill>
              </a:rPr>
              <a:t>Fits with core values</a:t>
            </a:r>
          </a:p>
        </p:txBody>
      </p:sp>
      <p:sp>
        <p:nvSpPr>
          <p:cNvPr id="3" name="Text Placeholder 2">
            <a:extLst>
              <a:ext uri="{FF2B5EF4-FFF2-40B4-BE49-F238E27FC236}">
                <a16:creationId xmlns:a16="http://schemas.microsoft.com/office/drawing/2014/main" id="{5DC6A7F0-FAA3-4A2C-9CAE-79354E13B0E0}"/>
              </a:ext>
            </a:extLst>
          </p:cNvPr>
          <p:cNvSpPr>
            <a:spLocks noGrp="1"/>
          </p:cNvSpPr>
          <p:nvPr>
            <p:ph type="body" sz="quarter" idx="11"/>
          </p:nvPr>
        </p:nvSpPr>
        <p:spPr>
          <a:xfrm>
            <a:off x="729480" y="504000"/>
            <a:ext cx="7685041" cy="519113"/>
          </a:xfrm>
        </p:spPr>
        <p:txBody>
          <a:bodyPr>
            <a:normAutofit fontScale="92500" lnSpcReduction="20000"/>
          </a:bodyPr>
          <a:lstStyle/>
          <a:p>
            <a:r>
              <a:rPr lang="en-GB" sz="3600" dirty="0"/>
              <a:t>Stage 3:  The way forward </a:t>
            </a:r>
            <a:r>
              <a:rPr lang="en-GB" sz="2400" i="1" dirty="0"/>
              <a:t>(How do I get there?)</a:t>
            </a:r>
          </a:p>
        </p:txBody>
      </p:sp>
      <p:sp>
        <p:nvSpPr>
          <p:cNvPr id="2" name="Rectangle 1">
            <a:extLst>
              <a:ext uri="{FF2B5EF4-FFF2-40B4-BE49-F238E27FC236}">
                <a16:creationId xmlns:a16="http://schemas.microsoft.com/office/drawing/2014/main" id="{D024FBA4-5702-FFFC-17C8-0A80E554931F}"/>
              </a:ext>
            </a:extLst>
          </p:cNvPr>
          <p:cNvSpPr/>
          <p:nvPr/>
        </p:nvSpPr>
        <p:spPr>
          <a:xfrm>
            <a:off x="522389" y="1449792"/>
            <a:ext cx="1620000" cy="720000"/>
          </a:xfrm>
          <a:prstGeom prst="rect">
            <a:avLst/>
          </a:prstGeom>
          <a:solidFill>
            <a:srgbClr val="FF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bg1"/>
                </a:solidFill>
              </a:rPr>
              <a:t>Possible strategies</a:t>
            </a:r>
          </a:p>
        </p:txBody>
      </p:sp>
      <p:sp>
        <p:nvSpPr>
          <p:cNvPr id="4" name="Rectangle 3">
            <a:extLst>
              <a:ext uri="{FF2B5EF4-FFF2-40B4-BE49-F238E27FC236}">
                <a16:creationId xmlns:a16="http://schemas.microsoft.com/office/drawing/2014/main" id="{5F4F76C9-55CC-6AD5-C3C6-C95F62872A40}"/>
              </a:ext>
            </a:extLst>
          </p:cNvPr>
          <p:cNvSpPr/>
          <p:nvPr/>
        </p:nvSpPr>
        <p:spPr>
          <a:xfrm>
            <a:off x="522389" y="2547075"/>
            <a:ext cx="1620000" cy="720000"/>
          </a:xfrm>
          <a:prstGeom prst="rect">
            <a:avLst/>
          </a:prstGeom>
          <a:solidFill>
            <a:srgbClr val="FF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bg1"/>
                </a:solidFill>
              </a:rPr>
              <a:t>Best fit strategies</a:t>
            </a:r>
          </a:p>
        </p:txBody>
      </p:sp>
      <p:sp>
        <p:nvSpPr>
          <p:cNvPr id="5" name="Rectangle 4">
            <a:extLst>
              <a:ext uri="{FF2B5EF4-FFF2-40B4-BE49-F238E27FC236}">
                <a16:creationId xmlns:a16="http://schemas.microsoft.com/office/drawing/2014/main" id="{F2421C0E-62FD-2DA5-9B13-410ADB56072B}"/>
              </a:ext>
            </a:extLst>
          </p:cNvPr>
          <p:cNvSpPr/>
          <p:nvPr/>
        </p:nvSpPr>
        <p:spPr>
          <a:xfrm>
            <a:off x="522389" y="3644357"/>
            <a:ext cx="1620000" cy="720000"/>
          </a:xfrm>
          <a:prstGeom prst="rect">
            <a:avLst/>
          </a:prstGeom>
          <a:solidFill>
            <a:srgbClr val="FF0000"/>
          </a:solid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solidFill>
                  <a:schemeClr val="bg1"/>
                </a:solidFill>
              </a:rPr>
              <a:t>Plan</a:t>
            </a:r>
          </a:p>
        </p:txBody>
      </p:sp>
      <p:sp>
        <p:nvSpPr>
          <p:cNvPr id="6" name="Rectangle 5">
            <a:extLst>
              <a:ext uri="{FF2B5EF4-FFF2-40B4-BE49-F238E27FC236}">
                <a16:creationId xmlns:a16="http://schemas.microsoft.com/office/drawing/2014/main" id="{56EC7C56-24CB-A168-6153-2AED0FDD6797}"/>
              </a:ext>
            </a:extLst>
          </p:cNvPr>
          <p:cNvSpPr/>
          <p:nvPr/>
        </p:nvSpPr>
        <p:spPr>
          <a:xfrm>
            <a:off x="2141579" y="1449792"/>
            <a:ext cx="277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will help you get what you want</a:t>
            </a:r>
          </a:p>
        </p:txBody>
      </p:sp>
      <p:sp>
        <p:nvSpPr>
          <p:cNvPr id="7" name="Rectangle 6">
            <a:extLst>
              <a:ext uri="{FF2B5EF4-FFF2-40B4-BE49-F238E27FC236}">
                <a16:creationId xmlns:a16="http://schemas.microsoft.com/office/drawing/2014/main" id="{63A50658-5BEF-0159-4027-F7F74E0A76EC}"/>
              </a:ext>
            </a:extLst>
          </p:cNvPr>
          <p:cNvSpPr/>
          <p:nvPr/>
        </p:nvSpPr>
        <p:spPr>
          <a:xfrm>
            <a:off x="2141579" y="2547075"/>
            <a:ext cx="2772000"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Which options make sense</a:t>
            </a:r>
          </a:p>
        </p:txBody>
      </p:sp>
      <p:sp>
        <p:nvSpPr>
          <p:cNvPr id="8" name="Rectangle 7">
            <a:extLst>
              <a:ext uri="{FF2B5EF4-FFF2-40B4-BE49-F238E27FC236}">
                <a16:creationId xmlns:a16="http://schemas.microsoft.com/office/drawing/2014/main" id="{486303A2-9DF8-7B07-B656-B64077FEEA62}"/>
              </a:ext>
            </a:extLst>
          </p:cNvPr>
          <p:cNvSpPr/>
          <p:nvPr/>
        </p:nvSpPr>
        <p:spPr>
          <a:xfrm>
            <a:off x="2141579" y="3644357"/>
            <a:ext cx="2773324" cy="720000"/>
          </a:xfrm>
          <a:prstGeom prst="rect">
            <a:avLst/>
          </a:prstGeom>
          <a:noFill/>
          <a:ln w="127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i="1" dirty="0">
                <a:solidFill>
                  <a:schemeClr val="tx1"/>
                </a:solidFill>
              </a:rPr>
              <a:t>What is the action plan and how do you start</a:t>
            </a:r>
          </a:p>
        </p:txBody>
      </p:sp>
    </p:spTree>
    <p:extLst>
      <p:ext uri="{BB962C8B-B14F-4D97-AF65-F5344CB8AC3E}">
        <p14:creationId xmlns:p14="http://schemas.microsoft.com/office/powerpoint/2010/main" val="8947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5CD0A8-C529-44CC-851F-0D74B6313F7A}"/>
              </a:ext>
            </a:extLst>
          </p:cNvPr>
          <p:cNvGraphicFramePr>
            <a:graphicFrameLocks noGrp="1"/>
          </p:cNvGraphicFramePr>
          <p:nvPr>
            <p:extLst>
              <p:ext uri="{D42A27DB-BD31-4B8C-83A1-F6EECF244321}">
                <p14:modId xmlns:p14="http://schemas.microsoft.com/office/powerpoint/2010/main" val="3252362217"/>
              </p:ext>
            </p:extLst>
          </p:nvPr>
        </p:nvGraphicFramePr>
        <p:xfrm>
          <a:off x="1524000" y="643384"/>
          <a:ext cx="6096000" cy="3994380"/>
        </p:xfrm>
        <a:graphic>
          <a:graphicData uri="http://schemas.openxmlformats.org/drawingml/2006/table">
            <a:tbl>
              <a:tblPr firstRow="1" bandRow="1">
                <a:tableStyleId>{F5AB1C69-6EDB-4FF4-983F-18BD219EF322}</a:tableStyleId>
              </a:tblPr>
              <a:tblGrid>
                <a:gridCol w="1719943">
                  <a:extLst>
                    <a:ext uri="{9D8B030D-6E8A-4147-A177-3AD203B41FA5}">
                      <a16:colId xmlns:a16="http://schemas.microsoft.com/office/drawing/2014/main" val="1759174567"/>
                    </a:ext>
                  </a:extLst>
                </a:gridCol>
                <a:gridCol w="4376057">
                  <a:extLst>
                    <a:ext uri="{9D8B030D-6E8A-4147-A177-3AD203B41FA5}">
                      <a16:colId xmlns:a16="http://schemas.microsoft.com/office/drawing/2014/main" val="1083050025"/>
                    </a:ext>
                  </a:extLst>
                </a:gridCol>
              </a:tblGrid>
              <a:tr h="443820">
                <a:tc>
                  <a:txBody>
                    <a:bodyPr/>
                    <a:lstStyle/>
                    <a:p>
                      <a:pPr algn="ctr"/>
                      <a:r>
                        <a:rPr lang="en-GB" dirty="0"/>
                        <a:t>Time</a:t>
                      </a:r>
                    </a:p>
                  </a:txBody>
                  <a:tcPr/>
                </a:tc>
                <a:tc>
                  <a:txBody>
                    <a:bodyPr/>
                    <a:lstStyle/>
                    <a:p>
                      <a:r>
                        <a:rPr lang="en-GB" dirty="0"/>
                        <a:t>Session</a:t>
                      </a:r>
                    </a:p>
                  </a:txBody>
                  <a:tcPr/>
                </a:tc>
                <a:extLst>
                  <a:ext uri="{0D108BD9-81ED-4DB2-BD59-A6C34878D82A}">
                    <a16:rowId xmlns:a16="http://schemas.microsoft.com/office/drawing/2014/main" val="2386572473"/>
                  </a:ext>
                </a:extLst>
              </a:tr>
              <a:tr h="443820">
                <a:tc>
                  <a:txBody>
                    <a:bodyPr/>
                    <a:lstStyle/>
                    <a:p>
                      <a:pPr algn="ctr"/>
                      <a:r>
                        <a:rPr lang="en-GB" i="0" dirty="0">
                          <a:solidFill>
                            <a:schemeClr val="bg1">
                              <a:lumMod val="65000"/>
                            </a:schemeClr>
                          </a:solidFill>
                        </a:rPr>
                        <a:t>13:30</a:t>
                      </a:r>
                    </a:p>
                  </a:txBody>
                  <a:tcPr anchor="ctr"/>
                </a:tc>
                <a:tc>
                  <a:txBody>
                    <a:bodyPr/>
                    <a:lstStyle/>
                    <a:p>
                      <a:r>
                        <a:rPr lang="en-GB" dirty="0">
                          <a:solidFill>
                            <a:schemeClr val="bg1">
                              <a:lumMod val="65000"/>
                            </a:schemeClr>
                          </a:solidFill>
                        </a:rPr>
                        <a:t>Welcome and introductions</a:t>
                      </a:r>
                    </a:p>
                  </a:txBody>
                  <a:tcPr/>
                </a:tc>
                <a:extLst>
                  <a:ext uri="{0D108BD9-81ED-4DB2-BD59-A6C34878D82A}">
                    <a16:rowId xmlns:a16="http://schemas.microsoft.com/office/drawing/2014/main" val="514070598"/>
                  </a:ext>
                </a:extLst>
              </a:tr>
              <a:tr h="443820">
                <a:tc>
                  <a:txBody>
                    <a:bodyPr/>
                    <a:lstStyle/>
                    <a:p>
                      <a:pPr algn="ctr"/>
                      <a:r>
                        <a:rPr lang="en-GB" i="0" dirty="0">
                          <a:solidFill>
                            <a:schemeClr val="bg1">
                              <a:lumMod val="65000"/>
                            </a:schemeClr>
                          </a:solidFill>
                        </a:rPr>
                        <a:t>13:40</a:t>
                      </a:r>
                    </a:p>
                  </a:txBody>
                  <a:tcPr anchor="ctr"/>
                </a:tc>
                <a:tc>
                  <a:txBody>
                    <a:bodyPr/>
                    <a:lstStyle/>
                    <a:p>
                      <a:r>
                        <a:rPr lang="en-GB" dirty="0">
                          <a:solidFill>
                            <a:schemeClr val="bg1">
                              <a:lumMod val="65000"/>
                            </a:schemeClr>
                          </a:solidFill>
                        </a:rPr>
                        <a:t>What is mentoring / coaching</a:t>
                      </a:r>
                    </a:p>
                  </a:txBody>
                  <a:tcPr/>
                </a:tc>
                <a:extLst>
                  <a:ext uri="{0D108BD9-81ED-4DB2-BD59-A6C34878D82A}">
                    <a16:rowId xmlns:a16="http://schemas.microsoft.com/office/drawing/2014/main" val="73546383"/>
                  </a:ext>
                </a:extLst>
              </a:tr>
              <a:tr h="443820">
                <a:tc>
                  <a:txBody>
                    <a:bodyPr/>
                    <a:lstStyle/>
                    <a:p>
                      <a:pPr algn="ctr"/>
                      <a:r>
                        <a:rPr lang="en-GB" i="0" dirty="0">
                          <a:solidFill>
                            <a:schemeClr val="bg1">
                              <a:lumMod val="65000"/>
                            </a:schemeClr>
                          </a:solidFill>
                        </a:rPr>
                        <a:t>14:25</a:t>
                      </a:r>
                    </a:p>
                  </a:txBody>
                  <a:tcPr anchor="ctr"/>
                </a:tc>
                <a:tc>
                  <a:txBody>
                    <a:bodyPr/>
                    <a:lstStyle/>
                    <a:p>
                      <a:r>
                        <a:rPr lang="en-GB" dirty="0">
                          <a:solidFill>
                            <a:schemeClr val="bg1">
                              <a:lumMod val="65000"/>
                            </a:schemeClr>
                          </a:solidFill>
                        </a:rPr>
                        <a:t>BREAK</a:t>
                      </a:r>
                    </a:p>
                  </a:txBody>
                  <a:tcPr/>
                </a:tc>
                <a:extLst>
                  <a:ext uri="{0D108BD9-81ED-4DB2-BD59-A6C34878D82A}">
                    <a16:rowId xmlns:a16="http://schemas.microsoft.com/office/drawing/2014/main" val="148407658"/>
                  </a:ext>
                </a:extLst>
              </a:tr>
              <a:tr h="443820">
                <a:tc>
                  <a:txBody>
                    <a:bodyPr/>
                    <a:lstStyle/>
                    <a:p>
                      <a:pPr algn="ctr"/>
                      <a:r>
                        <a:rPr lang="en-GB" i="0" dirty="0">
                          <a:solidFill>
                            <a:schemeClr val="bg1">
                              <a:lumMod val="65000"/>
                            </a:schemeClr>
                          </a:solidFill>
                        </a:rPr>
                        <a:t>14:35</a:t>
                      </a:r>
                    </a:p>
                  </a:txBody>
                  <a:tcPr anchor="ctr"/>
                </a:tc>
                <a:tc>
                  <a:txBody>
                    <a:bodyPr/>
                    <a:lstStyle/>
                    <a:p>
                      <a:r>
                        <a:rPr lang="en-GB" dirty="0">
                          <a:solidFill>
                            <a:schemeClr val="bg1">
                              <a:lumMod val="65000"/>
                            </a:schemeClr>
                          </a:solidFill>
                        </a:rPr>
                        <a:t>Egan model</a:t>
                      </a:r>
                    </a:p>
                  </a:txBody>
                  <a:tcPr/>
                </a:tc>
                <a:extLst>
                  <a:ext uri="{0D108BD9-81ED-4DB2-BD59-A6C34878D82A}">
                    <a16:rowId xmlns:a16="http://schemas.microsoft.com/office/drawing/2014/main" val="485207247"/>
                  </a:ext>
                </a:extLst>
              </a:tr>
              <a:tr h="443820">
                <a:tc>
                  <a:txBody>
                    <a:bodyPr/>
                    <a:lstStyle/>
                    <a:p>
                      <a:pPr algn="ctr"/>
                      <a:r>
                        <a:rPr lang="en-GB" i="0" dirty="0"/>
                        <a:t>15:15</a:t>
                      </a:r>
                    </a:p>
                  </a:txBody>
                  <a:tcPr anchor="ctr">
                    <a:solidFill>
                      <a:schemeClr val="bg1">
                        <a:lumMod val="75000"/>
                      </a:schemeClr>
                    </a:solidFill>
                  </a:tcPr>
                </a:tc>
                <a:tc>
                  <a:txBody>
                    <a:bodyPr/>
                    <a:lstStyle/>
                    <a:p>
                      <a:r>
                        <a:rPr lang="en-GB" dirty="0"/>
                        <a:t>BREAK</a:t>
                      </a:r>
                    </a:p>
                  </a:txBody>
                  <a:tcPr>
                    <a:solidFill>
                      <a:schemeClr val="bg1">
                        <a:lumMod val="75000"/>
                      </a:schemeClr>
                    </a:solidFill>
                  </a:tcPr>
                </a:tc>
                <a:extLst>
                  <a:ext uri="{0D108BD9-81ED-4DB2-BD59-A6C34878D82A}">
                    <a16:rowId xmlns:a16="http://schemas.microsoft.com/office/drawing/2014/main" val="2892730872"/>
                  </a:ext>
                </a:extLst>
              </a:tr>
              <a:tr h="443820">
                <a:tc>
                  <a:txBody>
                    <a:bodyPr/>
                    <a:lstStyle/>
                    <a:p>
                      <a:pPr algn="ctr"/>
                      <a:r>
                        <a:rPr lang="en-GB" i="0" dirty="0"/>
                        <a:t>15:25</a:t>
                      </a:r>
                    </a:p>
                  </a:txBody>
                  <a:tcPr anchor="ctr"/>
                </a:tc>
                <a:tc>
                  <a:txBody>
                    <a:bodyPr/>
                    <a:lstStyle/>
                    <a:p>
                      <a:r>
                        <a:rPr lang="en-GB" dirty="0"/>
                        <a:t>Practice skills</a:t>
                      </a:r>
                    </a:p>
                  </a:txBody>
                  <a:tcPr/>
                </a:tc>
                <a:extLst>
                  <a:ext uri="{0D108BD9-81ED-4DB2-BD59-A6C34878D82A}">
                    <a16:rowId xmlns:a16="http://schemas.microsoft.com/office/drawing/2014/main" val="3481465937"/>
                  </a:ext>
                </a:extLst>
              </a:tr>
              <a:tr h="443820">
                <a:tc>
                  <a:txBody>
                    <a:bodyPr/>
                    <a:lstStyle/>
                    <a:p>
                      <a:pPr algn="ctr"/>
                      <a:r>
                        <a:rPr lang="en-GB" i="0" dirty="0"/>
                        <a:t>16:50</a:t>
                      </a:r>
                    </a:p>
                  </a:txBody>
                  <a:tcPr anchor="ctr"/>
                </a:tc>
                <a:tc>
                  <a:txBody>
                    <a:bodyPr/>
                    <a:lstStyle/>
                    <a:p>
                      <a:r>
                        <a:rPr lang="en-GB" dirty="0"/>
                        <a:t>Q&amp;A</a:t>
                      </a:r>
                    </a:p>
                  </a:txBody>
                  <a:tcPr/>
                </a:tc>
                <a:extLst>
                  <a:ext uri="{0D108BD9-81ED-4DB2-BD59-A6C34878D82A}">
                    <a16:rowId xmlns:a16="http://schemas.microsoft.com/office/drawing/2014/main" val="3060890266"/>
                  </a:ext>
                </a:extLst>
              </a:tr>
              <a:tr h="443820">
                <a:tc>
                  <a:txBody>
                    <a:bodyPr/>
                    <a:lstStyle/>
                    <a:p>
                      <a:pPr algn="ctr"/>
                      <a:r>
                        <a:rPr lang="en-GB" i="0" dirty="0"/>
                        <a:t>17:00</a:t>
                      </a:r>
                    </a:p>
                  </a:txBody>
                  <a:tcPr anchor="ctr"/>
                </a:tc>
                <a:tc>
                  <a:txBody>
                    <a:bodyPr/>
                    <a:lstStyle/>
                    <a:p>
                      <a:r>
                        <a:rPr lang="en-GB" dirty="0"/>
                        <a:t>End</a:t>
                      </a:r>
                    </a:p>
                  </a:txBody>
                  <a:tcPr/>
                </a:tc>
                <a:extLst>
                  <a:ext uri="{0D108BD9-81ED-4DB2-BD59-A6C34878D82A}">
                    <a16:rowId xmlns:a16="http://schemas.microsoft.com/office/drawing/2014/main" val="3857758252"/>
                  </a:ext>
                </a:extLst>
              </a:tr>
            </a:tbl>
          </a:graphicData>
        </a:graphic>
      </p:graphicFrame>
    </p:spTree>
    <p:extLst>
      <p:ext uri="{BB962C8B-B14F-4D97-AF65-F5344CB8AC3E}">
        <p14:creationId xmlns:p14="http://schemas.microsoft.com/office/powerpoint/2010/main" val="10791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590148"/>
            <a:ext cx="7685041" cy="519113"/>
          </a:xfrm>
        </p:spPr>
        <p:txBody>
          <a:bodyPr>
            <a:normAutofit fontScale="92500" lnSpcReduction="20000"/>
          </a:bodyPr>
          <a:lstStyle/>
          <a:p>
            <a:r>
              <a:rPr lang="en-GB" dirty="0"/>
              <a:t>What dilemmas do appraisees bring?</a:t>
            </a:r>
          </a:p>
        </p:txBody>
      </p:sp>
      <p:pic>
        <p:nvPicPr>
          <p:cNvPr id="12" name="Picture 11" descr="A picture containing text, person&#10;&#10;Description automatically generated">
            <a:extLst>
              <a:ext uri="{FF2B5EF4-FFF2-40B4-BE49-F238E27FC236}">
                <a16:creationId xmlns:a16="http://schemas.microsoft.com/office/drawing/2014/main" id="{FE510860-76F4-4870-A9A8-9CDE47E77EC8}"/>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33203" y="1748919"/>
            <a:ext cx="3352807" cy="3203455"/>
          </a:xfrm>
          <a:prstGeom prst="rect">
            <a:avLst/>
          </a:prstGeom>
        </p:spPr>
      </p:pic>
      <p:sp>
        <p:nvSpPr>
          <p:cNvPr id="13" name="TextBox 12">
            <a:extLst>
              <a:ext uri="{FF2B5EF4-FFF2-40B4-BE49-F238E27FC236}">
                <a16:creationId xmlns:a16="http://schemas.microsoft.com/office/drawing/2014/main" id="{092E7EBB-0DD7-4C13-BF85-F30EC9EAC13A}"/>
              </a:ext>
            </a:extLst>
          </p:cNvPr>
          <p:cNvSpPr txBox="1"/>
          <p:nvPr/>
        </p:nvSpPr>
        <p:spPr>
          <a:xfrm>
            <a:off x="6200301" y="4942590"/>
            <a:ext cx="2943699" cy="215444"/>
          </a:xfrm>
          <a:prstGeom prst="rect">
            <a:avLst/>
          </a:prstGeom>
          <a:noFill/>
        </p:spPr>
        <p:txBody>
          <a:bodyPr wrap="square" rtlCol="0" anchor="ctr">
            <a:spAutoFit/>
          </a:bodyPr>
          <a:lstStyle/>
          <a:p>
            <a:pPr algn="r"/>
            <a:r>
              <a:rPr lang="en-GB" sz="800" i="1" dirty="0">
                <a:solidFill>
                  <a:schemeClr val="bg1">
                    <a:lumMod val="75000"/>
                  </a:schemeClr>
                </a:solidFill>
                <a:hlinkClick r:id="rId3" tooltip="https://www.freepngimg.com/png/84346-solving-question-thought-chin-professional-problem">
                  <a:extLst>
                    <a:ext uri="{A12FA001-AC4F-418D-AE19-62706E023703}">
                      <ahyp:hlinkClr xmlns:ahyp="http://schemas.microsoft.com/office/drawing/2018/hyperlinkcolor" val="tx"/>
                    </a:ext>
                  </a:extLst>
                </a:hlinkClick>
              </a:rPr>
              <a:t>This Photo</a:t>
            </a:r>
            <a:r>
              <a:rPr lang="en-GB" sz="800" i="1" dirty="0">
                <a:solidFill>
                  <a:schemeClr val="bg1">
                    <a:lumMod val="75000"/>
                  </a:schemeClr>
                </a:solidFill>
              </a:rPr>
              <a:t> by Unknown Author is licensed under </a:t>
            </a:r>
            <a:r>
              <a:rPr lang="en-GB" sz="800" i="1" dirty="0">
                <a:solidFill>
                  <a:schemeClr val="bg1">
                    <a:lumMod val="75000"/>
                  </a:schemeClr>
                </a:solidFill>
                <a:hlinkClick r:id="rId4" tooltip="https://creativecommons.org/licenses/by-nc/3.0/">
                  <a:extLst>
                    <a:ext uri="{A12FA001-AC4F-418D-AE19-62706E023703}">
                      <ahyp:hlinkClr xmlns:ahyp="http://schemas.microsoft.com/office/drawing/2018/hyperlinkcolor" val="tx"/>
                    </a:ext>
                  </a:extLst>
                </a:hlinkClick>
              </a:rPr>
              <a:t>CC BY-NC</a:t>
            </a:r>
            <a:endParaRPr lang="en-GB" sz="800" i="1" dirty="0">
              <a:solidFill>
                <a:schemeClr val="bg1">
                  <a:lumMod val="75000"/>
                </a:schemeClr>
              </a:solidFill>
            </a:endParaRPr>
          </a:p>
        </p:txBody>
      </p:sp>
      <p:sp>
        <p:nvSpPr>
          <p:cNvPr id="14" name="TextBox 13">
            <a:extLst>
              <a:ext uri="{FF2B5EF4-FFF2-40B4-BE49-F238E27FC236}">
                <a16:creationId xmlns:a16="http://schemas.microsoft.com/office/drawing/2014/main" id="{4BBE6E87-029A-4E3F-A8FA-CFD79538F752}"/>
              </a:ext>
            </a:extLst>
          </p:cNvPr>
          <p:cNvSpPr txBox="1"/>
          <p:nvPr/>
        </p:nvSpPr>
        <p:spPr>
          <a:xfrm>
            <a:off x="6922880" y="3922118"/>
            <a:ext cx="1742024" cy="908864"/>
          </a:xfrm>
          <a:prstGeom prst="wedgeEllipseCallout">
            <a:avLst>
              <a:gd name="adj1" fmla="val -68808"/>
              <a:gd name="adj2" fmla="val -34864"/>
            </a:avLst>
          </a:prstGeom>
          <a:solidFill>
            <a:srgbClr val="FFFF00"/>
          </a:solidFill>
        </p:spPr>
        <p:txBody>
          <a:bodyPr wrap="square" rtlCol="0">
            <a:spAutoFit/>
          </a:bodyPr>
          <a:lstStyle/>
          <a:p>
            <a:pPr algn="ctr"/>
            <a:r>
              <a:rPr lang="en-GB" dirty="0">
                <a:latin typeface="+mj-lt"/>
              </a:rPr>
              <a:t>Should I go part time</a:t>
            </a:r>
          </a:p>
        </p:txBody>
      </p:sp>
      <p:sp>
        <p:nvSpPr>
          <p:cNvPr id="15" name="TextBox 14">
            <a:extLst>
              <a:ext uri="{FF2B5EF4-FFF2-40B4-BE49-F238E27FC236}">
                <a16:creationId xmlns:a16="http://schemas.microsoft.com/office/drawing/2014/main" id="{70EB9F8E-BCB0-4D66-9AFF-4506DCA733CD}"/>
              </a:ext>
            </a:extLst>
          </p:cNvPr>
          <p:cNvSpPr txBox="1"/>
          <p:nvPr/>
        </p:nvSpPr>
        <p:spPr>
          <a:xfrm>
            <a:off x="6302583" y="1204313"/>
            <a:ext cx="2542487" cy="908864"/>
          </a:xfrm>
          <a:prstGeom prst="wedgeEllipseCallout">
            <a:avLst>
              <a:gd name="adj1" fmla="val -32048"/>
              <a:gd name="adj2" fmla="val 64664"/>
            </a:avLst>
          </a:prstGeom>
          <a:solidFill>
            <a:srgbClr val="FFFF00"/>
          </a:solidFill>
        </p:spPr>
        <p:txBody>
          <a:bodyPr wrap="square" rtlCol="0">
            <a:spAutoFit/>
          </a:bodyPr>
          <a:lstStyle/>
          <a:p>
            <a:pPr algn="ctr"/>
            <a:r>
              <a:rPr lang="en-GB" dirty="0">
                <a:latin typeface="+mj-lt"/>
              </a:rPr>
              <a:t>How do I cope with a complaint</a:t>
            </a:r>
          </a:p>
        </p:txBody>
      </p:sp>
      <p:sp>
        <p:nvSpPr>
          <p:cNvPr id="16" name="TextBox 15">
            <a:extLst>
              <a:ext uri="{FF2B5EF4-FFF2-40B4-BE49-F238E27FC236}">
                <a16:creationId xmlns:a16="http://schemas.microsoft.com/office/drawing/2014/main" id="{5875B58A-6312-40BB-8140-18C6B4B3F5A9}"/>
              </a:ext>
            </a:extLst>
          </p:cNvPr>
          <p:cNvSpPr txBox="1"/>
          <p:nvPr/>
        </p:nvSpPr>
        <p:spPr>
          <a:xfrm>
            <a:off x="407692" y="2711385"/>
            <a:ext cx="3090871" cy="1298377"/>
          </a:xfrm>
          <a:prstGeom prst="wedgeEllipseCallout">
            <a:avLst>
              <a:gd name="adj1" fmla="val 43743"/>
              <a:gd name="adj2" fmla="val 45840"/>
            </a:avLst>
          </a:prstGeom>
          <a:solidFill>
            <a:srgbClr val="FFFF00"/>
          </a:solidFill>
        </p:spPr>
        <p:txBody>
          <a:bodyPr wrap="square" rtlCol="0">
            <a:spAutoFit/>
          </a:bodyPr>
          <a:lstStyle/>
          <a:p>
            <a:pPr algn="ctr"/>
            <a:r>
              <a:rPr lang="en-GB" dirty="0">
                <a:latin typeface="+mj-lt"/>
              </a:rPr>
              <a:t>Colleagues don’t understand my vision for the department</a:t>
            </a:r>
          </a:p>
        </p:txBody>
      </p:sp>
      <p:sp>
        <p:nvSpPr>
          <p:cNvPr id="17" name="TextBox 16">
            <a:extLst>
              <a:ext uri="{FF2B5EF4-FFF2-40B4-BE49-F238E27FC236}">
                <a16:creationId xmlns:a16="http://schemas.microsoft.com/office/drawing/2014/main" id="{92C49CDC-E67B-497B-B682-8F8D986B4352}"/>
              </a:ext>
            </a:extLst>
          </p:cNvPr>
          <p:cNvSpPr txBox="1"/>
          <p:nvPr/>
        </p:nvSpPr>
        <p:spPr>
          <a:xfrm>
            <a:off x="2721168" y="1101289"/>
            <a:ext cx="3176876" cy="1298377"/>
          </a:xfrm>
          <a:prstGeom prst="wedgeEllipseCallout">
            <a:avLst>
              <a:gd name="adj1" fmla="val 12593"/>
              <a:gd name="adj2" fmla="val 64014"/>
            </a:avLst>
          </a:prstGeom>
          <a:solidFill>
            <a:srgbClr val="FFFF00"/>
          </a:solidFill>
        </p:spPr>
        <p:txBody>
          <a:bodyPr wrap="square" rtlCol="0">
            <a:spAutoFit/>
          </a:bodyPr>
          <a:lstStyle/>
          <a:p>
            <a:pPr algn="ctr"/>
            <a:r>
              <a:rPr lang="en-GB" dirty="0">
                <a:latin typeface="+mj-lt"/>
              </a:rPr>
              <a:t>I have one really difficult colleague and I can’t change things</a:t>
            </a:r>
          </a:p>
        </p:txBody>
      </p:sp>
      <p:sp>
        <p:nvSpPr>
          <p:cNvPr id="18" name="TextBox 17">
            <a:extLst>
              <a:ext uri="{FF2B5EF4-FFF2-40B4-BE49-F238E27FC236}">
                <a16:creationId xmlns:a16="http://schemas.microsoft.com/office/drawing/2014/main" id="{78F4A258-9063-4B86-B815-FAA9E19B3793}"/>
              </a:ext>
            </a:extLst>
          </p:cNvPr>
          <p:cNvSpPr txBox="1"/>
          <p:nvPr/>
        </p:nvSpPr>
        <p:spPr>
          <a:xfrm>
            <a:off x="5703417" y="2380001"/>
            <a:ext cx="3281714" cy="1298377"/>
          </a:xfrm>
          <a:prstGeom prst="wedgeEllipseCallout">
            <a:avLst>
              <a:gd name="adj1" fmla="val -38510"/>
              <a:gd name="adj2" fmla="val 50384"/>
            </a:avLst>
          </a:prstGeom>
          <a:solidFill>
            <a:srgbClr val="FFFF00"/>
          </a:solidFill>
        </p:spPr>
        <p:txBody>
          <a:bodyPr wrap="square" rtlCol="0">
            <a:spAutoFit/>
          </a:bodyPr>
          <a:lstStyle/>
          <a:p>
            <a:pPr algn="ctr"/>
            <a:r>
              <a:rPr lang="en-GB" dirty="0">
                <a:latin typeface="+mj-lt"/>
              </a:rPr>
              <a:t>My week is just too overloaded and I don’t know how to change it</a:t>
            </a:r>
          </a:p>
        </p:txBody>
      </p:sp>
      <p:sp>
        <p:nvSpPr>
          <p:cNvPr id="19" name="TextBox 18">
            <a:extLst>
              <a:ext uri="{FF2B5EF4-FFF2-40B4-BE49-F238E27FC236}">
                <a16:creationId xmlns:a16="http://schemas.microsoft.com/office/drawing/2014/main" id="{3EA3BAB2-375D-4DB3-8188-C169B6B19912}"/>
              </a:ext>
            </a:extLst>
          </p:cNvPr>
          <p:cNvSpPr txBox="1"/>
          <p:nvPr/>
        </p:nvSpPr>
        <p:spPr>
          <a:xfrm>
            <a:off x="909073" y="4083523"/>
            <a:ext cx="2344551" cy="908864"/>
          </a:xfrm>
          <a:prstGeom prst="wedgeEllipseCallout">
            <a:avLst>
              <a:gd name="adj1" fmla="val 64298"/>
              <a:gd name="adj2" fmla="val -39191"/>
            </a:avLst>
          </a:prstGeom>
          <a:solidFill>
            <a:srgbClr val="FFFF00"/>
          </a:solidFill>
        </p:spPr>
        <p:txBody>
          <a:bodyPr wrap="square" rtlCol="0">
            <a:spAutoFit/>
          </a:bodyPr>
          <a:lstStyle/>
          <a:p>
            <a:pPr algn="ctr"/>
            <a:r>
              <a:rPr lang="en-GB" dirty="0">
                <a:latin typeface="+mj-lt"/>
              </a:rPr>
              <a:t>Should I take on a new role</a:t>
            </a:r>
          </a:p>
        </p:txBody>
      </p:sp>
      <p:sp>
        <p:nvSpPr>
          <p:cNvPr id="20" name="TextBox 19">
            <a:extLst>
              <a:ext uri="{FF2B5EF4-FFF2-40B4-BE49-F238E27FC236}">
                <a16:creationId xmlns:a16="http://schemas.microsoft.com/office/drawing/2014/main" id="{36D2F978-AE80-4F1E-A9F8-0389C1942F6D}"/>
              </a:ext>
            </a:extLst>
          </p:cNvPr>
          <p:cNvSpPr txBox="1"/>
          <p:nvPr/>
        </p:nvSpPr>
        <p:spPr>
          <a:xfrm>
            <a:off x="4455645" y="4098920"/>
            <a:ext cx="2360089" cy="908864"/>
          </a:xfrm>
          <a:prstGeom prst="wedgeEllipseCallout">
            <a:avLst>
              <a:gd name="adj1" fmla="val -25416"/>
              <a:gd name="adj2" fmla="val -69482"/>
            </a:avLst>
          </a:prstGeom>
          <a:solidFill>
            <a:srgbClr val="FFFF00"/>
          </a:solidFill>
        </p:spPr>
        <p:txBody>
          <a:bodyPr wrap="square" rtlCol="0">
            <a:spAutoFit/>
          </a:bodyPr>
          <a:lstStyle/>
          <a:p>
            <a:pPr algn="ctr"/>
            <a:r>
              <a:rPr lang="en-GB" dirty="0">
                <a:latin typeface="+mj-lt"/>
              </a:rPr>
              <a:t>Should I give up a current role</a:t>
            </a:r>
          </a:p>
        </p:txBody>
      </p:sp>
      <p:sp>
        <p:nvSpPr>
          <p:cNvPr id="21" name="TextBox 20">
            <a:extLst>
              <a:ext uri="{FF2B5EF4-FFF2-40B4-BE49-F238E27FC236}">
                <a16:creationId xmlns:a16="http://schemas.microsoft.com/office/drawing/2014/main" id="{A99D6A9F-810A-42FC-9896-856A7E959D0A}"/>
              </a:ext>
            </a:extLst>
          </p:cNvPr>
          <p:cNvSpPr txBox="1"/>
          <p:nvPr/>
        </p:nvSpPr>
        <p:spPr>
          <a:xfrm>
            <a:off x="407693" y="1278904"/>
            <a:ext cx="2187243" cy="1298377"/>
          </a:xfrm>
          <a:prstGeom prst="wedgeEllipseCallout">
            <a:avLst>
              <a:gd name="adj1" fmla="val 48844"/>
              <a:gd name="adj2" fmla="val 45840"/>
            </a:avLst>
          </a:prstGeom>
          <a:solidFill>
            <a:srgbClr val="FFFF00"/>
          </a:solidFill>
        </p:spPr>
        <p:txBody>
          <a:bodyPr wrap="square" rtlCol="0">
            <a:spAutoFit/>
          </a:bodyPr>
          <a:lstStyle/>
          <a:p>
            <a:pPr algn="ctr"/>
            <a:r>
              <a:rPr lang="en-GB" dirty="0">
                <a:latin typeface="+mj-lt"/>
              </a:rPr>
              <a:t>How do I  take forward my great idea?</a:t>
            </a:r>
          </a:p>
        </p:txBody>
      </p:sp>
    </p:spTree>
    <p:extLst>
      <p:ext uri="{BB962C8B-B14F-4D97-AF65-F5344CB8AC3E}">
        <p14:creationId xmlns:p14="http://schemas.microsoft.com/office/powerpoint/2010/main" val="23297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application&#10;&#10;Description automatically generated">
            <a:extLst>
              <a:ext uri="{FF2B5EF4-FFF2-40B4-BE49-F238E27FC236}">
                <a16:creationId xmlns:a16="http://schemas.microsoft.com/office/drawing/2014/main" id="{97B71A4A-118D-4604-A3E3-ADB311CA70E8}"/>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9097" t="11488" r="7947" b="5095"/>
          <a:stretch/>
        </p:blipFill>
        <p:spPr>
          <a:xfrm flipH="1">
            <a:off x="264318" y="1128712"/>
            <a:ext cx="4800601" cy="3729038"/>
          </a:xfrm>
          <a:noFill/>
        </p:spPr>
      </p:pic>
      <p:sp>
        <p:nvSpPr>
          <p:cNvPr id="18" name="Rectangle: Rounded Corners 17">
            <a:extLst>
              <a:ext uri="{FF2B5EF4-FFF2-40B4-BE49-F238E27FC236}">
                <a16:creationId xmlns:a16="http://schemas.microsoft.com/office/drawing/2014/main" id="{BA0B7E1D-0C2C-437A-9D26-BFE1CD6CBDE7}"/>
              </a:ext>
            </a:extLst>
          </p:cNvPr>
          <p:cNvSpPr/>
          <p:nvPr/>
        </p:nvSpPr>
        <p:spPr>
          <a:xfrm>
            <a:off x="5160394" y="472922"/>
            <a:ext cx="3719288" cy="612000"/>
          </a:xfrm>
          <a:prstGeom prst="round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a:t>BREAK-OUT GROUPS</a:t>
            </a:r>
            <a:endParaRPr lang="en-GB"/>
          </a:p>
        </p:txBody>
      </p:sp>
      <p:sp>
        <p:nvSpPr>
          <p:cNvPr id="19" name="Rectangle: Rounded Corners 18">
            <a:extLst>
              <a:ext uri="{FF2B5EF4-FFF2-40B4-BE49-F238E27FC236}">
                <a16:creationId xmlns:a16="http://schemas.microsoft.com/office/drawing/2014/main" id="{6AD06EC5-9693-47CF-AC54-B7E372A1A71C}"/>
              </a:ext>
            </a:extLst>
          </p:cNvPr>
          <p:cNvSpPr/>
          <p:nvPr/>
        </p:nvSpPr>
        <p:spPr>
          <a:xfrm>
            <a:off x="5900738" y="1997198"/>
            <a:ext cx="2978944" cy="720000"/>
          </a:xfrm>
          <a:prstGeom prst="roundRect">
            <a:avLst>
              <a:gd name="adj" fmla="val 1280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t>Duos with a facilitator;</a:t>
            </a:r>
          </a:p>
          <a:p>
            <a:pPr algn="ctr"/>
            <a:r>
              <a:rPr lang="en-GB" sz="2000" i="1" dirty="0"/>
              <a:t>37 mins each role (22+15)</a:t>
            </a:r>
          </a:p>
        </p:txBody>
      </p:sp>
      <p:sp>
        <p:nvSpPr>
          <p:cNvPr id="21" name="Rectangle: Rounded Corners 20">
            <a:extLst>
              <a:ext uri="{FF2B5EF4-FFF2-40B4-BE49-F238E27FC236}">
                <a16:creationId xmlns:a16="http://schemas.microsoft.com/office/drawing/2014/main" id="{17E5AA34-0A7B-4197-B3F5-9DC4F769504B}"/>
              </a:ext>
            </a:extLst>
          </p:cNvPr>
          <p:cNvSpPr/>
          <p:nvPr/>
        </p:nvSpPr>
        <p:spPr>
          <a:xfrm>
            <a:off x="5155314" y="2812788"/>
            <a:ext cx="3719288" cy="1368000"/>
          </a:xfrm>
          <a:prstGeom prst="roundRect">
            <a:avLst>
              <a:gd name="adj" fmla="val 622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en-GB" sz="2000" dirty="0"/>
              <a:t>Appraisee/Mentee</a:t>
            </a:r>
          </a:p>
          <a:p>
            <a:pPr marL="285750" indent="-285750">
              <a:buFont typeface="Arial" panose="020B0604020202020204" pitchFamily="34" charset="0"/>
              <a:buChar char="•"/>
            </a:pPr>
            <a:r>
              <a:rPr lang="en-GB" sz="2000" dirty="0"/>
              <a:t>Appraiser/Mentor</a:t>
            </a:r>
          </a:p>
          <a:p>
            <a:pPr marL="285750" indent="-285750">
              <a:buFont typeface="Arial" panose="020B0604020202020204" pitchFamily="34" charset="0"/>
              <a:buChar char="•"/>
            </a:pPr>
            <a:r>
              <a:rPr lang="en-GB" sz="2000" dirty="0"/>
              <a:t>Observer and timekeeper</a:t>
            </a:r>
          </a:p>
          <a:p>
            <a:pPr marL="285750" indent="-285750">
              <a:buFont typeface="Arial" panose="020B0604020202020204" pitchFamily="34" charset="0"/>
              <a:buChar char="•"/>
            </a:pPr>
            <a:r>
              <a:rPr lang="en-GB" sz="2000" dirty="0"/>
              <a:t>Facilitator</a:t>
            </a:r>
          </a:p>
        </p:txBody>
      </p:sp>
      <p:sp>
        <p:nvSpPr>
          <p:cNvPr id="11" name="Rectangle: Rounded Corners 10">
            <a:extLst>
              <a:ext uri="{FF2B5EF4-FFF2-40B4-BE49-F238E27FC236}">
                <a16:creationId xmlns:a16="http://schemas.microsoft.com/office/drawing/2014/main" id="{7314C74D-B2A5-492B-B71F-D7A7D39C6618}"/>
              </a:ext>
            </a:extLst>
          </p:cNvPr>
          <p:cNvSpPr/>
          <p:nvPr/>
        </p:nvSpPr>
        <p:spPr>
          <a:xfrm>
            <a:off x="5155314" y="4284800"/>
            <a:ext cx="3719288" cy="504000"/>
          </a:xfrm>
          <a:prstGeom prst="roundRect">
            <a:avLst>
              <a:gd name="adj" fmla="val 19086"/>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a:t>Based on the Egan model</a:t>
            </a:r>
          </a:p>
        </p:txBody>
      </p:sp>
      <p:grpSp>
        <p:nvGrpSpPr>
          <p:cNvPr id="6" name="Group 5">
            <a:extLst>
              <a:ext uri="{FF2B5EF4-FFF2-40B4-BE49-F238E27FC236}">
                <a16:creationId xmlns:a16="http://schemas.microsoft.com/office/drawing/2014/main" id="{C1E8E341-DCDE-4D4B-910F-BE80A0253AA4}"/>
              </a:ext>
            </a:extLst>
          </p:cNvPr>
          <p:cNvGrpSpPr/>
          <p:nvPr/>
        </p:nvGrpSpPr>
        <p:grpSpPr>
          <a:xfrm>
            <a:off x="566302" y="1398920"/>
            <a:ext cx="4106946" cy="2310725"/>
            <a:chOff x="571382" y="1070308"/>
            <a:chExt cx="4106946" cy="2310725"/>
          </a:xfrm>
        </p:grpSpPr>
        <p:pic>
          <p:nvPicPr>
            <p:cNvPr id="26" name="Picture 25">
              <a:extLst>
                <a:ext uri="{FF2B5EF4-FFF2-40B4-BE49-F238E27FC236}">
                  <a16:creationId xmlns:a16="http://schemas.microsoft.com/office/drawing/2014/main" id="{898CF0C7-A71A-429A-9AF5-ED33D112628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1382" y="1070308"/>
              <a:ext cx="4104000" cy="284591"/>
            </a:xfrm>
            <a:prstGeom prst="rect">
              <a:avLst/>
            </a:prstGeom>
          </p:spPr>
        </p:pic>
        <p:pic>
          <p:nvPicPr>
            <p:cNvPr id="29" name="Picture 28">
              <a:extLst>
                <a:ext uri="{FF2B5EF4-FFF2-40B4-BE49-F238E27FC236}">
                  <a16:creationId xmlns:a16="http://schemas.microsoft.com/office/drawing/2014/main" id="{408453FD-CB94-4032-A432-9AB95DB5DC1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328" y="1344946"/>
              <a:ext cx="954000" cy="2036087"/>
            </a:xfrm>
            <a:prstGeom prst="rect">
              <a:avLst/>
            </a:prstGeom>
          </p:spPr>
        </p:pic>
        <p:sp>
          <p:nvSpPr>
            <p:cNvPr id="40" name="Rectangle 39">
              <a:extLst>
                <a:ext uri="{FF2B5EF4-FFF2-40B4-BE49-F238E27FC236}">
                  <a16:creationId xmlns:a16="http://schemas.microsoft.com/office/drawing/2014/main" id="{F4A484DB-78EE-4460-A58C-D759640B2AD5}"/>
                </a:ext>
              </a:extLst>
            </p:cNvPr>
            <p:cNvSpPr/>
            <p:nvPr/>
          </p:nvSpPr>
          <p:spPr>
            <a:xfrm>
              <a:off x="583989" y="3145972"/>
              <a:ext cx="3168000" cy="234993"/>
            </a:xfrm>
            <a:prstGeom prst="rect">
              <a:avLst/>
            </a:prstGeom>
            <a:solidFill>
              <a:srgbClr val="201F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Group(2x3)" descr="Graphical user interface, application&#10;&#10;Description automatically generated">
              <a:extLst>
                <a:ext uri="{FF2B5EF4-FFF2-40B4-BE49-F238E27FC236}">
                  <a16:creationId xmlns:a16="http://schemas.microsoft.com/office/drawing/2014/main" id="{C8F49224-D1CB-4A0C-96B8-FF38A217E104}"/>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a:stretch/>
          </p:blipFill>
          <p:spPr>
            <a:xfrm flipH="1">
              <a:off x="586800" y="1350000"/>
              <a:ext cx="3150000" cy="1800000"/>
            </a:xfrm>
            <a:prstGeom prst="rect">
              <a:avLst/>
            </a:prstGeom>
            <a:noFill/>
          </p:spPr>
        </p:pic>
        <p:sp>
          <p:nvSpPr>
            <p:cNvPr id="20" name="Oval 19">
              <a:extLst>
                <a:ext uri="{FF2B5EF4-FFF2-40B4-BE49-F238E27FC236}">
                  <a16:creationId xmlns:a16="http://schemas.microsoft.com/office/drawing/2014/main" id="{78C80050-650B-4876-BD1A-45CE0E41D425}"/>
                </a:ext>
              </a:extLst>
            </p:cNvPr>
            <p:cNvSpPr/>
            <p:nvPr/>
          </p:nvSpPr>
          <p:spPr>
            <a:xfrm>
              <a:off x="3087013" y="1665078"/>
              <a:ext cx="245644" cy="97047"/>
            </a:xfrm>
            <a:prstGeom prst="ellipse">
              <a:avLst/>
            </a:prstGeom>
            <a:solidFill>
              <a:srgbClr val="F8AF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Group(2x3)" descr="Graphical user interface, application&#10;&#10;Description automatically generated">
              <a:extLst>
                <a:ext uri="{FF2B5EF4-FFF2-40B4-BE49-F238E27FC236}">
                  <a16:creationId xmlns:a16="http://schemas.microsoft.com/office/drawing/2014/main" id="{E534F876-73C7-4972-9C83-65DBC7C742FB}"/>
                </a:ext>
              </a:extLst>
            </p:cNvPr>
            <p:cNvPicPr preferRelativeResize="0">
              <a:picLocks/>
            </p:cNvPicPr>
            <p:nvPr/>
          </p:nvPicPr>
          <p:blipFill rotWithShape="1">
            <a:blip r:embed="rId7" cstate="hqprint">
              <a:extLst>
                <a:ext uri="{BEBA8EAE-BF5A-486C-A8C5-ECC9F3942E4B}">
                  <a14:imgProps xmlns:a14="http://schemas.microsoft.com/office/drawing/2010/main">
                    <a14:imgLayer r:embed="rId8">
                      <a14:imgEffect>
                        <a14:backgroundRemoval t="8547" b="100000" l="0" r="91139"/>
                      </a14:imgEffect>
                    </a14:imgLayer>
                  </a14:imgProps>
                </a:ext>
                <a:ext uri="{28A0092B-C50C-407E-A947-70E740481C1C}">
                  <a14:useLocalDpi xmlns:a14="http://schemas.microsoft.com/office/drawing/2010/main"/>
                </a:ext>
              </a:extLst>
            </a:blip>
            <a:srcRect/>
            <a:stretch/>
          </p:blipFill>
          <p:spPr>
            <a:xfrm flipH="1">
              <a:off x="583693" y="2251939"/>
              <a:ext cx="1576800" cy="900000"/>
            </a:xfrm>
            <a:prstGeom prst="rect">
              <a:avLst/>
            </a:prstGeom>
            <a:solidFill>
              <a:srgbClr val="4F8ECB"/>
            </a:solidFill>
          </p:spPr>
        </p:pic>
        <p:pic>
          <p:nvPicPr>
            <p:cNvPr id="44" name="Group(2x3)" descr="Graphical user interface, application&#10;&#10;Description automatically generated">
              <a:extLst>
                <a:ext uri="{FF2B5EF4-FFF2-40B4-BE49-F238E27FC236}">
                  <a16:creationId xmlns:a16="http://schemas.microsoft.com/office/drawing/2014/main" id="{B3F6E7CD-4E78-4227-8E97-91A3F417EBE0}"/>
                </a:ext>
              </a:extLst>
            </p:cNvPr>
            <p:cNvPicPr preferRelativeResize="0">
              <a:picLocks/>
            </p:cNvPicPr>
            <p:nvPr/>
          </p:nvPicPr>
          <p:blipFill rotWithShape="1">
            <a:blip r:embed="rId9" cstate="hqprint">
              <a:extLst>
                <a:ext uri="{BEBA8EAE-BF5A-486C-A8C5-ECC9F3942E4B}">
                  <a14:imgProps xmlns:a14="http://schemas.microsoft.com/office/drawing/2010/main">
                    <a14:imgLayer r:embed="rId10">
                      <a14:imgEffect>
                        <a14:backgroundRemoval t="9633" b="96330" l="9932" r="89616">
                          <a14:foregroundMark x1="65914" y1="89450" x2="41084" y2="89450"/>
                          <a14:foregroundMark x1="51693" y1="96330" x2="51693" y2="96330"/>
                        </a14:backgroundRemoval>
                      </a14:imgEffect>
                    </a14:imgLayer>
                  </a14:imgProps>
                </a:ext>
                <a:ext uri="{28A0092B-C50C-407E-A947-70E740481C1C}">
                  <a14:useLocalDpi xmlns:a14="http://schemas.microsoft.com/office/drawing/2010/main"/>
                </a:ext>
              </a:extLst>
            </a:blip>
            <a:srcRect/>
            <a:stretch/>
          </p:blipFill>
          <p:spPr>
            <a:xfrm flipH="1">
              <a:off x="2161071" y="2252467"/>
              <a:ext cx="1576800" cy="900000"/>
            </a:xfrm>
            <a:prstGeom prst="rect">
              <a:avLst/>
            </a:prstGeom>
            <a:solidFill>
              <a:srgbClr val="F199C1"/>
            </a:solidFill>
          </p:spPr>
        </p:pic>
        <p:pic>
          <p:nvPicPr>
            <p:cNvPr id="45" name="Group(2x3)" descr="Graphical user interface, application&#10;&#10;Description automatically generated">
              <a:extLst>
                <a:ext uri="{FF2B5EF4-FFF2-40B4-BE49-F238E27FC236}">
                  <a16:creationId xmlns:a16="http://schemas.microsoft.com/office/drawing/2014/main" id="{EE9B8DED-F3C0-4E61-87B4-CBD167A57EBD}"/>
                </a:ext>
              </a:extLst>
            </p:cNvPr>
            <p:cNvPicPr preferRelativeResize="0">
              <a:picLocks/>
            </p:cNvPicPr>
            <p:nvPr/>
          </p:nvPicPr>
          <p:blipFill rotWithShape="1">
            <a:blip r:embed="rId11" cstate="hqprint">
              <a:extLst>
                <a:ext uri="{BEBA8EAE-BF5A-486C-A8C5-ECC9F3942E4B}">
                  <a14:imgProps xmlns:a14="http://schemas.microsoft.com/office/drawing/2010/main">
                    <a14:imgLayer r:embed="rId12">
                      <a14:imgEffect>
                        <a14:backgroundRemoval t="9302" b="93023" l="9885" r="89885">
                          <a14:foregroundMark x1="57701" y1="47907" x2="50115" y2="46512"/>
                          <a14:foregroundMark x1="65057" y1="76744" x2="35402" y2="88372"/>
                          <a14:foregroundMark x1="35402" y1="88372" x2="36092" y2="80000"/>
                          <a14:foregroundMark x1="38161" y1="78140" x2="68046" y2="88372"/>
                          <a14:foregroundMark x1="68046" y1="88372" x2="65057" y2="76279"/>
                          <a14:foregroundMark x1="70805" y1="89767" x2="38391" y2="93023"/>
                          <a14:foregroundMark x1="38391" y1="93023" x2="33103" y2="92093"/>
                          <a14:foregroundMark x1="58391" y1="11163" x2="45287" y2="10698"/>
                        </a14:backgroundRemoval>
                      </a14:imgEffect>
                    </a14:imgLayer>
                  </a14:imgProps>
                </a:ext>
                <a:ext uri="{28A0092B-C50C-407E-A947-70E740481C1C}">
                  <a14:useLocalDpi xmlns:a14="http://schemas.microsoft.com/office/drawing/2010/main"/>
                </a:ext>
              </a:extLst>
            </a:blip>
            <a:srcRect/>
            <a:stretch/>
          </p:blipFill>
          <p:spPr>
            <a:xfrm flipH="1">
              <a:off x="2161279" y="1352467"/>
              <a:ext cx="1576800" cy="900000"/>
            </a:xfrm>
            <a:prstGeom prst="rect">
              <a:avLst/>
            </a:prstGeom>
            <a:solidFill>
              <a:srgbClr val="CCDE90"/>
            </a:solidFill>
          </p:spPr>
        </p:pic>
        <p:pic>
          <p:nvPicPr>
            <p:cNvPr id="46" name="Group(2x3)" descr="Graphical user interface, application&#10;&#10;Description automatically generated">
              <a:extLst>
                <a:ext uri="{FF2B5EF4-FFF2-40B4-BE49-F238E27FC236}">
                  <a16:creationId xmlns:a16="http://schemas.microsoft.com/office/drawing/2014/main" id="{8CEC6CA5-4EFB-425F-BB90-0562E6BB8065}"/>
                </a:ext>
              </a:extLst>
            </p:cNvPr>
            <p:cNvPicPr preferRelativeResize="0">
              <a:picLocks/>
            </p:cNvPicPr>
            <p:nvPr/>
          </p:nvPicPr>
          <p:blipFill rotWithShape="1">
            <a:blip r:embed="rId13" cstate="hqprint">
              <a:extLst>
                <a:ext uri="{BEBA8EAE-BF5A-486C-A8C5-ECC9F3942E4B}">
                  <a14:imgProps xmlns:a14="http://schemas.microsoft.com/office/drawing/2010/main">
                    <a14:imgLayer r:embed="rId14">
                      <a14:imgEffect>
                        <a14:backgroundRemoval t="9583" b="92917" l="9631" r="89754">
                          <a14:foregroundMark x1="54098" y1="77917" x2="54098" y2="77917"/>
                          <a14:foregroundMark x1="47131" y1="83750" x2="47131" y2="83750"/>
                          <a14:foregroundMark x1="50615" y1="84167" x2="50615" y2="84167"/>
                          <a14:foregroundMark x1="40369" y1="90000" x2="40369" y2="90000"/>
                          <a14:foregroundMark x1="54098" y1="89167" x2="54098" y2="89167"/>
                          <a14:foregroundMark x1="50615" y1="89167" x2="50615" y2="89167"/>
                          <a14:foregroundMark x1="50205" y1="80417" x2="50205" y2="80417"/>
                          <a14:foregroundMark x1="60861" y1="81667" x2="59016" y2="82500"/>
                          <a14:foregroundMark x1="50615" y1="93333" x2="50615" y2="93333"/>
                          <a14:backgroundMark x1="73156" y1="23333" x2="73156" y2="23333"/>
                          <a14:backgroundMark x1="19672" y1="37917" x2="19672" y2="37917"/>
                        </a14:backgroundRemoval>
                      </a14:imgEffect>
                    </a14:imgLayer>
                  </a14:imgProps>
                </a:ext>
                <a:ext uri="{28A0092B-C50C-407E-A947-70E740481C1C}">
                  <a14:useLocalDpi xmlns:a14="http://schemas.microsoft.com/office/drawing/2010/main"/>
                </a:ext>
              </a:extLst>
            </a:blip>
            <a:srcRect/>
            <a:stretch/>
          </p:blipFill>
          <p:spPr>
            <a:xfrm flipH="1">
              <a:off x="585228" y="1352566"/>
              <a:ext cx="1576800" cy="900000"/>
            </a:xfrm>
            <a:prstGeom prst="rect">
              <a:avLst/>
            </a:prstGeom>
            <a:solidFill>
              <a:srgbClr val="D69EC7"/>
            </a:solidFill>
          </p:spPr>
        </p:pic>
      </p:grpSp>
      <p:sp>
        <p:nvSpPr>
          <p:cNvPr id="23" name="Text Placeholder 17">
            <a:extLst>
              <a:ext uri="{FF2B5EF4-FFF2-40B4-BE49-F238E27FC236}">
                <a16:creationId xmlns:a16="http://schemas.microsoft.com/office/drawing/2014/main" id="{F37B52FD-965D-4442-AF3E-CBAB78FF74B4}"/>
              </a:ext>
            </a:extLst>
          </p:cNvPr>
          <p:cNvSpPr txBox="1">
            <a:spLocks/>
          </p:cNvSpPr>
          <p:nvPr/>
        </p:nvSpPr>
        <p:spPr>
          <a:xfrm>
            <a:off x="704220" y="585960"/>
            <a:ext cx="7255517" cy="519113"/>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600" kern="1200">
                <a:solidFill>
                  <a:srgbClr val="17375E"/>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Skills Practice</a:t>
            </a:r>
          </a:p>
        </p:txBody>
      </p:sp>
      <p:sp>
        <p:nvSpPr>
          <p:cNvPr id="2" name="Rectangle: Rounded Corners 1">
            <a:extLst>
              <a:ext uri="{FF2B5EF4-FFF2-40B4-BE49-F238E27FC236}">
                <a16:creationId xmlns:a16="http://schemas.microsoft.com/office/drawing/2014/main" id="{4DAE9885-040D-E11D-C728-75E8224294FA}"/>
              </a:ext>
            </a:extLst>
          </p:cNvPr>
          <p:cNvSpPr/>
          <p:nvPr/>
        </p:nvSpPr>
        <p:spPr>
          <a:xfrm>
            <a:off x="5155314" y="1181608"/>
            <a:ext cx="2969918" cy="720000"/>
          </a:xfrm>
          <a:prstGeom prst="roundRect">
            <a:avLst>
              <a:gd name="adj" fmla="val 1280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t>Trios with a facilitator;</a:t>
            </a:r>
          </a:p>
          <a:p>
            <a:pPr algn="ctr"/>
            <a:r>
              <a:rPr lang="en-GB" sz="2000" i="1" dirty="0"/>
              <a:t>25 mins each role (15+10)</a:t>
            </a:r>
          </a:p>
        </p:txBody>
      </p:sp>
    </p:spTree>
    <p:extLst>
      <p:ext uri="{BB962C8B-B14F-4D97-AF65-F5344CB8AC3E}">
        <p14:creationId xmlns:p14="http://schemas.microsoft.com/office/powerpoint/2010/main" val="11628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1"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7E03B-2600-4D2B-B858-CA132D4217AB}"/>
              </a:ext>
            </a:extLst>
          </p:cNvPr>
          <p:cNvSpPr>
            <a:spLocks noGrp="1"/>
          </p:cNvSpPr>
          <p:nvPr>
            <p:ph type="body" sz="quarter" idx="11"/>
          </p:nvPr>
        </p:nvSpPr>
        <p:spPr/>
        <p:txBody>
          <a:bodyPr>
            <a:normAutofit fontScale="92500" lnSpcReduction="20000"/>
          </a:bodyPr>
          <a:lstStyle/>
          <a:p>
            <a:r>
              <a:rPr lang="en-GB" dirty="0"/>
              <a:t>Improving Appraisal Conversations</a:t>
            </a:r>
            <a:endParaRPr lang="en-US" dirty="0"/>
          </a:p>
        </p:txBody>
      </p:sp>
      <p:sp>
        <p:nvSpPr>
          <p:cNvPr id="3" name="Text Placeholder 2">
            <a:extLst>
              <a:ext uri="{FF2B5EF4-FFF2-40B4-BE49-F238E27FC236}">
                <a16:creationId xmlns:a16="http://schemas.microsoft.com/office/drawing/2014/main" id="{3528E251-AE03-4DF7-A4AA-7E5C35FAA2FB}"/>
              </a:ext>
            </a:extLst>
          </p:cNvPr>
          <p:cNvSpPr>
            <a:spLocks noGrp="1"/>
          </p:cNvSpPr>
          <p:nvPr>
            <p:ph type="body" sz="quarter" idx="12"/>
          </p:nvPr>
        </p:nvSpPr>
        <p:spPr/>
        <p:txBody>
          <a:bodyPr>
            <a:normAutofit fontScale="92500" lnSpcReduction="10000"/>
          </a:bodyPr>
          <a:lstStyle/>
          <a:p>
            <a:r>
              <a:rPr lang="en-US" dirty="0"/>
              <a:t>Egan Skilled Helper Model</a:t>
            </a:r>
          </a:p>
        </p:txBody>
      </p:sp>
      <p:sp>
        <p:nvSpPr>
          <p:cNvPr id="4" name="Text Placeholder 1">
            <a:extLst>
              <a:ext uri="{FF2B5EF4-FFF2-40B4-BE49-F238E27FC236}">
                <a16:creationId xmlns:a16="http://schemas.microsoft.com/office/drawing/2014/main" id="{87BFA109-3D27-40CF-8EFF-285185458FA8}"/>
              </a:ext>
            </a:extLst>
          </p:cNvPr>
          <p:cNvSpPr txBox="1">
            <a:spLocks/>
          </p:cNvSpPr>
          <p:nvPr/>
        </p:nvSpPr>
        <p:spPr>
          <a:xfrm>
            <a:off x="765222" y="2163096"/>
            <a:ext cx="7684786" cy="25506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Skills used in coaching/mentoring</a:t>
            </a:r>
          </a:p>
          <a:p>
            <a:r>
              <a:rPr lang="en-GB" dirty="0">
                <a:solidFill>
                  <a:schemeClr val="tx2"/>
                </a:solidFill>
              </a:rPr>
              <a:t>Model of coaching/mentoring</a:t>
            </a:r>
          </a:p>
          <a:p>
            <a:r>
              <a:rPr lang="en-GB" dirty="0">
                <a:solidFill>
                  <a:schemeClr val="tx2"/>
                </a:solidFill>
              </a:rPr>
              <a:t>Tools to aid exploration and facilitate learning and change</a:t>
            </a:r>
          </a:p>
        </p:txBody>
      </p:sp>
      <p:sp>
        <p:nvSpPr>
          <p:cNvPr id="5" name="Text Placeholder 2">
            <a:extLst>
              <a:ext uri="{FF2B5EF4-FFF2-40B4-BE49-F238E27FC236}">
                <a16:creationId xmlns:a16="http://schemas.microsoft.com/office/drawing/2014/main" id="{DE2F7A48-0C35-4E12-80AF-9AB79FC25295}"/>
              </a:ext>
            </a:extLst>
          </p:cNvPr>
          <p:cNvSpPr txBox="1">
            <a:spLocks/>
          </p:cNvSpPr>
          <p:nvPr/>
        </p:nvSpPr>
        <p:spPr>
          <a:xfrm>
            <a:off x="729479" y="1599350"/>
            <a:ext cx="7685041" cy="519113"/>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600" kern="1200">
                <a:solidFill>
                  <a:srgbClr val="FFFFFF"/>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2"/>
                </a:solidFill>
              </a:rPr>
              <a:t>Summary of introductory session</a:t>
            </a:r>
          </a:p>
        </p:txBody>
      </p:sp>
    </p:spTree>
    <p:extLst>
      <p:ext uri="{BB962C8B-B14F-4D97-AF65-F5344CB8AC3E}">
        <p14:creationId xmlns:p14="http://schemas.microsoft.com/office/powerpoint/2010/main" val="237018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E669038-ECFB-4B85-85E6-BD19A223636E}"/>
              </a:ext>
            </a:extLst>
          </p:cNvPr>
          <p:cNvSpPr>
            <a:spLocks noGrp="1"/>
          </p:cNvSpPr>
          <p:nvPr>
            <p:ph type="body" sz="quarter" idx="11"/>
          </p:nvPr>
        </p:nvSpPr>
        <p:spPr/>
        <p:txBody>
          <a:bodyPr>
            <a:normAutofit fontScale="92500" lnSpcReduction="20000"/>
          </a:bodyPr>
          <a:lstStyle/>
          <a:p>
            <a:r>
              <a:rPr lang="en-GB" dirty="0"/>
              <a:t>Final Questions</a:t>
            </a:r>
          </a:p>
        </p:txBody>
      </p:sp>
      <p:pic>
        <p:nvPicPr>
          <p:cNvPr id="5" name="Picture 5" descr="C:\Users\bchan02\AppData\Local\Microsoft\Windows\INetCache\IE\4T3H03BP\88434-text-symbol-question-mark-computer-graphics-3d[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81080" y="1491630"/>
            <a:ext cx="3381840" cy="338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7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340D99-4D64-4C9B-89F5-6EC298F651DD}"/>
              </a:ext>
            </a:extLst>
          </p:cNvPr>
          <p:cNvSpPr>
            <a:spLocks noGrp="1"/>
          </p:cNvSpPr>
          <p:nvPr>
            <p:ph type="body" sz="quarter" idx="10"/>
          </p:nvPr>
        </p:nvSpPr>
        <p:spPr/>
        <p:txBody>
          <a:bodyPr/>
          <a:lstStyle/>
          <a:p>
            <a:r>
              <a:rPr lang="en-GB" dirty="0"/>
              <a:t>Connor &amp; </a:t>
            </a:r>
            <a:r>
              <a:rPr lang="en-GB" dirty="0" err="1"/>
              <a:t>Pokora</a:t>
            </a:r>
            <a:r>
              <a:rPr lang="en-GB" dirty="0"/>
              <a:t> 2017 Coaching and Mentoring at Work: developing effective practice. </a:t>
            </a:r>
          </a:p>
          <a:p>
            <a:r>
              <a:rPr lang="en-GB" dirty="0"/>
              <a:t>Egan G 2013 The Skilled Helper</a:t>
            </a:r>
          </a:p>
        </p:txBody>
      </p:sp>
      <p:sp>
        <p:nvSpPr>
          <p:cNvPr id="3" name="Text Placeholder 2">
            <a:extLst>
              <a:ext uri="{FF2B5EF4-FFF2-40B4-BE49-F238E27FC236}">
                <a16:creationId xmlns:a16="http://schemas.microsoft.com/office/drawing/2014/main" id="{47DFA8FE-B6D6-458C-9601-37D48D4F58E6}"/>
              </a:ext>
            </a:extLst>
          </p:cNvPr>
          <p:cNvSpPr>
            <a:spLocks noGrp="1"/>
          </p:cNvSpPr>
          <p:nvPr>
            <p:ph type="body" sz="quarter" idx="11"/>
          </p:nvPr>
        </p:nvSpPr>
        <p:spPr/>
        <p:txBody>
          <a:bodyPr>
            <a:normAutofit fontScale="92500" lnSpcReduction="20000"/>
          </a:bodyPr>
          <a:lstStyle/>
          <a:p>
            <a:r>
              <a:rPr lang="en-GB" dirty="0"/>
              <a:t>References</a:t>
            </a:r>
          </a:p>
        </p:txBody>
      </p:sp>
    </p:spTree>
    <p:extLst>
      <p:ext uri="{BB962C8B-B14F-4D97-AF65-F5344CB8AC3E}">
        <p14:creationId xmlns:p14="http://schemas.microsoft.com/office/powerpoint/2010/main" val="57382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04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15CD0A8-C529-44CC-851F-0D74B6313F7A}"/>
              </a:ext>
            </a:extLst>
          </p:cNvPr>
          <p:cNvGraphicFramePr>
            <a:graphicFrameLocks noGrp="1"/>
          </p:cNvGraphicFramePr>
          <p:nvPr>
            <p:extLst>
              <p:ext uri="{D42A27DB-BD31-4B8C-83A1-F6EECF244321}">
                <p14:modId xmlns:p14="http://schemas.microsoft.com/office/powerpoint/2010/main" val="3809961667"/>
              </p:ext>
            </p:extLst>
          </p:nvPr>
        </p:nvGraphicFramePr>
        <p:xfrm>
          <a:off x="1524000" y="643384"/>
          <a:ext cx="6096000" cy="3994380"/>
        </p:xfrm>
        <a:graphic>
          <a:graphicData uri="http://schemas.openxmlformats.org/drawingml/2006/table">
            <a:tbl>
              <a:tblPr firstRow="1" bandRow="1">
                <a:tableStyleId>{F5AB1C69-6EDB-4FF4-983F-18BD219EF322}</a:tableStyleId>
              </a:tblPr>
              <a:tblGrid>
                <a:gridCol w="1719943">
                  <a:extLst>
                    <a:ext uri="{9D8B030D-6E8A-4147-A177-3AD203B41FA5}">
                      <a16:colId xmlns:a16="http://schemas.microsoft.com/office/drawing/2014/main" val="1759174567"/>
                    </a:ext>
                  </a:extLst>
                </a:gridCol>
                <a:gridCol w="4376057">
                  <a:extLst>
                    <a:ext uri="{9D8B030D-6E8A-4147-A177-3AD203B41FA5}">
                      <a16:colId xmlns:a16="http://schemas.microsoft.com/office/drawing/2014/main" val="1083050025"/>
                    </a:ext>
                  </a:extLst>
                </a:gridCol>
              </a:tblGrid>
              <a:tr h="443820">
                <a:tc>
                  <a:txBody>
                    <a:bodyPr/>
                    <a:lstStyle/>
                    <a:p>
                      <a:pPr algn="ctr"/>
                      <a:r>
                        <a:rPr lang="en-GB" dirty="0"/>
                        <a:t>Time</a:t>
                      </a:r>
                    </a:p>
                  </a:txBody>
                  <a:tcPr/>
                </a:tc>
                <a:tc>
                  <a:txBody>
                    <a:bodyPr/>
                    <a:lstStyle/>
                    <a:p>
                      <a:r>
                        <a:rPr lang="en-GB" dirty="0"/>
                        <a:t>Session</a:t>
                      </a:r>
                    </a:p>
                  </a:txBody>
                  <a:tcPr/>
                </a:tc>
                <a:extLst>
                  <a:ext uri="{0D108BD9-81ED-4DB2-BD59-A6C34878D82A}">
                    <a16:rowId xmlns:a16="http://schemas.microsoft.com/office/drawing/2014/main" val="2386572473"/>
                  </a:ext>
                </a:extLst>
              </a:tr>
              <a:tr h="443820">
                <a:tc>
                  <a:txBody>
                    <a:bodyPr/>
                    <a:lstStyle/>
                    <a:p>
                      <a:pPr algn="ctr"/>
                      <a:r>
                        <a:rPr lang="en-GB" i="0" dirty="0"/>
                        <a:t>13:30</a:t>
                      </a:r>
                    </a:p>
                  </a:txBody>
                  <a:tcPr anchor="ctr"/>
                </a:tc>
                <a:tc>
                  <a:txBody>
                    <a:bodyPr/>
                    <a:lstStyle/>
                    <a:p>
                      <a:r>
                        <a:rPr lang="en-GB" dirty="0"/>
                        <a:t>Welcome and introductions</a:t>
                      </a:r>
                    </a:p>
                  </a:txBody>
                  <a:tcPr/>
                </a:tc>
                <a:extLst>
                  <a:ext uri="{0D108BD9-81ED-4DB2-BD59-A6C34878D82A}">
                    <a16:rowId xmlns:a16="http://schemas.microsoft.com/office/drawing/2014/main" val="514070598"/>
                  </a:ext>
                </a:extLst>
              </a:tr>
              <a:tr h="443820">
                <a:tc>
                  <a:txBody>
                    <a:bodyPr/>
                    <a:lstStyle/>
                    <a:p>
                      <a:pPr algn="ctr"/>
                      <a:r>
                        <a:rPr lang="en-GB" i="0" dirty="0"/>
                        <a:t>13:40</a:t>
                      </a:r>
                    </a:p>
                  </a:txBody>
                  <a:tcPr anchor="ctr"/>
                </a:tc>
                <a:tc>
                  <a:txBody>
                    <a:bodyPr/>
                    <a:lstStyle/>
                    <a:p>
                      <a:r>
                        <a:rPr lang="en-GB" dirty="0"/>
                        <a:t>What is mentoring / coaching</a:t>
                      </a:r>
                    </a:p>
                  </a:txBody>
                  <a:tcPr/>
                </a:tc>
                <a:extLst>
                  <a:ext uri="{0D108BD9-81ED-4DB2-BD59-A6C34878D82A}">
                    <a16:rowId xmlns:a16="http://schemas.microsoft.com/office/drawing/2014/main" val="73546383"/>
                  </a:ext>
                </a:extLst>
              </a:tr>
              <a:tr h="443820">
                <a:tc>
                  <a:txBody>
                    <a:bodyPr/>
                    <a:lstStyle/>
                    <a:p>
                      <a:pPr algn="ctr"/>
                      <a:r>
                        <a:rPr lang="en-GB" i="0" dirty="0"/>
                        <a:t>14:25</a:t>
                      </a:r>
                    </a:p>
                  </a:txBody>
                  <a:tcPr anchor="ctr"/>
                </a:tc>
                <a:tc>
                  <a:txBody>
                    <a:bodyPr/>
                    <a:lstStyle/>
                    <a:p>
                      <a:r>
                        <a:rPr lang="en-GB" dirty="0"/>
                        <a:t>BREAK</a:t>
                      </a:r>
                    </a:p>
                  </a:txBody>
                  <a:tcPr/>
                </a:tc>
                <a:extLst>
                  <a:ext uri="{0D108BD9-81ED-4DB2-BD59-A6C34878D82A}">
                    <a16:rowId xmlns:a16="http://schemas.microsoft.com/office/drawing/2014/main" val="148407658"/>
                  </a:ext>
                </a:extLst>
              </a:tr>
              <a:tr h="443820">
                <a:tc>
                  <a:txBody>
                    <a:bodyPr/>
                    <a:lstStyle/>
                    <a:p>
                      <a:pPr algn="ctr"/>
                      <a:r>
                        <a:rPr lang="en-GB" i="0" dirty="0"/>
                        <a:t>14:35</a:t>
                      </a:r>
                    </a:p>
                  </a:txBody>
                  <a:tcPr anchor="ctr"/>
                </a:tc>
                <a:tc>
                  <a:txBody>
                    <a:bodyPr/>
                    <a:lstStyle/>
                    <a:p>
                      <a:r>
                        <a:rPr lang="en-GB" dirty="0"/>
                        <a:t>Egan model</a:t>
                      </a:r>
                    </a:p>
                  </a:txBody>
                  <a:tcPr/>
                </a:tc>
                <a:extLst>
                  <a:ext uri="{0D108BD9-81ED-4DB2-BD59-A6C34878D82A}">
                    <a16:rowId xmlns:a16="http://schemas.microsoft.com/office/drawing/2014/main" val="485207247"/>
                  </a:ext>
                </a:extLst>
              </a:tr>
              <a:tr h="443820">
                <a:tc>
                  <a:txBody>
                    <a:bodyPr/>
                    <a:lstStyle/>
                    <a:p>
                      <a:pPr algn="ctr"/>
                      <a:r>
                        <a:rPr lang="en-GB" i="0" dirty="0"/>
                        <a:t>15:15</a:t>
                      </a:r>
                    </a:p>
                  </a:txBody>
                  <a:tcPr anchor="ctr"/>
                </a:tc>
                <a:tc>
                  <a:txBody>
                    <a:bodyPr/>
                    <a:lstStyle/>
                    <a:p>
                      <a:r>
                        <a:rPr lang="en-GB" dirty="0"/>
                        <a:t>BREAK</a:t>
                      </a:r>
                    </a:p>
                  </a:txBody>
                  <a:tcPr/>
                </a:tc>
                <a:extLst>
                  <a:ext uri="{0D108BD9-81ED-4DB2-BD59-A6C34878D82A}">
                    <a16:rowId xmlns:a16="http://schemas.microsoft.com/office/drawing/2014/main" val="2892730872"/>
                  </a:ext>
                </a:extLst>
              </a:tr>
              <a:tr h="443820">
                <a:tc>
                  <a:txBody>
                    <a:bodyPr/>
                    <a:lstStyle/>
                    <a:p>
                      <a:pPr algn="ctr"/>
                      <a:r>
                        <a:rPr lang="en-GB" i="0" dirty="0"/>
                        <a:t>15:25</a:t>
                      </a:r>
                    </a:p>
                  </a:txBody>
                  <a:tcPr anchor="ctr"/>
                </a:tc>
                <a:tc>
                  <a:txBody>
                    <a:bodyPr/>
                    <a:lstStyle/>
                    <a:p>
                      <a:r>
                        <a:rPr lang="en-GB" dirty="0"/>
                        <a:t>Practice skills</a:t>
                      </a:r>
                    </a:p>
                  </a:txBody>
                  <a:tcPr/>
                </a:tc>
                <a:extLst>
                  <a:ext uri="{0D108BD9-81ED-4DB2-BD59-A6C34878D82A}">
                    <a16:rowId xmlns:a16="http://schemas.microsoft.com/office/drawing/2014/main" val="3481465937"/>
                  </a:ext>
                </a:extLst>
              </a:tr>
              <a:tr h="443820">
                <a:tc>
                  <a:txBody>
                    <a:bodyPr/>
                    <a:lstStyle/>
                    <a:p>
                      <a:pPr algn="ctr"/>
                      <a:r>
                        <a:rPr lang="en-GB" i="0" dirty="0"/>
                        <a:t>16:50</a:t>
                      </a:r>
                    </a:p>
                  </a:txBody>
                  <a:tcPr anchor="ctr"/>
                </a:tc>
                <a:tc>
                  <a:txBody>
                    <a:bodyPr/>
                    <a:lstStyle/>
                    <a:p>
                      <a:r>
                        <a:rPr lang="en-GB" dirty="0"/>
                        <a:t>Q&amp;A</a:t>
                      </a:r>
                    </a:p>
                  </a:txBody>
                  <a:tcPr/>
                </a:tc>
                <a:extLst>
                  <a:ext uri="{0D108BD9-81ED-4DB2-BD59-A6C34878D82A}">
                    <a16:rowId xmlns:a16="http://schemas.microsoft.com/office/drawing/2014/main" val="3060890266"/>
                  </a:ext>
                </a:extLst>
              </a:tr>
              <a:tr h="443820">
                <a:tc>
                  <a:txBody>
                    <a:bodyPr/>
                    <a:lstStyle/>
                    <a:p>
                      <a:pPr algn="ctr"/>
                      <a:r>
                        <a:rPr lang="en-GB" i="0" dirty="0"/>
                        <a:t>17:00</a:t>
                      </a:r>
                    </a:p>
                  </a:txBody>
                  <a:tcPr anchor="ctr"/>
                </a:tc>
                <a:tc>
                  <a:txBody>
                    <a:bodyPr/>
                    <a:lstStyle/>
                    <a:p>
                      <a:r>
                        <a:rPr lang="en-GB" dirty="0"/>
                        <a:t>End</a:t>
                      </a:r>
                    </a:p>
                  </a:txBody>
                  <a:tcPr/>
                </a:tc>
                <a:extLst>
                  <a:ext uri="{0D108BD9-81ED-4DB2-BD59-A6C34878D82A}">
                    <a16:rowId xmlns:a16="http://schemas.microsoft.com/office/drawing/2014/main" val="3857758252"/>
                  </a:ext>
                </a:extLst>
              </a:tr>
            </a:tbl>
          </a:graphicData>
        </a:graphic>
      </p:graphicFrame>
    </p:spTree>
    <p:extLst>
      <p:ext uri="{BB962C8B-B14F-4D97-AF65-F5344CB8AC3E}">
        <p14:creationId xmlns:p14="http://schemas.microsoft.com/office/powerpoint/2010/main" val="336891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1">
            <a:extLst>
              <a:ext uri="{FF2B5EF4-FFF2-40B4-BE49-F238E27FC236}">
                <a16:creationId xmlns:a16="http://schemas.microsoft.com/office/drawing/2014/main" id="{FA0A2308-9665-4E88-E827-DA6900644B98}"/>
              </a:ext>
            </a:extLst>
          </p:cNvPr>
          <p:cNvSpPr>
            <a:spLocks noGrp="1"/>
          </p:cNvSpPr>
          <p:nvPr>
            <p:ph type="body" sz="quarter" idx="10"/>
          </p:nvPr>
        </p:nvSpPr>
        <p:spPr>
          <a:xfrm>
            <a:off x="1206923" y="957703"/>
            <a:ext cx="3638877" cy="3364696"/>
          </a:xfrm>
        </p:spPr>
        <p:txBody>
          <a:bodyPr>
            <a:normAutofit fontScale="85000" lnSpcReduction="10000"/>
          </a:bodyPr>
          <a:lstStyle/>
          <a:p>
            <a:pPr marL="0" indent="0">
              <a:buNone/>
            </a:pPr>
            <a:r>
              <a:rPr lang="en-GB" i="1" dirty="0"/>
              <a:t>“Coaching and mentoring are often used alongside appraisal, training and development, and performance review”</a:t>
            </a:r>
          </a:p>
          <a:p>
            <a:pPr marL="0" indent="0">
              <a:buNone/>
            </a:pPr>
            <a:endParaRPr lang="en-GB" sz="2600" dirty="0"/>
          </a:p>
          <a:p>
            <a:pPr marL="0" indent="0">
              <a:buNone/>
            </a:pPr>
            <a:r>
              <a:rPr lang="en-GB" sz="2600" dirty="0"/>
              <a:t>Connor, </a:t>
            </a:r>
            <a:r>
              <a:rPr lang="en-GB" sz="2600" dirty="0" err="1"/>
              <a:t>Pokora</a:t>
            </a:r>
            <a:r>
              <a:rPr lang="en-GB" sz="2600" dirty="0"/>
              <a:t> 2017</a:t>
            </a:r>
          </a:p>
          <a:p>
            <a:pPr marL="0" indent="0">
              <a:buNone/>
            </a:pPr>
            <a:endParaRPr lang="en-US" dirty="0"/>
          </a:p>
        </p:txBody>
      </p:sp>
      <p:pic>
        <p:nvPicPr>
          <p:cNvPr id="1026" name="Picture 2">
            <a:extLst>
              <a:ext uri="{FF2B5EF4-FFF2-40B4-BE49-F238E27FC236}">
                <a16:creationId xmlns:a16="http://schemas.microsoft.com/office/drawing/2014/main" id="{2AF80B49-766F-4CF4-BD04-B948253AF0C9}"/>
              </a:ext>
            </a:extLst>
          </p:cNvPr>
          <p:cNvPicPr>
            <a:picLocks noGrp="1" noChangeAspect="1" noChangeArrowheads="1"/>
          </p:cNvPicPr>
          <p:nvPr>
            <p:ph type="pic" sz="quarter" idx="12"/>
          </p:nvPr>
        </p:nvPicPr>
        <p:blipFill rotWithShape="1">
          <a:blip r:embed="rId2" cstate="email">
            <a:extLst>
              <a:ext uri="{28A0092B-C50C-407E-A947-70E740481C1C}">
                <a14:useLocalDpi xmlns:a14="http://schemas.microsoft.com/office/drawing/2010/main" val="0"/>
              </a:ext>
            </a:extLst>
          </a:blip>
          <a:stretch/>
        </p:blipFill>
        <p:spPr bwMode="auto">
          <a:xfrm rot="376549">
            <a:off x="5181195" y="957698"/>
            <a:ext cx="2245941" cy="3364706"/>
          </a:xfrm>
          <a:prstGeom prst="rect">
            <a:avLst/>
          </a:prstGeom>
          <a:solidFill>
            <a:srgbClr val="FFFFFF"/>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56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xEl>
                                              <p:pRg st="2" end="2"/>
                                            </p:txEl>
                                          </p:spTgt>
                                        </p:tgtEl>
                                        <p:attrNameLst>
                                          <p:attrName>style.visibility</p:attrName>
                                        </p:attrNameLst>
                                      </p:cBhvr>
                                      <p:to>
                                        <p:strVal val="visible"/>
                                      </p:to>
                                    </p:set>
                                    <p:anim calcmode="lin" valueType="num">
                                      <p:cBhvr additive="base">
                                        <p:cTn id="11"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bchan02\AppData\Local\Microsoft\Windows\INetCache\IE\4T3H03BP\1455613184[1].jpg">
            <a:extLst>
              <a:ext uri="{FF2B5EF4-FFF2-40B4-BE49-F238E27FC236}">
                <a16:creationId xmlns:a16="http://schemas.microsoft.com/office/drawing/2014/main" id="{06BD30BE-B202-4B11-A447-DC5F7E41C9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93784" y="429706"/>
            <a:ext cx="8956433" cy="4457700"/>
          </a:xfrm>
          <a:prstGeom prst="rect">
            <a:avLst/>
          </a:prstGeom>
          <a:solidFill>
            <a:srgbClr val="FFFFFF"/>
          </a:solidFill>
        </p:spPr>
      </p:pic>
      <p:sp>
        <p:nvSpPr>
          <p:cNvPr id="7" name="Text Placeholder 6">
            <a:extLst>
              <a:ext uri="{FF2B5EF4-FFF2-40B4-BE49-F238E27FC236}">
                <a16:creationId xmlns:a16="http://schemas.microsoft.com/office/drawing/2014/main" id="{0A2B2178-DF5D-4069-ADD7-8C865A19A55C}"/>
              </a:ext>
            </a:extLst>
          </p:cNvPr>
          <p:cNvSpPr>
            <a:spLocks noGrp="1"/>
          </p:cNvSpPr>
          <p:nvPr>
            <p:ph type="body" sz="quarter" idx="10"/>
          </p:nvPr>
        </p:nvSpPr>
        <p:spPr>
          <a:xfrm>
            <a:off x="765223" y="737419"/>
            <a:ext cx="4681848" cy="3976375"/>
          </a:xfrm>
          <a:prstGeom prst="roundRect">
            <a:avLst>
              <a:gd name="adj" fmla="val 2573"/>
            </a:avLst>
          </a:prstGeom>
          <a:solidFill>
            <a:schemeClr val="bg1">
              <a:alpha val="90000"/>
            </a:schemeClr>
          </a:solidFill>
        </p:spPr>
        <p:txBody>
          <a:bodyPr anchor="ctr">
            <a:normAutofit/>
          </a:bodyPr>
          <a:lstStyle/>
          <a:p>
            <a:r>
              <a:rPr lang="en-GB" sz="2400" dirty="0"/>
              <a:t>What are the skills used in mentoring and coaching?</a:t>
            </a:r>
          </a:p>
          <a:p>
            <a:r>
              <a:rPr lang="en-GB" sz="2400" dirty="0"/>
              <a:t>Is the approach relevant/useful in appraisal?</a:t>
            </a:r>
          </a:p>
          <a:p>
            <a:r>
              <a:rPr lang="en-GB" sz="2400" dirty="0"/>
              <a:t>Does it produce an outcome that the appraisee would value?</a:t>
            </a:r>
          </a:p>
        </p:txBody>
      </p:sp>
      <p:sp>
        <p:nvSpPr>
          <p:cNvPr id="13" name="Text Placeholder 6">
            <a:extLst>
              <a:ext uri="{FF2B5EF4-FFF2-40B4-BE49-F238E27FC236}">
                <a16:creationId xmlns:a16="http://schemas.microsoft.com/office/drawing/2014/main" id="{E9624F84-0982-42A6-A4BF-9C6C05634B11}"/>
              </a:ext>
            </a:extLst>
          </p:cNvPr>
          <p:cNvSpPr txBox="1">
            <a:spLocks/>
          </p:cNvSpPr>
          <p:nvPr/>
        </p:nvSpPr>
        <p:spPr>
          <a:xfrm>
            <a:off x="5692877" y="737419"/>
            <a:ext cx="2577572" cy="3976375"/>
          </a:xfrm>
          <a:prstGeom prst="roundRect">
            <a:avLst>
              <a:gd name="adj" fmla="val 3809"/>
            </a:avLst>
          </a:prstGeom>
          <a:solidFill>
            <a:schemeClr val="bg1">
              <a:alpha val="90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Descriptions</a:t>
            </a:r>
          </a:p>
          <a:p>
            <a:endParaRPr lang="en-GB" sz="2400" dirty="0"/>
          </a:p>
          <a:p>
            <a:r>
              <a:rPr lang="en-GB" sz="2400" dirty="0"/>
              <a:t>Models</a:t>
            </a:r>
          </a:p>
          <a:p>
            <a:endParaRPr lang="en-GB" sz="2400" dirty="0"/>
          </a:p>
          <a:p>
            <a:r>
              <a:rPr lang="en-GB" sz="2400" dirty="0"/>
              <a:t>Skills</a:t>
            </a:r>
          </a:p>
        </p:txBody>
      </p:sp>
    </p:spTree>
    <p:extLst>
      <p:ext uri="{BB962C8B-B14F-4D97-AF65-F5344CB8AC3E}">
        <p14:creationId xmlns:p14="http://schemas.microsoft.com/office/powerpoint/2010/main" val="42449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5223" y="590148"/>
            <a:ext cx="7685041" cy="519113"/>
          </a:xfrm>
        </p:spPr>
        <p:txBody>
          <a:bodyPr>
            <a:normAutofit fontScale="92500" lnSpcReduction="20000"/>
          </a:bodyPr>
          <a:lstStyle/>
          <a:p>
            <a:r>
              <a:rPr lang="en-GB" dirty="0"/>
              <a:t>What dilemmas do appraisees bring?</a:t>
            </a:r>
          </a:p>
        </p:txBody>
      </p:sp>
      <p:pic>
        <p:nvPicPr>
          <p:cNvPr id="12" name="Picture 11" descr="A picture containing text, person&#10;&#10;Description automatically generated">
            <a:extLst>
              <a:ext uri="{FF2B5EF4-FFF2-40B4-BE49-F238E27FC236}">
                <a16:creationId xmlns:a16="http://schemas.microsoft.com/office/drawing/2014/main" id="{FE510860-76F4-4870-A9A8-9CDE47E77EC8}"/>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33203" y="1748919"/>
            <a:ext cx="3352807" cy="3203455"/>
          </a:xfrm>
          <a:prstGeom prst="rect">
            <a:avLst/>
          </a:prstGeom>
        </p:spPr>
      </p:pic>
      <p:sp>
        <p:nvSpPr>
          <p:cNvPr id="13" name="TextBox 12">
            <a:extLst>
              <a:ext uri="{FF2B5EF4-FFF2-40B4-BE49-F238E27FC236}">
                <a16:creationId xmlns:a16="http://schemas.microsoft.com/office/drawing/2014/main" id="{092E7EBB-0DD7-4C13-BF85-F30EC9EAC13A}"/>
              </a:ext>
            </a:extLst>
          </p:cNvPr>
          <p:cNvSpPr txBox="1"/>
          <p:nvPr/>
        </p:nvSpPr>
        <p:spPr>
          <a:xfrm>
            <a:off x="6200301" y="4942590"/>
            <a:ext cx="2943699" cy="215444"/>
          </a:xfrm>
          <a:prstGeom prst="rect">
            <a:avLst/>
          </a:prstGeom>
          <a:noFill/>
        </p:spPr>
        <p:txBody>
          <a:bodyPr wrap="square" rtlCol="0" anchor="ctr">
            <a:spAutoFit/>
          </a:bodyPr>
          <a:lstStyle/>
          <a:p>
            <a:pPr algn="r"/>
            <a:r>
              <a:rPr lang="en-GB" sz="800" i="1" dirty="0">
                <a:solidFill>
                  <a:schemeClr val="bg1">
                    <a:lumMod val="75000"/>
                  </a:schemeClr>
                </a:solidFill>
                <a:hlinkClick r:id="rId4" tooltip="https://www.freepngimg.com/png/84346-solving-question-thought-chin-professional-problem">
                  <a:extLst>
                    <a:ext uri="{A12FA001-AC4F-418D-AE19-62706E023703}">
                      <ahyp:hlinkClr xmlns:ahyp="http://schemas.microsoft.com/office/drawing/2018/hyperlinkcolor" val="tx"/>
                    </a:ext>
                  </a:extLst>
                </a:hlinkClick>
              </a:rPr>
              <a:t>This Photo</a:t>
            </a:r>
            <a:r>
              <a:rPr lang="en-GB" sz="800" i="1" dirty="0">
                <a:solidFill>
                  <a:schemeClr val="bg1">
                    <a:lumMod val="75000"/>
                  </a:schemeClr>
                </a:solidFill>
              </a:rPr>
              <a:t> by Unknown Author is licensed under </a:t>
            </a:r>
            <a:r>
              <a:rPr lang="en-GB" sz="800" i="1" dirty="0">
                <a:solidFill>
                  <a:schemeClr val="bg1">
                    <a:lumMod val="75000"/>
                  </a:schemeClr>
                </a:solidFill>
                <a:hlinkClick r:id="rId5" tooltip="https://creativecommons.org/licenses/by-nc/3.0/">
                  <a:extLst>
                    <a:ext uri="{A12FA001-AC4F-418D-AE19-62706E023703}">
                      <ahyp:hlinkClr xmlns:ahyp="http://schemas.microsoft.com/office/drawing/2018/hyperlinkcolor" val="tx"/>
                    </a:ext>
                  </a:extLst>
                </a:hlinkClick>
              </a:rPr>
              <a:t>CC BY-NC</a:t>
            </a:r>
            <a:endParaRPr lang="en-GB" sz="800" i="1" dirty="0">
              <a:solidFill>
                <a:schemeClr val="bg1">
                  <a:lumMod val="75000"/>
                </a:schemeClr>
              </a:solidFill>
            </a:endParaRPr>
          </a:p>
        </p:txBody>
      </p:sp>
      <p:sp>
        <p:nvSpPr>
          <p:cNvPr id="14" name="TextBox 13">
            <a:extLst>
              <a:ext uri="{FF2B5EF4-FFF2-40B4-BE49-F238E27FC236}">
                <a16:creationId xmlns:a16="http://schemas.microsoft.com/office/drawing/2014/main" id="{4BBE6E87-029A-4E3F-A8FA-CFD79538F752}"/>
              </a:ext>
            </a:extLst>
          </p:cNvPr>
          <p:cNvSpPr txBox="1"/>
          <p:nvPr/>
        </p:nvSpPr>
        <p:spPr>
          <a:xfrm>
            <a:off x="6922880" y="3922118"/>
            <a:ext cx="1742024" cy="908864"/>
          </a:xfrm>
          <a:prstGeom prst="wedgeEllipseCallout">
            <a:avLst>
              <a:gd name="adj1" fmla="val -68808"/>
              <a:gd name="adj2" fmla="val -34864"/>
            </a:avLst>
          </a:prstGeom>
          <a:solidFill>
            <a:srgbClr val="FFFF00"/>
          </a:solidFill>
        </p:spPr>
        <p:txBody>
          <a:bodyPr wrap="square" rtlCol="0">
            <a:spAutoFit/>
          </a:bodyPr>
          <a:lstStyle/>
          <a:p>
            <a:pPr algn="ctr"/>
            <a:r>
              <a:rPr lang="en-GB" dirty="0">
                <a:latin typeface="+mj-lt"/>
              </a:rPr>
              <a:t>Should I go part time</a:t>
            </a:r>
          </a:p>
        </p:txBody>
      </p:sp>
      <p:sp>
        <p:nvSpPr>
          <p:cNvPr id="15" name="TextBox 14">
            <a:extLst>
              <a:ext uri="{FF2B5EF4-FFF2-40B4-BE49-F238E27FC236}">
                <a16:creationId xmlns:a16="http://schemas.microsoft.com/office/drawing/2014/main" id="{70EB9F8E-BCB0-4D66-9AFF-4506DCA733CD}"/>
              </a:ext>
            </a:extLst>
          </p:cNvPr>
          <p:cNvSpPr txBox="1"/>
          <p:nvPr/>
        </p:nvSpPr>
        <p:spPr>
          <a:xfrm>
            <a:off x="6302583" y="1204313"/>
            <a:ext cx="2542487" cy="908864"/>
          </a:xfrm>
          <a:prstGeom prst="wedgeEllipseCallout">
            <a:avLst>
              <a:gd name="adj1" fmla="val -32048"/>
              <a:gd name="adj2" fmla="val 64664"/>
            </a:avLst>
          </a:prstGeom>
          <a:solidFill>
            <a:srgbClr val="FFFF00"/>
          </a:solidFill>
        </p:spPr>
        <p:txBody>
          <a:bodyPr wrap="square" rtlCol="0">
            <a:spAutoFit/>
          </a:bodyPr>
          <a:lstStyle/>
          <a:p>
            <a:pPr algn="ctr"/>
            <a:r>
              <a:rPr lang="en-GB" dirty="0">
                <a:latin typeface="+mj-lt"/>
              </a:rPr>
              <a:t>How do I cope with a complaint</a:t>
            </a:r>
          </a:p>
        </p:txBody>
      </p:sp>
      <p:sp>
        <p:nvSpPr>
          <p:cNvPr id="16" name="TextBox 15">
            <a:extLst>
              <a:ext uri="{FF2B5EF4-FFF2-40B4-BE49-F238E27FC236}">
                <a16:creationId xmlns:a16="http://schemas.microsoft.com/office/drawing/2014/main" id="{5875B58A-6312-40BB-8140-18C6B4B3F5A9}"/>
              </a:ext>
            </a:extLst>
          </p:cNvPr>
          <p:cNvSpPr txBox="1"/>
          <p:nvPr/>
        </p:nvSpPr>
        <p:spPr>
          <a:xfrm>
            <a:off x="407692" y="2711385"/>
            <a:ext cx="3090871" cy="1298377"/>
          </a:xfrm>
          <a:prstGeom prst="wedgeEllipseCallout">
            <a:avLst>
              <a:gd name="adj1" fmla="val 43743"/>
              <a:gd name="adj2" fmla="val 45840"/>
            </a:avLst>
          </a:prstGeom>
          <a:solidFill>
            <a:srgbClr val="FFFF00"/>
          </a:solidFill>
        </p:spPr>
        <p:txBody>
          <a:bodyPr wrap="square" rtlCol="0">
            <a:spAutoFit/>
          </a:bodyPr>
          <a:lstStyle/>
          <a:p>
            <a:pPr algn="ctr"/>
            <a:r>
              <a:rPr lang="en-GB" dirty="0">
                <a:latin typeface="+mj-lt"/>
              </a:rPr>
              <a:t>Colleagues don’t understand my vision for the department</a:t>
            </a:r>
          </a:p>
        </p:txBody>
      </p:sp>
      <p:sp>
        <p:nvSpPr>
          <p:cNvPr id="17" name="TextBox 16">
            <a:extLst>
              <a:ext uri="{FF2B5EF4-FFF2-40B4-BE49-F238E27FC236}">
                <a16:creationId xmlns:a16="http://schemas.microsoft.com/office/drawing/2014/main" id="{92C49CDC-E67B-497B-B682-8F8D986B4352}"/>
              </a:ext>
            </a:extLst>
          </p:cNvPr>
          <p:cNvSpPr txBox="1"/>
          <p:nvPr/>
        </p:nvSpPr>
        <p:spPr>
          <a:xfrm>
            <a:off x="2721168" y="1101289"/>
            <a:ext cx="3176876" cy="1298377"/>
          </a:xfrm>
          <a:prstGeom prst="wedgeEllipseCallout">
            <a:avLst>
              <a:gd name="adj1" fmla="val 12593"/>
              <a:gd name="adj2" fmla="val 64014"/>
            </a:avLst>
          </a:prstGeom>
          <a:solidFill>
            <a:srgbClr val="FFFF00"/>
          </a:solidFill>
        </p:spPr>
        <p:txBody>
          <a:bodyPr wrap="square" rtlCol="0">
            <a:spAutoFit/>
          </a:bodyPr>
          <a:lstStyle/>
          <a:p>
            <a:pPr algn="ctr"/>
            <a:r>
              <a:rPr lang="en-GB" dirty="0">
                <a:latin typeface="+mj-lt"/>
              </a:rPr>
              <a:t>I have one really difficult colleague and I can’t change things</a:t>
            </a:r>
          </a:p>
        </p:txBody>
      </p:sp>
      <p:sp>
        <p:nvSpPr>
          <p:cNvPr id="18" name="TextBox 17">
            <a:extLst>
              <a:ext uri="{FF2B5EF4-FFF2-40B4-BE49-F238E27FC236}">
                <a16:creationId xmlns:a16="http://schemas.microsoft.com/office/drawing/2014/main" id="{78F4A258-9063-4B86-B815-FAA9E19B3793}"/>
              </a:ext>
            </a:extLst>
          </p:cNvPr>
          <p:cNvSpPr txBox="1"/>
          <p:nvPr/>
        </p:nvSpPr>
        <p:spPr>
          <a:xfrm>
            <a:off x="5703417" y="2380001"/>
            <a:ext cx="3281714" cy="1298377"/>
          </a:xfrm>
          <a:prstGeom prst="wedgeEllipseCallout">
            <a:avLst>
              <a:gd name="adj1" fmla="val -38510"/>
              <a:gd name="adj2" fmla="val 50384"/>
            </a:avLst>
          </a:prstGeom>
          <a:solidFill>
            <a:srgbClr val="FFFF00"/>
          </a:solidFill>
        </p:spPr>
        <p:txBody>
          <a:bodyPr wrap="square" rtlCol="0">
            <a:spAutoFit/>
          </a:bodyPr>
          <a:lstStyle/>
          <a:p>
            <a:pPr algn="ctr"/>
            <a:r>
              <a:rPr lang="en-GB" dirty="0">
                <a:latin typeface="+mj-lt"/>
              </a:rPr>
              <a:t>My week is just too overloaded and I don’t know how to change it</a:t>
            </a:r>
          </a:p>
        </p:txBody>
      </p:sp>
      <p:sp>
        <p:nvSpPr>
          <p:cNvPr id="19" name="TextBox 18">
            <a:extLst>
              <a:ext uri="{FF2B5EF4-FFF2-40B4-BE49-F238E27FC236}">
                <a16:creationId xmlns:a16="http://schemas.microsoft.com/office/drawing/2014/main" id="{3EA3BAB2-375D-4DB3-8188-C169B6B19912}"/>
              </a:ext>
            </a:extLst>
          </p:cNvPr>
          <p:cNvSpPr txBox="1"/>
          <p:nvPr/>
        </p:nvSpPr>
        <p:spPr>
          <a:xfrm>
            <a:off x="909073" y="4083523"/>
            <a:ext cx="2344551" cy="908864"/>
          </a:xfrm>
          <a:prstGeom prst="wedgeEllipseCallout">
            <a:avLst>
              <a:gd name="adj1" fmla="val 64298"/>
              <a:gd name="adj2" fmla="val -39191"/>
            </a:avLst>
          </a:prstGeom>
          <a:solidFill>
            <a:srgbClr val="FFFF00"/>
          </a:solidFill>
        </p:spPr>
        <p:txBody>
          <a:bodyPr wrap="square" rtlCol="0">
            <a:spAutoFit/>
          </a:bodyPr>
          <a:lstStyle/>
          <a:p>
            <a:pPr algn="ctr"/>
            <a:r>
              <a:rPr lang="en-GB" dirty="0">
                <a:latin typeface="+mj-lt"/>
              </a:rPr>
              <a:t>Should I take on a new role</a:t>
            </a:r>
          </a:p>
        </p:txBody>
      </p:sp>
      <p:sp>
        <p:nvSpPr>
          <p:cNvPr id="20" name="TextBox 19">
            <a:extLst>
              <a:ext uri="{FF2B5EF4-FFF2-40B4-BE49-F238E27FC236}">
                <a16:creationId xmlns:a16="http://schemas.microsoft.com/office/drawing/2014/main" id="{36D2F978-AE80-4F1E-A9F8-0389C1942F6D}"/>
              </a:ext>
            </a:extLst>
          </p:cNvPr>
          <p:cNvSpPr txBox="1"/>
          <p:nvPr/>
        </p:nvSpPr>
        <p:spPr>
          <a:xfrm>
            <a:off x="4455645" y="4098920"/>
            <a:ext cx="2360089" cy="908864"/>
          </a:xfrm>
          <a:prstGeom prst="wedgeEllipseCallout">
            <a:avLst>
              <a:gd name="adj1" fmla="val -25416"/>
              <a:gd name="adj2" fmla="val -69482"/>
            </a:avLst>
          </a:prstGeom>
          <a:solidFill>
            <a:srgbClr val="FFFF00"/>
          </a:solidFill>
        </p:spPr>
        <p:txBody>
          <a:bodyPr wrap="square" rtlCol="0">
            <a:spAutoFit/>
          </a:bodyPr>
          <a:lstStyle/>
          <a:p>
            <a:pPr algn="ctr"/>
            <a:r>
              <a:rPr lang="en-GB" dirty="0">
                <a:latin typeface="+mj-lt"/>
              </a:rPr>
              <a:t>Should I give up a current role</a:t>
            </a:r>
          </a:p>
        </p:txBody>
      </p:sp>
      <p:sp>
        <p:nvSpPr>
          <p:cNvPr id="21" name="TextBox 20">
            <a:extLst>
              <a:ext uri="{FF2B5EF4-FFF2-40B4-BE49-F238E27FC236}">
                <a16:creationId xmlns:a16="http://schemas.microsoft.com/office/drawing/2014/main" id="{A99D6A9F-810A-42FC-9896-856A7E959D0A}"/>
              </a:ext>
            </a:extLst>
          </p:cNvPr>
          <p:cNvSpPr txBox="1"/>
          <p:nvPr/>
        </p:nvSpPr>
        <p:spPr>
          <a:xfrm>
            <a:off x="407693" y="1278904"/>
            <a:ext cx="2187243" cy="1298377"/>
          </a:xfrm>
          <a:prstGeom prst="wedgeEllipseCallout">
            <a:avLst>
              <a:gd name="adj1" fmla="val 48844"/>
              <a:gd name="adj2" fmla="val 45840"/>
            </a:avLst>
          </a:prstGeom>
          <a:solidFill>
            <a:srgbClr val="FFFF00"/>
          </a:solidFill>
        </p:spPr>
        <p:txBody>
          <a:bodyPr wrap="square" rtlCol="0">
            <a:spAutoFit/>
          </a:bodyPr>
          <a:lstStyle/>
          <a:p>
            <a:pPr algn="ctr"/>
            <a:r>
              <a:rPr lang="en-GB" dirty="0">
                <a:latin typeface="+mj-lt"/>
              </a:rPr>
              <a:t>How do I  take forward my great idea?</a:t>
            </a:r>
          </a:p>
        </p:txBody>
      </p:sp>
    </p:spTree>
    <p:extLst>
      <p:ext uri="{BB962C8B-B14F-4D97-AF65-F5344CB8AC3E}">
        <p14:creationId xmlns:p14="http://schemas.microsoft.com/office/powerpoint/2010/main" val="38093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C63D38-DF45-4C45-ADBA-CC7C7703D213}"/>
              </a:ext>
            </a:extLst>
          </p:cNvPr>
          <p:cNvPicPr>
            <a:picLocks noChangeAspect="1" noChangeArrowheads="1"/>
          </p:cNvPicPr>
          <p:nvPr/>
        </p:nvPicPr>
        <p:blipFill>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3217" y="496524"/>
            <a:ext cx="7817566" cy="4479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765222" y="1368763"/>
            <a:ext cx="7684786" cy="813999"/>
          </a:xfrm>
        </p:spPr>
        <p:txBody>
          <a:bodyPr>
            <a:normAutofit/>
          </a:bodyPr>
          <a:lstStyle/>
          <a:p>
            <a:pPr marL="0" indent="0">
              <a:buNone/>
            </a:pPr>
            <a:r>
              <a:rPr lang="en-GB" sz="2400" b="1" dirty="0"/>
              <a:t>“…the learning relationship is at the heart of change” </a:t>
            </a:r>
          </a:p>
          <a:p>
            <a:pPr marL="0" indent="0">
              <a:buNone/>
            </a:pPr>
            <a:r>
              <a:rPr lang="en-GB" sz="1800" dirty="0"/>
              <a:t>Connor and </a:t>
            </a:r>
            <a:r>
              <a:rPr lang="en-GB" sz="1800" dirty="0" err="1"/>
              <a:t>Pokora</a:t>
            </a:r>
            <a:r>
              <a:rPr lang="en-GB" sz="1800" dirty="0"/>
              <a:t> 2002</a:t>
            </a:r>
          </a:p>
        </p:txBody>
      </p:sp>
      <p:sp>
        <p:nvSpPr>
          <p:cNvPr id="3" name="Text Placeholder 2"/>
          <p:cNvSpPr>
            <a:spLocks noGrp="1"/>
          </p:cNvSpPr>
          <p:nvPr>
            <p:ph type="body" sz="quarter" idx="11"/>
          </p:nvPr>
        </p:nvSpPr>
        <p:spPr/>
        <p:txBody>
          <a:bodyPr>
            <a:normAutofit fontScale="92500" lnSpcReduction="20000"/>
          </a:bodyPr>
          <a:lstStyle/>
          <a:p>
            <a:r>
              <a:rPr lang="en-US" dirty="0"/>
              <a:t>Coaching and Mentoring</a:t>
            </a:r>
          </a:p>
        </p:txBody>
      </p:sp>
      <p:sp>
        <p:nvSpPr>
          <p:cNvPr id="4" name="Text Placeholder 1">
            <a:extLst>
              <a:ext uri="{FF2B5EF4-FFF2-40B4-BE49-F238E27FC236}">
                <a16:creationId xmlns:a16="http://schemas.microsoft.com/office/drawing/2014/main" id="{14884397-D7D3-4910-88CE-6074A5D0DCA9}"/>
              </a:ext>
            </a:extLst>
          </p:cNvPr>
          <p:cNvSpPr txBox="1">
            <a:spLocks/>
          </p:cNvSpPr>
          <p:nvPr/>
        </p:nvSpPr>
        <p:spPr>
          <a:xfrm>
            <a:off x="729607" y="2485964"/>
            <a:ext cx="3842393" cy="22073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t>“…learning relationships which help people to take charge of their own development, to release their potential and to achieve results which they value”</a:t>
            </a:r>
          </a:p>
          <a:p>
            <a:pPr marL="0" indent="0">
              <a:buNone/>
            </a:pPr>
            <a:r>
              <a:rPr lang="en-GB" sz="1600" dirty="0"/>
              <a:t>Connor and </a:t>
            </a:r>
            <a:r>
              <a:rPr lang="en-GB" sz="1600" dirty="0" err="1"/>
              <a:t>Pokora</a:t>
            </a:r>
            <a:r>
              <a:rPr lang="en-GB" sz="1600" dirty="0"/>
              <a:t> 2017</a:t>
            </a:r>
          </a:p>
        </p:txBody>
      </p:sp>
      <p:sp>
        <p:nvSpPr>
          <p:cNvPr id="5" name="Text Placeholder 1">
            <a:extLst>
              <a:ext uri="{FF2B5EF4-FFF2-40B4-BE49-F238E27FC236}">
                <a16:creationId xmlns:a16="http://schemas.microsoft.com/office/drawing/2014/main" id="{38B0E4F9-F078-45F2-BED7-B48451F615D7}"/>
              </a:ext>
            </a:extLst>
          </p:cNvPr>
          <p:cNvSpPr txBox="1">
            <a:spLocks/>
          </p:cNvSpPr>
          <p:nvPr/>
        </p:nvSpPr>
        <p:spPr>
          <a:xfrm>
            <a:off x="4642488" y="2485964"/>
            <a:ext cx="3842393" cy="22073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2">
                    <a:lumMod val="75000"/>
                  </a:schemeClr>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t>“…the goal of helping is not to solve problems but to help the person </a:t>
            </a:r>
            <a:r>
              <a:rPr lang="en-GB" sz="2000" i="1" dirty="0"/>
              <a:t>manage</a:t>
            </a:r>
            <a:r>
              <a:rPr lang="en-GB" sz="2000" dirty="0"/>
              <a:t> them more effectively or even transcend them by taking advantage of new possibilities in life,”</a:t>
            </a:r>
          </a:p>
          <a:p>
            <a:pPr marL="0" indent="0">
              <a:buNone/>
            </a:pPr>
            <a:r>
              <a:rPr lang="en-GB" sz="1600" dirty="0"/>
              <a:t>Egan 2002</a:t>
            </a:r>
          </a:p>
        </p:txBody>
      </p:sp>
    </p:spTree>
    <p:extLst>
      <p:ext uri="{BB962C8B-B14F-4D97-AF65-F5344CB8AC3E}">
        <p14:creationId xmlns:p14="http://schemas.microsoft.com/office/powerpoint/2010/main" val="16958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GB" sz="2400" dirty="0"/>
              <a:t>A learning relationship</a:t>
            </a:r>
          </a:p>
          <a:p>
            <a:r>
              <a:rPr lang="en-GB" sz="2400" dirty="0"/>
              <a:t>Applies core principles of respect, empathy, </a:t>
            </a:r>
            <a:r>
              <a:rPr lang="en-GB" sz="2400" dirty="0" err="1"/>
              <a:t>genuiness</a:t>
            </a:r>
            <a:endParaRPr lang="en-GB" sz="2400" dirty="0"/>
          </a:p>
          <a:p>
            <a:r>
              <a:rPr lang="en-GB" sz="2400" dirty="0"/>
              <a:t>Mentee/Client sets the agenda</a:t>
            </a:r>
          </a:p>
          <a:p>
            <a:r>
              <a:rPr lang="en-GB" sz="2400" dirty="0"/>
              <a:t>Mentor/Coach facilitates insight and releases potential </a:t>
            </a:r>
          </a:p>
          <a:p>
            <a:r>
              <a:rPr lang="en-GB" sz="2400" dirty="0"/>
              <a:t>Mentor/Coach enables exploration leading to change and a valued outcome</a:t>
            </a:r>
          </a:p>
          <a:p>
            <a:r>
              <a:rPr lang="en-GB" sz="2400" dirty="0"/>
              <a:t>Formative, encouraging self reflection</a:t>
            </a:r>
          </a:p>
          <a:p>
            <a:r>
              <a:rPr lang="en-GB" sz="2400" dirty="0"/>
              <a:t>Focused on the individual</a:t>
            </a:r>
          </a:p>
          <a:p>
            <a:r>
              <a:rPr lang="en-GB" sz="2400" dirty="0"/>
              <a:t>Structured </a:t>
            </a:r>
          </a:p>
          <a:p>
            <a:r>
              <a:rPr lang="en-GB" sz="2400" dirty="0"/>
              <a:t>Ethical practice</a:t>
            </a:r>
          </a:p>
        </p:txBody>
      </p:sp>
      <p:sp>
        <p:nvSpPr>
          <p:cNvPr id="3" name="Text Placeholder 2"/>
          <p:cNvSpPr>
            <a:spLocks noGrp="1"/>
          </p:cNvSpPr>
          <p:nvPr>
            <p:ph type="body" sz="quarter" idx="11"/>
          </p:nvPr>
        </p:nvSpPr>
        <p:spPr/>
        <p:txBody>
          <a:bodyPr>
            <a:normAutofit fontScale="92500" lnSpcReduction="20000"/>
          </a:bodyPr>
          <a:lstStyle/>
          <a:p>
            <a:r>
              <a:rPr lang="en-US" dirty="0"/>
              <a:t>Mentoring / Coaching:  What it is…</a:t>
            </a:r>
          </a:p>
        </p:txBody>
      </p:sp>
    </p:spTree>
    <p:extLst>
      <p:ext uri="{BB962C8B-B14F-4D97-AF65-F5344CB8AC3E}">
        <p14:creationId xmlns:p14="http://schemas.microsoft.com/office/powerpoint/2010/main" val="129789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0218" y="1484670"/>
            <a:ext cx="4359789" cy="3229123"/>
          </a:xfrm>
        </p:spPr>
        <p:txBody>
          <a:bodyPr>
            <a:normAutofit lnSpcReduction="10000"/>
          </a:bodyPr>
          <a:lstStyle/>
          <a:p>
            <a:r>
              <a:rPr lang="en-GB" dirty="0"/>
              <a:t>Teaching</a:t>
            </a:r>
          </a:p>
          <a:p>
            <a:r>
              <a:rPr lang="en-GB" dirty="0"/>
              <a:t>Telling</a:t>
            </a:r>
          </a:p>
          <a:p>
            <a:r>
              <a:rPr lang="en-GB" dirty="0"/>
              <a:t>Advising</a:t>
            </a:r>
          </a:p>
          <a:p>
            <a:r>
              <a:rPr lang="en-GB" dirty="0"/>
              <a:t>Instructing</a:t>
            </a:r>
          </a:p>
          <a:p>
            <a:r>
              <a:rPr lang="en-GB" dirty="0"/>
              <a:t>Counselling</a:t>
            </a:r>
          </a:p>
          <a:p>
            <a:r>
              <a:rPr lang="en-GB" dirty="0"/>
              <a:t>Comfortable chat</a:t>
            </a:r>
          </a:p>
          <a:p>
            <a:endParaRPr lang="en-US" dirty="0"/>
          </a:p>
        </p:txBody>
      </p:sp>
      <p:sp>
        <p:nvSpPr>
          <p:cNvPr id="3" name="Text Placeholder 2"/>
          <p:cNvSpPr>
            <a:spLocks noGrp="1"/>
          </p:cNvSpPr>
          <p:nvPr>
            <p:ph type="body" sz="quarter" idx="11"/>
          </p:nvPr>
        </p:nvSpPr>
        <p:spPr/>
        <p:txBody>
          <a:bodyPr>
            <a:normAutofit fontScale="92500" lnSpcReduction="20000"/>
          </a:bodyPr>
          <a:lstStyle/>
          <a:p>
            <a:r>
              <a:rPr lang="en-GB" dirty="0"/>
              <a:t>Mentoring / Coaching:  What it is </a:t>
            </a:r>
            <a:r>
              <a:rPr lang="en-GB" b="1" dirty="0"/>
              <a:t>not</a:t>
            </a:r>
            <a:r>
              <a:rPr lang="en-GB" dirty="0"/>
              <a:t>…</a:t>
            </a:r>
          </a:p>
          <a:p>
            <a:endParaRPr lang="en-US" dirty="0"/>
          </a:p>
        </p:txBody>
      </p:sp>
      <p:pic>
        <p:nvPicPr>
          <p:cNvPr id="4" name="Picture 2" descr="C:\Users\bchan02\AppData\Local\Microsoft\Windows\INetCache\IE\CR4W5822\interview[1].jpg">
            <a:extLst>
              <a:ext uri="{FF2B5EF4-FFF2-40B4-BE49-F238E27FC236}">
                <a16:creationId xmlns:a16="http://schemas.microsoft.com/office/drawing/2014/main" id="{3A9696A6-5FA5-452D-9A2C-CE2B52CFCD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5223" y="1484670"/>
            <a:ext cx="3144257" cy="314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4373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stSharedByUser xmlns="5549f3f6-b7db-40ce-a15f-c10d2fdae267" xsi:nil="true"/>
    <SharedWithUsers xmlns="5549f3f6-b7db-40ce-a15f-c10d2fdae267">
      <UserInfo>
        <DisplayName/>
        <AccountId xsi:nil="true"/>
        <AccountType/>
      </UserInfo>
    </SharedWithUsers>
    <LastSharedByTime xmlns="5549f3f6-b7db-40ce-a15f-c10d2fdae267" xsi:nil="true"/>
    <TaxCatchAll xmlns="5549f3f6-b7db-40ce-a15f-c10d2fdae267" xsi:nil="true"/>
    <lcf76f155ced4ddcb4097134ff3c332f xmlns="0cf4b3a6-91e3-43a9-a28b-3e6e49204d49">
      <Terms xmlns="http://schemas.microsoft.com/office/infopath/2007/PartnerControls"/>
    </lcf76f155ced4ddcb4097134ff3c332f>
    <FIRSTNAME xmlns="0cf4b3a6-91e3-43a9-a28b-3e6e49204d49" xsi:nil="true"/>
    <GMC xmlns="0cf4b3a6-91e3-43a9-a28b-3e6e49204d49" xsi:nil="true"/>
    <LASTNAME xmlns="0cf4b3a6-91e3-43a9-a28b-3e6e49204d49" xsi:nil="true"/>
    <EMAIL xmlns="0cf4b3a6-91e3-43a9-a28b-3e6e49204d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26" ma:contentTypeDescription="Create a new document." ma:contentTypeScope="" ma:versionID="aa96c69b98d8eab256193c68ff9a1515">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5260b42df9dd86448a090d071c0b1e1f"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TaxCatchAll" minOccurs="0"/>
                <xsd:element ref="ns3:lcf76f155ced4ddcb4097134ff3c332f" minOccurs="0"/>
                <xsd:element ref="ns3:MediaServiceObjectDetectorVersions" minOccurs="0"/>
                <xsd:element ref="ns3:MediaLengthInSeconds" minOccurs="0"/>
                <xsd:element ref="ns3:FIRSTNAME" minOccurs="0"/>
                <xsd:element ref="ns3:LASTNAME" minOccurs="0"/>
                <xsd:element ref="ns3:GMC" minOccurs="0"/>
                <xsd:element ref="ns3:EM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FIRSTNAME" ma:index="27" nillable="true" ma:displayName="FIRSTNAME" ma:format="Dropdown" ma:internalName="FIRSTNAME">
      <xsd:simpleType>
        <xsd:restriction base="dms:Text">
          <xsd:maxLength value="255"/>
        </xsd:restriction>
      </xsd:simpleType>
    </xsd:element>
    <xsd:element name="LASTNAME" ma:index="28" nillable="true" ma:displayName="LASTNAME" ma:format="Dropdown" ma:internalName="LASTNAME">
      <xsd:simpleType>
        <xsd:restriction base="dms:Text">
          <xsd:maxLength value="255"/>
        </xsd:restriction>
      </xsd:simpleType>
    </xsd:element>
    <xsd:element name="GMC" ma:index="29" nillable="true" ma:displayName="GMC" ma:format="Dropdown" ma:internalName="GMC">
      <xsd:simpleType>
        <xsd:restriction base="dms:Text">
          <xsd:maxLength value="255"/>
        </xsd:restriction>
      </xsd:simpleType>
    </xsd:element>
    <xsd:element name="EMAIL" ma:index="30" nillable="true" ma:displayName="EMAIL" ma:format="Dropdown" ma:internalName="EMAIL">
      <xsd:simpleType>
        <xsd:restriction base="dms:Text">
          <xsd:maxLength value="255"/>
        </xsd:restriction>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C3A40-DEA6-4BB5-9612-DA45890F6BB7}">
  <ds:schemaRefs>
    <ds:schemaRef ds:uri="http://schemas.microsoft.com/sharepoint/v3/contenttype/forms"/>
  </ds:schemaRefs>
</ds:datastoreItem>
</file>

<file path=customXml/itemProps2.xml><?xml version="1.0" encoding="utf-8"?>
<ds:datastoreItem xmlns:ds="http://schemas.openxmlformats.org/officeDocument/2006/customXml" ds:itemID="{1DB05991-C193-4EE5-B0A2-C565898B1D0D}">
  <ds:schemaRefs>
    <ds:schemaRef ds:uri="http://schemas.microsoft.com/office/infopath/2007/PartnerControls"/>
    <ds:schemaRef ds:uri="0cf4b3a6-91e3-43a9-a28b-3e6e49204d49"/>
    <ds:schemaRef ds:uri="http://purl.org/dc/terms/"/>
    <ds:schemaRef ds:uri="http://schemas.microsoft.com/office/2006/documentManagement/types"/>
    <ds:schemaRef ds:uri="http://schemas.openxmlformats.org/package/2006/metadata/core-properties"/>
    <ds:schemaRef ds:uri="http://purl.org/dc/elements/1.1/"/>
    <ds:schemaRef ds:uri="5549f3f6-b7db-40ce-a15f-c10d2fdae26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810CCD3-EB8B-4DD1-8C25-EA235DB3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f3f6-b7db-40ce-a15f-c10d2fdae267"/>
    <ds:schemaRef ds:uri="0cf4b3a6-91e3-43a9-a28b-3e6e49204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921</TotalTime>
  <Words>1830</Words>
  <Application>Microsoft Office PowerPoint</Application>
  <PresentationFormat>On-screen Show (16:9)</PresentationFormat>
  <Paragraphs>319</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Monotype Sorts</vt:lpstr>
      <vt:lpstr>Source Sans Pro</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William Liu</cp:lastModifiedBy>
  <cp:revision>23</cp:revision>
  <cp:lastPrinted>2017-04-12T08:23:19Z</cp:lastPrinted>
  <dcterms:created xsi:type="dcterms:W3CDTF">2017-03-30T11:37:55Z</dcterms:created>
  <dcterms:modified xsi:type="dcterms:W3CDTF">2024-02-06T16:46:01Z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y fmtid="{D5CDD505-2E9C-101B-9397-08002B2CF9AE}" pid="3" name="_dlc_DocIdItemGuid">
    <vt:lpwstr>244a56e7-c400-4b46-a328-f20f8e1b5caf</vt:lpwstr>
  </property>
  <property fmtid="{D5CDD505-2E9C-101B-9397-08002B2CF9AE}" pid="4" name="Order">
    <vt:r8>565000</vt:r8>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MediaServiceImageTags">
    <vt:lpwstr/>
  </property>
</Properties>
</file>