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5"/>
  </p:sldMasterIdLst>
  <p:handoutMasterIdLst>
    <p:handoutMasterId r:id="rId28"/>
  </p:handoutMasterIdLst>
  <p:sldIdLst>
    <p:sldId id="263" r:id="rId6"/>
    <p:sldId id="265" r:id="rId7"/>
    <p:sldId id="260" r:id="rId8"/>
    <p:sldId id="264" r:id="rId9"/>
    <p:sldId id="266" r:id="rId10"/>
    <p:sldId id="267" r:id="rId11"/>
    <p:sldId id="271" r:id="rId12"/>
    <p:sldId id="269" r:id="rId13"/>
    <p:sldId id="273" r:id="rId14"/>
    <p:sldId id="270" r:id="rId15"/>
    <p:sldId id="280" r:id="rId16"/>
    <p:sldId id="281" r:id="rId17"/>
    <p:sldId id="282" r:id="rId18"/>
    <p:sldId id="275" r:id="rId19"/>
    <p:sldId id="276" r:id="rId20"/>
    <p:sldId id="277" r:id="rId21"/>
    <p:sldId id="278" r:id="rId22"/>
    <p:sldId id="272" r:id="rId23"/>
    <p:sldId id="274" r:id="rId24"/>
    <p:sldId id="279" r:id="rId25"/>
    <p:sldId id="283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0"/>
    <a:srgbClr val="04306C"/>
    <a:srgbClr val="66CCFF"/>
    <a:srgbClr val="17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743" autoAdjust="0"/>
  </p:normalViewPr>
  <p:slideViewPr>
    <p:cSldViewPr snapToGrid="0" snapToObjects="1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4300-6313-8B46-9B26-2D67B697A504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23FB-6E99-2049-9D1F-B3601A988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fullheader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7"/>
          <a:stretch/>
        </p:blipFill>
        <p:spPr>
          <a:xfrm>
            <a:off x="0" y="177359"/>
            <a:ext cx="9144000" cy="146344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35338" y="252414"/>
            <a:ext cx="7255517" cy="692151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5338" y="944565"/>
            <a:ext cx="7255517" cy="603191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rgbClr val="66CCFF"/>
                </a:solidFill>
              </a:defRPr>
            </a:lvl1pPr>
            <a:lvl2pPr marL="609585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DFB7C-130F-E64B-83BB-182483416837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50545"/>
          <a:stretch/>
        </p:blipFill>
        <p:spPr>
          <a:xfrm>
            <a:off x="7417383" y="5225493"/>
            <a:ext cx="1460659" cy="14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8"/>
            <a:ext cx="38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798798"/>
            <a:ext cx="7684786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4" y="944563"/>
            <a:ext cx="7685041" cy="692151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5677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8"/>
            <a:ext cx="38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4" y="1798798"/>
            <a:ext cx="3638877" cy="448626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4" y="944563"/>
            <a:ext cx="7685041" cy="692151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798639"/>
            <a:ext cx="3898900" cy="448627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8"/>
            <a:ext cx="38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4" y="944563"/>
            <a:ext cx="7685041" cy="692151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65177" y="1806575"/>
            <a:ext cx="3728471" cy="4446588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881" y="1806575"/>
            <a:ext cx="3769382" cy="44465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2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46405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02568"/>
            <a:ext cx="9144000" cy="255432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13308"/>
            <a:ext cx="388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66CCFF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5548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back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t>5/4/2018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22232" y="349130"/>
            <a:ext cx="6937130" cy="512517"/>
          </a:xfrm>
        </p:spPr>
        <p:txBody>
          <a:bodyPr>
            <a:noAutofit/>
          </a:bodyPr>
          <a:lstStyle/>
          <a:p>
            <a:r>
              <a:rPr lang="en-US" sz="3600" dirty="0"/>
              <a:t>Tricky Appraisals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22232" y="2121408"/>
            <a:ext cx="5097896" cy="2511552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3200" dirty="0"/>
              <a:t>Dr Niall Cameron, </a:t>
            </a:r>
            <a:br>
              <a:rPr lang="en-GB" altLang="en-US" sz="3200" dirty="0"/>
            </a:br>
            <a:r>
              <a:rPr lang="en-GB" altLang="en-US" sz="3200" dirty="0"/>
              <a:t>National Appraisal Lead</a:t>
            </a:r>
          </a:p>
          <a:p>
            <a:br>
              <a:rPr lang="en-GB" altLang="en-US" sz="3200" dirty="0"/>
            </a:br>
            <a:r>
              <a:rPr lang="en-GB" altLang="en-US" sz="3200" dirty="0"/>
              <a:t>Harry Peat,</a:t>
            </a:r>
            <a:br>
              <a:rPr lang="en-GB" altLang="en-US" sz="3200" dirty="0"/>
            </a:br>
            <a:r>
              <a:rPr lang="en-GB" altLang="en-US" sz="3200" dirty="0"/>
              <a:t>Medical Appraisal Training Manager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008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36D506-484D-4990-A6E9-C4DF6A348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altLang="en-US" sz="4400" b="1" dirty="0"/>
              <a:t>“I think I’m in the wrong job....”</a:t>
            </a:r>
          </a:p>
          <a:p>
            <a:r>
              <a:rPr lang="en-GB" altLang="en-US" sz="4400" i="1" dirty="0"/>
              <a:t>Why? Good evidence of a doctor performing well. Are they acting for the right reasons?</a:t>
            </a:r>
          </a:p>
          <a:p>
            <a:r>
              <a:rPr lang="en-GB" altLang="en-US" sz="4400" i="1" dirty="0"/>
              <a:t>You can act as a ‘sounding board’ for their possible plans.</a:t>
            </a:r>
          </a:p>
          <a:p>
            <a:r>
              <a:rPr lang="en-GB" altLang="en-US" sz="4400" i="1" dirty="0"/>
              <a:t>Changes the emphasis of the appraisal</a:t>
            </a:r>
          </a:p>
          <a:p>
            <a:r>
              <a:rPr lang="en-GB" altLang="en-US" sz="4400" i="1" dirty="0"/>
              <a:t>Pastoral role vs ‘business’ of the appraisal</a:t>
            </a:r>
          </a:p>
          <a:p>
            <a:r>
              <a:rPr lang="en-GB" altLang="en-US" sz="4400" i="1" dirty="0"/>
              <a:t>Is this a depression issue, if so they should not make any decisions when ill but should wait until well.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1DA80-48E4-422B-AAFE-CE05010FB1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0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4080A-9F86-44E5-A19B-FB3A998ECA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This is the doctor’s comment when you are discussing their MSF.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Most of the colleague questions score highly but 3 areas have a number of low scores: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b="1" i="1" dirty="0"/>
              <a:t>Communication</a:t>
            </a:r>
            <a:r>
              <a:rPr lang="en-GB" sz="4400" i="1" dirty="0"/>
              <a:t>: is willing to listen to what other colleagues have to say?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b="1" i="1" dirty="0"/>
              <a:t>Respect for colleagues</a:t>
            </a:r>
            <a:r>
              <a:rPr lang="en-GB" sz="4400" i="1" dirty="0"/>
              <a:t>: values the contribution of others?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b="1" i="1" dirty="0"/>
              <a:t>Insight</a:t>
            </a:r>
            <a:r>
              <a:rPr lang="en-GB" sz="4400" i="1" dirty="0"/>
              <a:t>: recognises the effect their behaviour has on others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3463-0033-42E6-A752-EC2703917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altLang="en-US" dirty="0"/>
              <a:t>Scenario 6 “ I don’t see why I should pander to time-wasters”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38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569BE-05FE-4089-847B-308AFCE34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Font typeface="Times" panose="02020603050405020304" pitchFamily="18" charset="0"/>
              <a:buNone/>
              <a:defRPr/>
            </a:pPr>
            <a:r>
              <a:rPr lang="en-GB" sz="4400" dirty="0"/>
              <a:t>“tendency to be blunt”, </a:t>
            </a:r>
          </a:p>
          <a:p>
            <a:pPr marL="0" indent="0">
              <a:lnSpc>
                <a:spcPct val="160000"/>
              </a:lnSpc>
              <a:buFont typeface="Times" panose="02020603050405020304" pitchFamily="18" charset="0"/>
              <a:buNone/>
              <a:defRPr/>
            </a:pPr>
            <a:r>
              <a:rPr lang="en-GB" sz="4400" dirty="0"/>
              <a:t>“can be impatient”, </a:t>
            </a:r>
          </a:p>
          <a:p>
            <a:pPr marL="0" indent="0">
              <a:lnSpc>
                <a:spcPct val="160000"/>
              </a:lnSpc>
              <a:buFont typeface="Times" panose="02020603050405020304" pitchFamily="18" charset="0"/>
              <a:buNone/>
              <a:defRPr/>
            </a:pPr>
            <a:r>
              <a:rPr lang="en-GB" sz="4400" dirty="0"/>
              <a:t>“doesn’t suffer fools gladly”,</a:t>
            </a:r>
          </a:p>
          <a:p>
            <a:pPr marL="0" indent="0">
              <a:lnSpc>
                <a:spcPct val="160000"/>
              </a:lnSpc>
              <a:buFont typeface="Times" panose="02020603050405020304" pitchFamily="18" charset="0"/>
              <a:buNone/>
              <a:defRPr/>
            </a:pPr>
            <a:r>
              <a:rPr lang="en-GB" sz="4400" dirty="0"/>
              <a:t>“always on time – never runs late”,</a:t>
            </a:r>
          </a:p>
          <a:p>
            <a:pPr marL="0" indent="0">
              <a:lnSpc>
                <a:spcPct val="160000"/>
              </a:lnSpc>
              <a:buFont typeface="Times" panose="02020603050405020304" pitchFamily="18" charset="0"/>
              <a:buNone/>
              <a:defRPr/>
            </a:pPr>
            <a:r>
              <a:rPr lang="en-GB" sz="4400" dirty="0"/>
              <a:t>“can seem unapproachable” </a:t>
            </a:r>
          </a:p>
          <a:p>
            <a:pPr marL="0" indent="0">
              <a:lnSpc>
                <a:spcPct val="160000"/>
              </a:lnSpc>
              <a:buFont typeface="Times" panose="02020603050405020304" pitchFamily="18" charset="0"/>
              <a:buNone/>
              <a:defRPr/>
            </a:pPr>
            <a:r>
              <a:rPr lang="en-GB" sz="4400" dirty="0"/>
              <a:t>“very good clinically”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F88E7-286D-4074-AB58-C7EEE397E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altLang="en-US" dirty="0"/>
              <a:t>Scenario 6 “ I don’t see why I should pander to time-wasters” comments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41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4A10C-2DA5-4F18-AB67-96EEE9D5C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altLang="en-US" sz="4400" b="1" dirty="0"/>
              <a:t>“I don’t see why I should pander to time-wasters”</a:t>
            </a:r>
          </a:p>
          <a:p>
            <a:r>
              <a:rPr lang="en-GB" altLang="en-US" sz="4400" i="1" dirty="0"/>
              <a:t>Lack of INSIGHT</a:t>
            </a:r>
          </a:p>
          <a:p>
            <a:r>
              <a:rPr lang="en-GB" altLang="en-US" sz="4400" i="1" dirty="0"/>
              <a:t>Remember to emphasise the positive when looking at feedback</a:t>
            </a:r>
          </a:p>
          <a:p>
            <a:r>
              <a:rPr lang="en-GB" altLang="en-US" sz="4400" i="1" dirty="0"/>
              <a:t>Ask “Do you recognise yourself in this?”</a:t>
            </a:r>
          </a:p>
          <a:p>
            <a:r>
              <a:rPr lang="en-GB" altLang="en-US" sz="4400" i="1" dirty="0"/>
              <a:t>Ask “What do you think about this feedback?”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7539D-0E85-401E-AEA5-7954CAF16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8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1ED085-1C1D-481C-9380-B45A04FAF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There are only two real RED FLAGS that should be taken outside or be acted upon:</a:t>
            </a:r>
            <a:endParaRPr lang="en-GB" sz="4400" b="1" dirty="0"/>
          </a:p>
          <a:p>
            <a:pPr>
              <a:defRPr/>
            </a:pPr>
            <a:r>
              <a:rPr lang="en-GB" sz="4400" u="sng" dirty="0"/>
              <a:t>Patient safety issues</a:t>
            </a:r>
            <a:r>
              <a:rPr lang="en-GB" sz="4400" dirty="0"/>
              <a:t>: If you feel that the doctor’s patients are at risk you have a duty to act. This is best done by the doctor self-referring to their MD/RO/CD or the GMC. If not, you should ensure this goes higher.</a:t>
            </a:r>
            <a:endParaRPr lang="en-GB" sz="4400" b="1" dirty="0"/>
          </a:p>
          <a:p>
            <a:pPr>
              <a:defRPr/>
            </a:pPr>
            <a:r>
              <a:rPr lang="en-GB" sz="4400" u="sng" dirty="0"/>
              <a:t>Illegality</a:t>
            </a:r>
            <a:r>
              <a:rPr lang="en-GB" sz="4400" dirty="0"/>
              <a:t>: You have a similar duty under law or you become complicit in the activity. Again, self-referral is the preferred option.</a:t>
            </a:r>
            <a:endParaRPr lang="en-GB" sz="4400" b="1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121F7-CACC-4D8F-AD3A-8C6A195BE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Red Flags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9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9453F2-F466-43B8-B668-123F2AB9E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altLang="en-US" sz="4400" dirty="0"/>
              <a:t>The default position would be to continue with the appraisal unless you feel that the appraisee is not going to benefit from continuing in their current state.</a:t>
            </a:r>
            <a:endParaRPr lang="en-GB" altLang="en-US" sz="4400" b="1" dirty="0"/>
          </a:p>
          <a:p>
            <a:r>
              <a:rPr lang="en-GB" altLang="en-US" sz="4400" dirty="0"/>
              <a:t>Illness, lying/probity issues can be dealt with within the appraisal </a:t>
            </a:r>
          </a:p>
          <a:p>
            <a:r>
              <a:rPr lang="en-GB" altLang="en-US" sz="4400" dirty="0"/>
              <a:t>Any remedial actions should be noted in your comments to the RO and in the PDP for ‘follow up’ in the next appraisal. </a:t>
            </a:r>
          </a:p>
          <a:p>
            <a:r>
              <a:rPr lang="en-GB" altLang="en-US" sz="4400" dirty="0"/>
              <a:t>There is no text book way to proceed in the absence of RED FLAGS, use your own skills, experience and style to continue the discussion and record it appropriately.</a:t>
            </a:r>
            <a:endParaRPr lang="en-GB" altLang="en-US" sz="4400" b="1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DDAEB-37A5-4B52-BABE-C6AEC2D23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How to proceed?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08EF-45D7-457E-9839-ABB9EDC22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sz="4400" b="1" dirty="0"/>
              <a:t>What if the doctor is a locum?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Locums including short term locums are not exempt from regular appraisals and these should be recorded with a PDP.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doctor should not have more than one RO at any one time.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We should not be appraising an agency locum, who should have an RO provided by that agency.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If there are ‘missing’ appraisals rather than annually this is a concern.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24467-A274-4776-9193-2A2702A90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Non-engagement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5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62803-971D-4FC2-8ABC-40B7A9522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Any Questions?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908BE-828F-4B2C-B82E-C89AA79E7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Tricky Situations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48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A85445-E132-4371-AD4C-143EBAA11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You ask the doctor what they would like to discuss first.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They tell you that since their appraisal folder was closed they have been informed that a colleague has made an accusation of bullying against them, and they are really upset about this.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They think it could be an unprepared medical student who recently left a teaching session in tears, or possibly a nurse who couldn’t take a joke about her appearance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82B5-CE5E-4B0A-B86C-AE5FC6D27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Scenario 5 “I’m not a bully….”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51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89C62-67B9-4703-A1E9-995A13B16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altLang="en-US" sz="4400" b="1" dirty="0"/>
              <a:t>“I’m not a bully….”</a:t>
            </a:r>
          </a:p>
          <a:p>
            <a:r>
              <a:rPr lang="en-GB" altLang="en-US" sz="4400" i="1" dirty="0"/>
              <a:t>We cannot ‘unknow’ this information. </a:t>
            </a:r>
          </a:p>
          <a:p>
            <a:r>
              <a:rPr lang="en-GB" altLang="en-US" sz="4400" i="1" dirty="0"/>
              <a:t>Incomplete - should certainly be an entry in the next appraisal folder but may be better discussed while ‘fresh’. </a:t>
            </a:r>
          </a:p>
          <a:p>
            <a:r>
              <a:rPr lang="en-GB" altLang="en-US" sz="4400" i="1" dirty="0"/>
              <a:t>Look for other complaints/feedback in the appraisee’s history. Discuss why the complaint may have arisen. </a:t>
            </a:r>
          </a:p>
          <a:p>
            <a:r>
              <a:rPr lang="en-GB" altLang="en-US" sz="4400" i="1" dirty="0"/>
              <a:t>Is there evidence of any INSIGHT into how their actions/words affect those they work with?</a:t>
            </a:r>
          </a:p>
          <a:p>
            <a:r>
              <a:rPr lang="en-GB" altLang="en-US" sz="4400" i="1" dirty="0"/>
              <a:t>PDP – Equality/diversity training?.</a:t>
            </a:r>
          </a:p>
          <a:p>
            <a:r>
              <a:rPr lang="en-GB" altLang="en-US" sz="4400" i="1" dirty="0"/>
              <a:t>Not just about the appraisal information – be alert to other cues.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65D5D-9671-4DA3-9694-E7D69EE62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C0A388-C793-4DFA-B598-426107FC9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dirty="0"/>
              <a:t>When things don’t go according to plan…..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Identify the issues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Do you have to act?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Is appraisal the place?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Should the appraisal be halted?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Does it need to be escalated?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/>
              <a:t>How do I record this in the summary?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3E36-51E6-492E-9012-A6569E80C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Tricky Appraisals</a:t>
            </a:r>
          </a:p>
        </p:txBody>
      </p:sp>
    </p:spTree>
    <p:extLst>
      <p:ext uri="{BB962C8B-B14F-4D97-AF65-F5344CB8AC3E}">
        <p14:creationId xmlns:p14="http://schemas.microsoft.com/office/powerpoint/2010/main" val="34696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D00DF-55EB-41C5-A116-7CA7CDA2D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submitted documentation has several items of supporting information but there is little if any evidence of reflection.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doctor explains that given the recent publicity over Dr </a:t>
            </a:r>
            <a:r>
              <a:rPr lang="en-GB" sz="4400" dirty="0" err="1"/>
              <a:t>Bawa-Garba</a:t>
            </a:r>
            <a:r>
              <a:rPr lang="en-GB" sz="4400" dirty="0"/>
              <a:t> they have chosen not submit any written reflection for the appraisal.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doctor comments that they are worried that reflecting on a complaint or SEA may be viewed as an admission of poor practice.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E0FAE-3F61-448D-852C-8D0F68724C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altLang="en-US" dirty="0"/>
              <a:t>Scenario 7 “Reflections in my appraisal can be used against me”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87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532BC-F884-47FB-9990-930A76DD0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>
              <a:buFont typeface="Times" panose="02020603050405020304" pitchFamily="18" charset="0"/>
              <a:buNone/>
              <a:defRPr/>
            </a:pPr>
            <a:r>
              <a:rPr lang="en-GB" sz="4400" dirty="0"/>
              <a:t>The focus of reflection should be on learning, rather than what has gone wrong. </a:t>
            </a:r>
          </a:p>
          <a:p>
            <a:pPr marL="0">
              <a:buFont typeface="Times" panose="02020603050405020304" pitchFamily="18" charset="0"/>
              <a:buNone/>
              <a:defRPr/>
            </a:pPr>
            <a:r>
              <a:rPr lang="en-GB" sz="4400" dirty="0"/>
              <a:t>As far as possible, patient details in any reflections and feedback should be entered anonymously.</a:t>
            </a:r>
          </a:p>
          <a:p>
            <a:pPr marL="0">
              <a:buFont typeface="Times" panose="02020603050405020304" pitchFamily="18" charset="0"/>
              <a:buNone/>
              <a:defRPr/>
            </a:pPr>
            <a:r>
              <a:rPr lang="en-GB" sz="4400" dirty="0"/>
              <a:t>Appraisers need to be able to document the doctor has demonstrated reflective practice.</a:t>
            </a:r>
          </a:p>
          <a:p>
            <a:pPr marL="0">
              <a:buFont typeface="Times" panose="02020603050405020304" pitchFamily="18" charset="0"/>
              <a:buNone/>
              <a:defRPr/>
            </a:pPr>
            <a:r>
              <a:rPr lang="en-GB" sz="4400" dirty="0"/>
              <a:t>Reflection does not have to be written – there is evidence doctors prefer face to face reflection with a colleague - as in appraisal</a:t>
            </a:r>
          </a:p>
          <a:p>
            <a:pPr marL="0">
              <a:buFont typeface="Times" panose="02020603050405020304" pitchFamily="18" charset="0"/>
              <a:buNone/>
              <a:defRPr/>
            </a:pPr>
            <a:r>
              <a:rPr lang="en-GB" sz="4400" dirty="0"/>
              <a:t>All doctors have a duty of candour.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7C6C-59C5-4802-A21C-BBB294F24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01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04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You are discussing the appraisal process with a doctor who has been late selecting an appraiser, slow to arrange a meeting, then postponed a couple of times, SOAR documentation and supporting evidence not really enough so postponed again, and then only just adequate.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doctor explains that just getting by at work is hard enough without the added burden of appraisal.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en-US" dirty="0"/>
              <a:t>Scenario 1. “Appraisal is a burden….”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7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98659-8A95-4065-894F-D3211EFD2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sz="4400" b="1" dirty="0"/>
              <a:t>“Appraisal is a burden….”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i="1" dirty="0"/>
              <a:t>‘Wilful blindness’ or ‘extenuating circumstances’.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i="1" dirty="0"/>
              <a:t>Is this a cry for help?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i="1" dirty="0"/>
              <a:t>Non-engagement processes – when do you tell the RO about repeated delay?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i="1" dirty="0"/>
              <a:t>What if the last appraisal was more than a year ago?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i="1" dirty="0"/>
              <a:t>What if the doctor is a locum?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3E197-DF38-44EA-BA29-8E80B90D88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D79AC-8A4E-48FA-85D9-4373C72AE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When discussing reasons for non-engagement the doctor discloses a whole series of events in both their personal &amp; professional life.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An appraisal is the last thing they need right now.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You work on a different site and were not aware of these events.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66E4B-B703-4686-9F1C-7AC6D1DC63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altLang="en-US" dirty="0"/>
              <a:t>Scenario 2 “My life is out of control”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69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18DB-AC92-4E0C-9F7C-2CD82691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altLang="en-US" sz="4400" b="1" dirty="0"/>
              <a:t>“My life is out of control”</a:t>
            </a:r>
          </a:p>
          <a:p>
            <a:r>
              <a:rPr lang="en-GB" altLang="en-US" sz="4400" i="1" dirty="0"/>
              <a:t>What do you need to be told?</a:t>
            </a:r>
          </a:p>
          <a:p>
            <a:r>
              <a:rPr lang="en-GB" altLang="en-US" sz="4400" i="1" dirty="0"/>
              <a:t>What should you be told?</a:t>
            </a:r>
          </a:p>
          <a:p>
            <a:r>
              <a:rPr lang="en-GB" altLang="en-US" sz="4400" i="1" dirty="0"/>
              <a:t>How should you be told? (Officially vs rumour)</a:t>
            </a:r>
          </a:p>
          <a:p>
            <a:r>
              <a:rPr lang="en-GB" altLang="en-US" sz="4400" i="1" dirty="0"/>
              <a:t>Anticipated tricky situation</a:t>
            </a:r>
          </a:p>
          <a:p>
            <a:r>
              <a:rPr lang="en-GB" altLang="en-US" sz="4400" i="1" dirty="0"/>
              <a:t>Ideally avoid getting to this point</a:t>
            </a:r>
          </a:p>
          <a:p>
            <a:r>
              <a:rPr lang="en-GB" altLang="en-US" sz="4400" i="1" dirty="0"/>
              <a:t>Appraiser is not the appraisee’s doctor or social worker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C62AD-2DC9-4BDE-B1ED-54488A7675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5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3641DB-E7F8-4D77-8B35-1461A0576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You are discussing a complaint. The doctor’s letter of response was checked by the MDO who suggested several amendments.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doctor comments “ It’s the job of the MDO to defend me, not to appease the complainant – why should I apologise when I’ve done nothing wrong?”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77C0-FDBF-4A68-9584-34096B1A93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altLang="en-US" sz="2400" dirty="0"/>
              <a:t>Scenario 3 “Why should I apologise when I’ve done nothing wrong?”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495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1E3CB4-2DBB-4366-8D16-DD4B6CEBB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altLang="en-US" sz="4400" b="1" dirty="0"/>
              <a:t>“Why should I apologise?”</a:t>
            </a:r>
          </a:p>
          <a:p>
            <a:r>
              <a:rPr lang="en-GB" altLang="en-US" sz="4400" i="1" dirty="0"/>
              <a:t>Are there any other complaints in their evidence? </a:t>
            </a:r>
          </a:p>
          <a:p>
            <a:r>
              <a:rPr lang="en-GB" altLang="en-US" sz="4400" i="1" dirty="0"/>
              <a:t>Do they understand/comply with the complaints process? MDO advice often advises apology without admitting fault.</a:t>
            </a:r>
          </a:p>
          <a:p>
            <a:r>
              <a:rPr lang="en-GB" altLang="en-US" sz="4400" i="1" dirty="0"/>
              <a:t>What else is in their folder/appraisal history?</a:t>
            </a:r>
          </a:p>
          <a:p>
            <a:r>
              <a:rPr lang="en-GB" altLang="en-US" sz="4400" i="1" dirty="0"/>
              <a:t>Lack of INSIGHT – do they understand why the patient has complained?</a:t>
            </a:r>
          </a:p>
          <a:p>
            <a:r>
              <a:rPr lang="en-GB" altLang="en-US" sz="4400" i="1" dirty="0"/>
              <a:t>Can you change attitudes? </a:t>
            </a:r>
          </a:p>
          <a:p>
            <a:r>
              <a:rPr lang="en-GB" altLang="en-US" sz="4400" i="1" dirty="0"/>
              <a:t>Not the role of the appraiser to dig into the complaint</a:t>
            </a:r>
            <a:endParaRPr lang="en-GB" altLang="en-US" sz="440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933D-10F8-41AB-85CC-68A0E036F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Facilitators’ Notes Scenario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48068-C9DA-43B1-92DC-194A21F61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The doctor has a big folder of CPD with plenty of reflection and appears to be very competent and successful.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When discussing the PDP for next year they announce that they are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a) Thinking of changing specialty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b) Leaving medicine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c) Emigrating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GB" sz="4400" dirty="0"/>
              <a:t>because they are no longer enjoying their work.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5AB6-F9B9-48AB-95FC-CC738A67D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altLang="en-US" dirty="0"/>
              <a:t>Scenario 4 “I think I’m in the wrong job....”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0255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2c27bc8-f1cf-457f-9f0c-f3bbe8b33b63">QEA2HK2V67VY-1303105528-36647</_dlc_DocId>
    <_dlc_DocIdUrl xmlns="72c27bc8-f1cf-457f-9f0c-f3bbe8b33b63">
      <Url>https://scottish.sharepoint.com/sites/1nes/_layouts/15/DocIdRedir.aspx?ID=QEA2HK2V67VY-1303105528-36647</Url>
      <Description>QEA2HK2V67VY-1303105528-36647</Description>
    </_dlc_DocIdUrl>
    <KpiDescription xmlns="http://schemas.microsoft.com/sharepoint/v3" xsi:nil="true"/>
    <Creator xmlns="9369f9cd-7934-46f9-83f8-0ab2aa6125c5" xsi:nil="true"/>
    <Tags xmlns="9369f9cd-7934-46f9-83f8-0ab2aa6125c5" xsi:nil="true"/>
    <MimeType xmlns="9369f9cd-7934-46f9-83f8-0ab2aa6125c5" xsi:nil="true"/>
    <Legacy_x0020_ID xmlns="9369f9cd-7934-46f9-83f8-0ab2aa6125c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093A37BA9DE2234387C8D47F9304F24F" ma:contentTypeVersion="60" ma:contentTypeDescription="AI created content type for migration of content from Fresco to SP" ma:contentTypeScope="" ma:versionID="a6e9a88d6573c11b11311793c0398e7a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xmlns:ns4="72c27bc8-f1cf-457f-9f0c-f3bbe8b33b63" targetNamespace="http://schemas.microsoft.com/office/2006/metadata/properties" ma:root="true" ma:fieldsID="2e6920359b41bd7021298ae0cb40d0df" ns1:_="" ns2:_="" ns4:_="">
    <xsd:import namespace="http://schemas.microsoft.com/sharepoint/v3"/>
    <xsd:import namespace="9369f9cd-7934-46f9-83f8-0ab2aa6125c5"/>
    <xsd:import namespace="72c27bc8-f1cf-457f-9f0c-f3bbe8b33b63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7bc8-f1cf-457f-9f0c-f3bbe8b33b63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70E022-4DF1-4688-8F16-F28ED3B5C5D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D3C3A40-DEA6-4BB5-9612-DA45890F6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268A4-8AA1-41B8-B3EE-A93695EAB56A}">
  <ds:schemaRefs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9369f9cd-7934-46f9-83f8-0ab2aa6125c5"/>
    <ds:schemaRef ds:uri="http://purl.org/dc/elements/1.1/"/>
    <ds:schemaRef ds:uri="http://schemas.openxmlformats.org/package/2006/metadata/core-properties"/>
    <ds:schemaRef ds:uri="72c27bc8-f1cf-457f-9f0c-f3bbe8b33b6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0A07ECC-9BAE-4CA8-8550-7A1EA4BF1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69f9cd-7934-46f9-83f8-0ab2aa6125c5"/>
    <ds:schemaRef ds:uri="72c27bc8-f1cf-457f-9f0c-f3bbe8b33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1326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Source Sans Pro</vt:lpstr>
      <vt:lpstr>Times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wright</dc:creator>
  <cp:lastModifiedBy>Harry Peat</cp:lastModifiedBy>
  <cp:revision>57</cp:revision>
  <cp:lastPrinted>2017-04-12T08:23:19Z</cp:lastPrinted>
  <dcterms:created xsi:type="dcterms:W3CDTF">2017-03-30T11:37:55Z</dcterms:created>
  <dcterms:modified xsi:type="dcterms:W3CDTF">2018-05-04T10:02:40Z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0x010100540009AA9B7AD14AB7CB3A6FC98C51F800093A37BA9DE2234387C8D47F9304F24F</vt:lpwstr>
  </property>
  <property fmtid="{D5CDD505-2E9C-101B-9397-08002B2CF9AE}" pid="3" name="_dlc_DocIdItemGuid">
    <vt:lpwstr>244a56e7-c400-4b46-a328-f20f8e1b5caf</vt:lpwstr>
  </property>
</Properties>
</file>