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7" r:id="rId6"/>
    <p:sldId id="280" r:id="rId7"/>
    <p:sldId id="262" r:id="rId8"/>
    <p:sldId id="291" r:id="rId9"/>
    <p:sldId id="276" r:id="rId10"/>
    <p:sldId id="299" r:id="rId11"/>
    <p:sldId id="278" r:id="rId12"/>
    <p:sldId id="275" r:id="rId13"/>
    <p:sldId id="300" r:id="rId14"/>
    <p:sldId id="282" r:id="rId15"/>
    <p:sldId id="258" r:id="rId16"/>
    <p:sldId id="273" r:id="rId17"/>
    <p:sldId id="271" r:id="rId18"/>
    <p:sldId id="302" r:id="rId19"/>
    <p:sldId id="279" r:id="rId20"/>
    <p:sldId id="270" r:id="rId21"/>
    <p:sldId id="272" r:id="rId22"/>
    <p:sldId id="304" r:id="rId23"/>
    <p:sldId id="269" r:id="rId24"/>
    <p:sldId id="274" r:id="rId25"/>
    <p:sldId id="283" r:id="rId26"/>
    <p:sldId id="284" r:id="rId27"/>
    <p:sldId id="261" r:id="rId28"/>
    <p:sldId id="268" r:id="rId29"/>
    <p:sldId id="266" r:id="rId30"/>
    <p:sldId id="301" r:id="rId31"/>
    <p:sldId id="305" r:id="rId32"/>
    <p:sldId id="260" r:id="rId33"/>
    <p:sldId id="259" r:id="rId34"/>
    <p:sldId id="298" r:id="rId35"/>
    <p:sldId id="292" r:id="rId36"/>
    <p:sldId id="294" r:id="rId37"/>
    <p:sldId id="295" r:id="rId38"/>
    <p:sldId id="296" r:id="rId39"/>
    <p:sldId id="293" r:id="rId40"/>
    <p:sldId id="28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/>
    <p:restoredTop sz="93475"/>
  </p:normalViewPr>
  <p:slideViewPr>
    <p:cSldViewPr snapToGrid="0" snapToObjects="1">
      <p:cViewPr varScale="1">
        <p:scale>
          <a:sx n="106" d="100"/>
          <a:sy n="106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B21E-8414-B545-B61E-0149D6B38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0F6D-E95D-5E4B-A4D3-93C530696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9087D-B473-9949-AD06-D58B5AEB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41F1-3DEE-9449-AA9A-2E97F5D6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AC6E0-6DEF-7C48-8A53-D0F7FEA0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920C-1765-6742-BCEE-E611AE13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550FC-581D-6F44-B273-070F01102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547FC-9CEE-9241-B5D7-9AB6AB0E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A2727-5897-2443-9907-6B34D261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3279-8BF9-3A4A-AA16-E4B5B321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94103-AE93-4A41-B407-4E440B17F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E617A-95D5-0449-B2D2-E9295BD39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61503-97E2-6E46-97DC-E21501D4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ABCB5-2B86-BB4A-B38D-96119427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865B1-B37E-5449-9CD1-A1A5D2F5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A595-3298-8540-B30F-198B1403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578E-BB91-1349-8713-AA90F39B8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60805-3924-A441-B8D3-A0A304F4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C66D1-319A-3649-AFE7-9A3B929D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0C0F2-CDDA-914E-B975-7A10D7EB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7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1257-8AEF-494E-B655-7EEF0FDE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BAF9B-B839-5D4E-84EA-19F80627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93D5-9F28-EA45-B93D-C6C60434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A6DF4-1EEB-DF4D-88FA-C10EE253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60E8-684F-5E43-8DED-047CC4B4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C017-DC08-0D44-8869-640286C5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97AC-5943-C34E-B869-5AE2315AE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C2378-1A9D-144A-9969-CBDB9F2A4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45C41-9EAB-824E-9527-1B09F87D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5D25-DF40-4B48-8561-0D85C4FB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03D24-0422-EC43-AC20-4450B0C3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9954-5591-8E43-ABDC-9D5EE2C0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1A141-4EB5-0C47-B23D-D7190F66B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1E14C-C6EF-8240-8928-6CF294B2D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8B3F-E74C-4C4F-9917-94E1A4333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33564-C68A-5049-A9BB-8811FDB26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A1F86-E35B-E34C-98A1-BBCED380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405C48-35EE-8E4C-934F-15FC0B85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BB3B2-E4E5-874D-9685-B47A431D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F5E1-177E-E94D-9D80-1FBB2838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E7FD1-26E7-B544-8F7C-B74F3AC8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EFB6C-67A2-124F-A99A-316B7968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DB769-80D7-264C-B05D-4B7B4ED1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7F659-770A-B340-ACE5-AE5E49E5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3E26D-9965-F545-A727-45F697FF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97F65-6453-F644-A47D-5E7CE214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3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1130-6530-E249-9D2F-A353BB2E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F9AC-9165-384B-B241-AC3961BC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AFCEE-1460-474B-B0DF-90DB856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0EDD5-5FDA-D74E-A4BC-C0B93580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7E412-2332-D740-9997-ED67F2FD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D1423-B6BB-EB43-9A89-073E6F26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E525-67A6-3F4D-AE99-91AF5C61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91493-B91E-7D4D-8CB8-36A3C5636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8C9DD-FB32-B04B-98D1-5C343D06D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7F51B-46AC-9345-AAC3-D0B8451A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ACE6C-753E-F145-BC32-22919B4E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8CCA0-4BCA-F745-A7F5-1026CCBC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8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32A3A2-9835-4C4B-81BD-BF13A4E5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8F6F1-902A-704A-8EFF-808E33FA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EB604-5F3C-664E-8863-BBE53C75C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4D10C-5E01-994F-BA49-562E3AEF421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EF082-C5F3-A441-9D29-D4CC1466C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C33C-C3E1-D04A-85D8-5D9201FC2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2F7C-D390-4143-A42C-51A56740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nes.nhs.scot/21457/coaching-and-mentoring/coaching-and-mentoring-information-pac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dy_Murray_&amp;_Ivan_Lendl_(35401142941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nishfootballsports.blogspot.com/2015/03/cristiano-ronaldo-thinking-of-returning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uza-chan.net/japan/index.php/blog/yatsuhashi-bridge-fujita-memorial-garde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6357-C4D5-484D-8F5C-F85FB4CA6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Appraisal and Coaching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9D892-1BCE-4343-8292-5D67CDA50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Iain Wallace</a:t>
            </a:r>
          </a:p>
        </p:txBody>
      </p:sp>
    </p:spTree>
    <p:extLst>
      <p:ext uri="{BB962C8B-B14F-4D97-AF65-F5344CB8AC3E}">
        <p14:creationId xmlns:p14="http://schemas.microsoft.com/office/powerpoint/2010/main" val="281301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AD31-C3D9-7C4D-95D5-134035B3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48" y="267518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Personal chemistry is important </a:t>
            </a:r>
          </a:p>
        </p:txBody>
      </p:sp>
    </p:spTree>
    <p:extLst>
      <p:ext uri="{BB962C8B-B14F-4D97-AF65-F5344CB8AC3E}">
        <p14:creationId xmlns:p14="http://schemas.microsoft.com/office/powerpoint/2010/main" val="289726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8F13-A5DB-524F-AD7B-63652690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33269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Appraisal and coaching….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what’s the connection?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63BDE-B8DC-174A-8191-BBFDADABA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C686-334B-4748-915D-0AD9E62B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549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Both….</a:t>
            </a:r>
            <a:br>
              <a:rPr lang="en-US" sz="5400" b="1" dirty="0">
                <a:solidFill>
                  <a:schemeClr val="accent1"/>
                </a:solidFill>
              </a:rPr>
            </a:b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B70-0E82-4642-A844-808303B8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100" dirty="0"/>
              <a:t>are formative 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focus on the individual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facilitate self-reflection and self-awareness 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support personal development and how an individual contributes to their team and </a:t>
            </a:r>
            <a:r>
              <a:rPr lang="en-US" sz="3100" dirty="0" err="1"/>
              <a:t>organisation</a:t>
            </a:r>
            <a:endParaRPr lang="en-US" sz="3100" dirty="0"/>
          </a:p>
          <a:p>
            <a:pPr>
              <a:lnSpc>
                <a:spcPct val="150000"/>
              </a:lnSpc>
            </a:pPr>
            <a:r>
              <a:rPr lang="en-US" sz="3100" dirty="0"/>
              <a:t>help people figure out what their goals are and how they might go about achieving them </a:t>
            </a:r>
          </a:p>
        </p:txBody>
      </p:sp>
    </p:spTree>
    <p:extLst>
      <p:ext uri="{BB962C8B-B14F-4D97-AF65-F5344CB8AC3E}">
        <p14:creationId xmlns:p14="http://schemas.microsoft.com/office/powerpoint/2010/main" val="204993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96B1-7437-EB40-A932-8422DCAD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Competencies of a coach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D001C-1DD7-5046-9811-2DBB56023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Self-awareness</a:t>
            </a:r>
          </a:p>
          <a:p>
            <a:r>
              <a:rPr lang="en-US" sz="3600" dirty="0"/>
              <a:t>Being curious</a:t>
            </a:r>
          </a:p>
          <a:p>
            <a:r>
              <a:rPr lang="en-US" sz="3600" dirty="0"/>
              <a:t>Ability to raise awareness in others about their: </a:t>
            </a:r>
          </a:p>
          <a:p>
            <a:pPr lvl="1"/>
            <a:r>
              <a:rPr lang="en-US" sz="3600" dirty="0"/>
              <a:t>Assumptions</a:t>
            </a:r>
          </a:p>
          <a:p>
            <a:pPr lvl="1"/>
            <a:r>
              <a:rPr lang="en-US" sz="3600" dirty="0"/>
              <a:t>Beliefs</a:t>
            </a:r>
          </a:p>
          <a:p>
            <a:pPr lvl="1"/>
            <a:r>
              <a:rPr lang="en-US" sz="3600" dirty="0"/>
              <a:t>Attitudes</a:t>
            </a:r>
          </a:p>
          <a:p>
            <a:pPr lvl="1"/>
            <a:r>
              <a:rPr lang="en-US" sz="3600" dirty="0"/>
              <a:t>Repeating patterns</a:t>
            </a:r>
          </a:p>
          <a:p>
            <a:pPr lvl="1"/>
            <a:r>
              <a:rPr lang="en-US" sz="3600" dirty="0" err="1"/>
              <a:t>Blindspots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93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96B1-7437-EB40-A932-8422DCAD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Coaching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D001C-1DD7-5046-9811-2DBB56023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Being ‘present’ – giving focused attention/listening</a:t>
            </a:r>
          </a:p>
          <a:p>
            <a:r>
              <a:rPr lang="en-US" dirty="0"/>
              <a:t>Open questioning  </a:t>
            </a:r>
          </a:p>
          <a:p>
            <a:r>
              <a:rPr lang="en-US" dirty="0"/>
              <a:t>Exploring  metaphors </a:t>
            </a:r>
          </a:p>
          <a:p>
            <a:r>
              <a:rPr lang="en-US" dirty="0"/>
              <a:t>Using creativity to problem solve</a:t>
            </a:r>
          </a:p>
          <a:p>
            <a:r>
              <a:rPr lang="en-US" dirty="0"/>
              <a:t>Providing feedback</a:t>
            </a:r>
          </a:p>
          <a:p>
            <a:r>
              <a:rPr lang="en-US" dirty="0"/>
              <a:t>Careful challenge  </a:t>
            </a:r>
          </a:p>
          <a:p>
            <a:r>
              <a:rPr lang="en-US" dirty="0"/>
              <a:t>Being clear about scope and boundaries </a:t>
            </a:r>
          </a:p>
        </p:txBody>
      </p:sp>
    </p:spTree>
    <p:extLst>
      <p:ext uri="{BB962C8B-B14F-4D97-AF65-F5344CB8AC3E}">
        <p14:creationId xmlns:p14="http://schemas.microsoft.com/office/powerpoint/2010/main" val="290994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27B4-3908-6145-B85A-F4403296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381CE-A9BB-AB41-B7F9-F74A574F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i="1" dirty="0">
                <a:solidFill>
                  <a:schemeClr val="accent1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214954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7492-20C6-EB4B-A2D7-D1AB2589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Levels of listening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0D03-6D33-AF46-A2F2-1F094FB54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Level I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Internal – what does this mean for me?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Level II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Dialogue – focus all on the client and what they are saying. Sense of connection/empathy. </a:t>
            </a:r>
          </a:p>
        </p:txBody>
      </p:sp>
    </p:spTree>
    <p:extLst>
      <p:ext uri="{BB962C8B-B14F-4D97-AF65-F5344CB8AC3E}">
        <p14:creationId xmlns:p14="http://schemas.microsoft.com/office/powerpoint/2010/main" val="286275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2A02-4FDC-124A-8C83-9B0D6566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Level III – global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7ED8F-4F09-7242-879A-D74EB26E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4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1"/>
                </a:solidFill>
              </a:rPr>
              <a:t>Content 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What is said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How it’s said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What’s not being said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How it’s felt by the coach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1"/>
                </a:solidFill>
              </a:rPr>
              <a:t>Tone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1"/>
                </a:solidFill>
              </a:rPr>
              <a:t>Mood/Energy </a:t>
            </a:r>
          </a:p>
        </p:txBody>
      </p:sp>
    </p:spTree>
    <p:extLst>
      <p:ext uri="{BB962C8B-B14F-4D97-AF65-F5344CB8AC3E}">
        <p14:creationId xmlns:p14="http://schemas.microsoft.com/office/powerpoint/2010/main" val="88948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3C4C-5554-F047-AF9D-36B46778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Coaching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83FE-EA02-9340-B833-6E8B683A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33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>
                <a:solidFill>
                  <a:schemeClr val="accent1"/>
                </a:solidFill>
              </a:rPr>
              <a:t>Encouraging</a:t>
            </a:r>
          </a:p>
          <a:p>
            <a:pPr lvl="1"/>
            <a:r>
              <a:rPr lang="en-US" sz="3000" dirty="0"/>
              <a:t>Show you are listening – yes, uh-huh, non-</a:t>
            </a:r>
            <a:r>
              <a:rPr lang="en-US" sz="3000" dirty="0" err="1"/>
              <a:t>verbals</a:t>
            </a:r>
            <a:endParaRPr lang="en-US" sz="3000" dirty="0"/>
          </a:p>
          <a:p>
            <a:r>
              <a:rPr lang="en-US" sz="3500" dirty="0">
                <a:solidFill>
                  <a:schemeClr val="accent1"/>
                </a:solidFill>
              </a:rPr>
              <a:t>Extending</a:t>
            </a:r>
          </a:p>
          <a:p>
            <a:pPr lvl="1"/>
            <a:r>
              <a:rPr lang="en-US" sz="3000" dirty="0"/>
              <a:t>‘Tell me more…’</a:t>
            </a:r>
          </a:p>
          <a:p>
            <a:pPr lvl="1"/>
            <a:r>
              <a:rPr lang="en-US" sz="3000" dirty="0"/>
              <a:t>‘What else?’ </a:t>
            </a:r>
          </a:p>
          <a:p>
            <a:r>
              <a:rPr lang="en-US" sz="3500" dirty="0">
                <a:solidFill>
                  <a:schemeClr val="accent1"/>
                </a:solidFill>
              </a:rPr>
              <a:t>Reflecting back what you hear</a:t>
            </a:r>
          </a:p>
          <a:p>
            <a:pPr lvl="1"/>
            <a:r>
              <a:rPr lang="en-US" sz="3000" dirty="0"/>
              <a:t>‘So what I am hearing is….’</a:t>
            </a:r>
          </a:p>
          <a:p>
            <a:r>
              <a:rPr lang="en-US" sz="3500" dirty="0">
                <a:solidFill>
                  <a:schemeClr val="accent1"/>
                </a:solidFill>
              </a:rPr>
              <a:t>Reflecting what you see and feel</a:t>
            </a:r>
          </a:p>
          <a:p>
            <a:pPr lvl="1"/>
            <a:r>
              <a:rPr lang="en-US" sz="3000" dirty="0"/>
              <a:t>‘As you say that, I notice….’</a:t>
            </a:r>
          </a:p>
          <a:p>
            <a:r>
              <a:rPr lang="en-US" sz="3500" dirty="0" err="1">
                <a:solidFill>
                  <a:schemeClr val="accent1"/>
                </a:solidFill>
              </a:rPr>
              <a:t>Summarising</a:t>
            </a:r>
            <a:endParaRPr lang="en-US" sz="3500" dirty="0">
              <a:solidFill>
                <a:schemeClr val="accent1"/>
              </a:solidFill>
            </a:endParaRPr>
          </a:p>
          <a:p>
            <a:pPr lvl="1"/>
            <a:r>
              <a:rPr lang="en-US" sz="3000" dirty="0"/>
              <a:t>‘You have mentioned x things. The first </a:t>
            </a:r>
            <a:r>
              <a:rPr lang="en-US" sz="3000" dirty="0" err="1"/>
              <a:t>etc</a:t>
            </a:r>
            <a:r>
              <a:rPr lang="en-US" sz="30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229207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27B4-3908-6145-B85A-F4403296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381CE-A9BB-AB41-B7F9-F74A574F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i="1" dirty="0">
                <a:solidFill>
                  <a:schemeClr val="accent1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25167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5BD0-B683-2946-B3B0-8D8148339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858"/>
            <a:ext cx="9144000" cy="2387600"/>
          </a:xfrm>
        </p:spPr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Mentors, Counsellors, Coaches, Priests and Friends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5DA27-69F3-0C4D-B2DC-EA85D3D63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2450"/>
            <a:ext cx="9144000" cy="8953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34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A546-BE2A-CA4E-8044-023F38C6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Good coaching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3D7A9-F2F8-7643-868F-F720ABBB2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068"/>
            <a:ext cx="10515600" cy="4667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Can you tell me more?</a:t>
            </a:r>
          </a:p>
          <a:p>
            <a:pPr>
              <a:lnSpc>
                <a:spcPct val="100000"/>
              </a:lnSpc>
            </a:pPr>
            <a:r>
              <a:rPr lang="en-US" dirty="0"/>
              <a:t>What will happen if you don’t do it? </a:t>
            </a:r>
          </a:p>
          <a:p>
            <a:pPr>
              <a:lnSpc>
                <a:spcPct val="100000"/>
              </a:lnSpc>
            </a:pPr>
            <a:r>
              <a:rPr lang="en-US" dirty="0"/>
              <a:t>Where are you drawn to now? </a:t>
            </a:r>
          </a:p>
          <a:p>
            <a:pPr>
              <a:lnSpc>
                <a:spcPct val="100000"/>
              </a:lnSpc>
            </a:pPr>
            <a:r>
              <a:rPr lang="en-US" dirty="0"/>
              <a:t>What would you like to ask yourself about being here?</a:t>
            </a:r>
          </a:p>
          <a:p>
            <a:pPr>
              <a:lnSpc>
                <a:spcPct val="100000"/>
              </a:lnSpc>
            </a:pPr>
            <a:r>
              <a:rPr lang="en-US" dirty="0"/>
              <a:t>What’s standing in your way?  </a:t>
            </a:r>
          </a:p>
          <a:p>
            <a:pPr>
              <a:lnSpc>
                <a:spcPct val="100000"/>
              </a:lnSpc>
            </a:pPr>
            <a:r>
              <a:rPr lang="en-US" dirty="0"/>
              <a:t>What does success look like?</a:t>
            </a:r>
          </a:p>
          <a:p>
            <a:pPr>
              <a:lnSpc>
                <a:spcPct val="100000"/>
              </a:lnSpc>
            </a:pPr>
            <a:r>
              <a:rPr lang="en-US" dirty="0"/>
              <a:t>What are you doing to </a:t>
            </a:r>
            <a:r>
              <a:rPr lang="en-US" i="1" dirty="0"/>
              <a:t>not</a:t>
            </a:r>
            <a:r>
              <a:rPr lang="en-US" dirty="0"/>
              <a:t> achieve this?  </a:t>
            </a:r>
          </a:p>
        </p:txBody>
      </p:sp>
    </p:spTree>
    <p:extLst>
      <p:ext uri="{BB962C8B-B14F-4D97-AF65-F5344CB8AC3E}">
        <p14:creationId xmlns:p14="http://schemas.microsoft.com/office/powerpoint/2010/main" val="200637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25F3-8524-324E-AE52-0FBB49B5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What about the </a:t>
            </a:r>
            <a:r>
              <a:rPr lang="en-US" sz="5400" b="1" i="1" dirty="0" err="1">
                <a:solidFill>
                  <a:schemeClr val="accent1"/>
                </a:solidFill>
              </a:rPr>
              <a:t>coachee</a:t>
            </a:r>
            <a:r>
              <a:rPr lang="en-US" sz="5400" b="1" i="1" dirty="0">
                <a:solidFill>
                  <a:schemeClr val="accent1"/>
                </a:solidFill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8FE5E-C5E4-4C45-9FA3-C6C2B9FA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Response- ability</a:t>
            </a:r>
          </a:p>
          <a:p>
            <a:pPr lvl="1"/>
            <a:r>
              <a:rPr lang="en-US" sz="3600" dirty="0"/>
              <a:t>It’s their choice whether to change or not – coaching simply creates space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Watch out for </a:t>
            </a:r>
          </a:p>
          <a:p>
            <a:pPr lvl="1"/>
            <a:r>
              <a:rPr lang="en-US" sz="3600" dirty="0"/>
              <a:t>Blame</a:t>
            </a:r>
          </a:p>
          <a:p>
            <a:pPr lvl="1"/>
            <a:r>
              <a:rPr lang="en-US" sz="3600" dirty="0"/>
              <a:t>Collusion</a:t>
            </a:r>
          </a:p>
          <a:p>
            <a:pPr lvl="1"/>
            <a:r>
              <a:rPr lang="en-US" sz="3600" dirty="0"/>
              <a:t>Stuck patterns – energy of resistance </a:t>
            </a:r>
          </a:p>
        </p:txBody>
      </p:sp>
    </p:spTree>
    <p:extLst>
      <p:ext uri="{BB962C8B-B14F-4D97-AF65-F5344CB8AC3E}">
        <p14:creationId xmlns:p14="http://schemas.microsoft.com/office/powerpoint/2010/main" val="129601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1101-B0A5-C944-984E-8BDDD10F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Resistance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762A6-6860-6249-AB17-A4F250E3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‘The greatest barrier is the inability to give up what you have done before’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4000" dirty="0">
                <a:solidFill>
                  <a:schemeClr val="accent1"/>
                </a:solidFill>
              </a:rPr>
              <a:t>John Whitmore 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73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1101-B0A5-C944-984E-8BDDD10F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Resistance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762A6-6860-6249-AB17-A4F250E3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During their life people develop habits to help them cope with different situations</a:t>
            </a:r>
          </a:p>
          <a:p>
            <a:pPr>
              <a:lnSpc>
                <a:spcPct val="120000"/>
              </a:lnSpc>
            </a:pPr>
            <a:r>
              <a:rPr lang="en-US" dirty="0"/>
              <a:t>These habits serve a purpose but once hard wired they can be difficult to ‘unwire’</a:t>
            </a:r>
          </a:p>
          <a:p>
            <a:pPr>
              <a:lnSpc>
                <a:spcPct val="120000"/>
              </a:lnSpc>
            </a:pPr>
            <a:r>
              <a:rPr lang="en-US" dirty="0"/>
              <a:t>Habits are often a ‘comfort blanket’ </a:t>
            </a:r>
          </a:p>
          <a:p>
            <a:pPr>
              <a:lnSpc>
                <a:spcPct val="120000"/>
              </a:lnSpc>
            </a:pPr>
            <a:r>
              <a:rPr lang="en-US" dirty="0"/>
              <a:t>People often fall back on them even when they don’t serve them well</a:t>
            </a:r>
          </a:p>
          <a:p>
            <a:pPr>
              <a:lnSpc>
                <a:spcPct val="120000"/>
              </a:lnSpc>
            </a:pPr>
            <a:r>
              <a:rPr lang="en-US" dirty="0"/>
              <a:t>The coach's job is to support self-awareness and help their client develop new habits that better serve them in their current  state </a:t>
            </a:r>
          </a:p>
        </p:txBody>
      </p:sp>
    </p:spTree>
    <p:extLst>
      <p:ext uri="{BB962C8B-B14F-4D97-AF65-F5344CB8AC3E}">
        <p14:creationId xmlns:p14="http://schemas.microsoft.com/office/powerpoint/2010/main" val="420305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EFB4-10F9-F842-BCF9-50751D35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Two popular coaching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DD8E-481A-9A42-987B-DB53711F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400" dirty="0"/>
              <a:t>GROW</a:t>
            </a:r>
          </a:p>
          <a:p>
            <a:pPr>
              <a:lnSpc>
                <a:spcPct val="200000"/>
              </a:lnSpc>
            </a:pPr>
            <a:r>
              <a:rPr lang="en-US" sz="4400" dirty="0"/>
              <a:t>Solutions focus/OSKAR</a:t>
            </a:r>
          </a:p>
        </p:txBody>
      </p:sp>
    </p:spTree>
    <p:extLst>
      <p:ext uri="{BB962C8B-B14F-4D97-AF65-F5344CB8AC3E}">
        <p14:creationId xmlns:p14="http://schemas.microsoft.com/office/powerpoint/2010/main" val="1104013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997F-73A4-9643-B787-A0A744B9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GROW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918C-FAC2-C149-9D49-6CE4068D4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accent1"/>
                </a:solidFill>
              </a:rPr>
              <a:t>Goals </a:t>
            </a:r>
            <a:r>
              <a:rPr lang="en-US" sz="3600" dirty="0"/>
              <a:t>– ‘What would you like to achieve?’ 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accent1"/>
                </a:solidFill>
              </a:rPr>
              <a:t>Reality</a:t>
            </a:r>
            <a:r>
              <a:rPr lang="en-US" sz="3600" dirty="0"/>
              <a:t> – the </a:t>
            </a:r>
            <a:r>
              <a:rPr lang="en-US" sz="3600" dirty="0" err="1"/>
              <a:t>coachee’s</a:t>
            </a:r>
            <a:r>
              <a:rPr lang="en-US" sz="3600" dirty="0"/>
              <a:t> world in their words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accent1"/>
                </a:solidFill>
              </a:rPr>
              <a:t>Options</a:t>
            </a:r>
            <a:r>
              <a:rPr lang="en-US" sz="3600" dirty="0"/>
              <a:t> – open up before closing down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accent1"/>
                </a:solidFill>
              </a:rPr>
              <a:t>Will </a:t>
            </a:r>
            <a:r>
              <a:rPr lang="en-US" sz="3600" dirty="0"/>
              <a:t>– ‘What will you do now?’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6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529-A7D2-544C-840F-0A0ACF74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Solutions focus (OSKAR)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9BB64-9A9E-CC4E-98B4-B9A872C3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595"/>
            <a:ext cx="10515600" cy="507528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/>
                </a:solidFill>
              </a:rPr>
              <a:t>Outcome</a:t>
            </a:r>
            <a:r>
              <a:rPr lang="en-US" dirty="0"/>
              <a:t> – ‘What would success look like to you?’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/>
                </a:solidFill>
              </a:rPr>
              <a:t>Scaling</a:t>
            </a:r>
            <a:r>
              <a:rPr lang="en-US" dirty="0"/>
              <a:t> – ‘What level are you at just now?’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/>
                </a:solidFill>
              </a:rPr>
              <a:t>Know how</a:t>
            </a:r>
            <a:r>
              <a:rPr lang="en-US" dirty="0"/>
              <a:t> – ‘Who could help you with that?’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/>
                </a:solidFill>
              </a:rPr>
              <a:t>Affirm and action </a:t>
            </a:r>
            <a:r>
              <a:rPr lang="en-US" dirty="0"/>
              <a:t>– ‘What steps can you take today?’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/>
                </a:solidFill>
              </a:rPr>
              <a:t>Review</a:t>
            </a:r>
            <a:r>
              <a:rPr lang="en-US" dirty="0"/>
              <a:t> – ‘What did you do that made the change happen?’</a:t>
            </a:r>
          </a:p>
        </p:txBody>
      </p:sp>
    </p:spTree>
    <p:extLst>
      <p:ext uri="{BB962C8B-B14F-4D97-AF65-F5344CB8AC3E}">
        <p14:creationId xmlns:p14="http://schemas.microsoft.com/office/powerpoint/2010/main" val="1343838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56D2-0E11-C242-9855-2D736040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Getting unstuck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4207-AAD2-7043-9F7A-3E555F9FA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</a:pPr>
            <a:r>
              <a:rPr lang="en-US" sz="2800" dirty="0"/>
              <a:t>Using objects in the room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Coaching cards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Chair work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Imagining a timeline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7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27B4-3908-6145-B85A-F4403296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381CE-A9BB-AB41-B7F9-F74A574F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i="1" dirty="0">
                <a:solidFill>
                  <a:schemeClr val="accent1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540137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7A57-C251-D944-9D8B-21FBC318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57139-F997-214C-B21E-B4AA5CE0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11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5400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5400" i="1" dirty="0">
                <a:solidFill>
                  <a:schemeClr val="accent1"/>
                </a:solidFill>
              </a:rPr>
              <a:t>How might you apply these coaching approaches during appraisal?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8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BF0E-01AB-C84B-84DA-63190B5E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E0F1-5F0B-454C-A469-DECDA7FED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7200" i="1" dirty="0">
                <a:solidFill>
                  <a:schemeClr val="accent1"/>
                </a:solidFill>
              </a:rPr>
              <a:t>Coaching</a:t>
            </a:r>
            <a:r>
              <a:rPr lang="en-US" sz="72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180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5692-1742-4941-80F6-C4319509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Coaching within appraisal - what might get in the road?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8F5A-9F8A-914F-9E82-F5D847CD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Lack of confidence in applying a coaching approach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Limited time available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Appraisee </a:t>
            </a:r>
            <a:r>
              <a:rPr lang="en-US" sz="3600" dirty="0" err="1"/>
              <a:t>sceptical</a:t>
            </a:r>
            <a:r>
              <a:rPr lang="en-US" sz="3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Appraisee lacking in self-awareness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Anything else? </a:t>
            </a:r>
          </a:p>
        </p:txBody>
      </p:sp>
    </p:spTree>
    <p:extLst>
      <p:ext uri="{BB962C8B-B14F-4D97-AF65-F5344CB8AC3E}">
        <p14:creationId xmlns:p14="http://schemas.microsoft.com/office/powerpoint/2010/main" val="2643681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875F-AE79-1B44-B672-582F0E9B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i="1" dirty="0">
                <a:solidFill>
                  <a:schemeClr val="accent1"/>
                </a:solidFill>
              </a:rPr>
              <a:t>Some quick</a:t>
            </a:r>
            <a:br>
              <a:rPr lang="en-US" sz="8000" i="1" dirty="0">
                <a:solidFill>
                  <a:schemeClr val="accent1"/>
                </a:solidFill>
              </a:rPr>
            </a:br>
            <a:r>
              <a:rPr lang="en-US" sz="8000" i="1" dirty="0">
                <a:solidFill>
                  <a:schemeClr val="accent1"/>
                </a:solidFill>
              </a:rPr>
              <a:t>questions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59703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4402-FABF-7845-9924-4D69760B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9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Is coaching an approach you already use when appraising someone? </a:t>
            </a:r>
            <a:br>
              <a:rPr lang="en-US" sz="5400" dirty="0"/>
            </a:br>
            <a:endParaRPr lang="en-US" sz="5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0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4402-FABF-7845-9924-4D69760B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14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Should coaching be a core skill that appraisers have? </a:t>
            </a:r>
            <a:br>
              <a:rPr lang="en-US" sz="5400" dirty="0"/>
            </a:br>
            <a:endParaRPr lang="en-US" sz="5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47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4402-FABF-7845-9924-4D69760B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70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Have you had any training in coaching?</a:t>
            </a:r>
            <a:br>
              <a:rPr lang="en-US" sz="5400" dirty="0"/>
            </a:br>
            <a:endParaRPr lang="en-US" sz="5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60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4402-FABF-7845-9924-4D69760B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2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Would you consider training as a coach?</a:t>
            </a:r>
            <a:br>
              <a:rPr lang="en-US" sz="5400" dirty="0"/>
            </a:br>
            <a:endParaRPr lang="en-US" sz="5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25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4402-FABF-7845-9924-4D69760B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1"/>
                </a:solidFill>
              </a:rPr>
              <a:t>Breakout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C7D81-9D6E-1340-9F88-249A26EC1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Is there a place for coaching in appraisal? </a:t>
            </a:r>
          </a:p>
          <a:p>
            <a:pPr>
              <a:lnSpc>
                <a:spcPct val="200000"/>
              </a:lnSpc>
            </a:pPr>
            <a:r>
              <a:rPr lang="en-US" dirty="0"/>
              <a:t>Would you be more comfortable using a coaching approach after today’s webinar?</a:t>
            </a:r>
          </a:p>
          <a:p>
            <a:pPr>
              <a:lnSpc>
                <a:spcPct val="200000"/>
              </a:lnSpc>
            </a:pPr>
            <a:r>
              <a:rPr lang="en-US" dirty="0"/>
              <a:t>Is there anything else that you need to make you more confident in using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3526933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C24D-5D7D-6D4C-96BD-C8B6E765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Further 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F9AD-C354-0840-97CE-0059F07B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The Tao of Coaching </a:t>
            </a:r>
            <a:r>
              <a:rPr lang="en-US" dirty="0"/>
              <a:t>– Max </a:t>
            </a:r>
            <a:r>
              <a:rPr lang="en-US" dirty="0" err="1"/>
              <a:t>Linsberg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101 Coaching Strategies and Techniques – </a:t>
            </a:r>
            <a:r>
              <a:rPr lang="en-US" dirty="0" err="1"/>
              <a:t>Gladeana</a:t>
            </a:r>
            <a:r>
              <a:rPr lang="en-US" dirty="0"/>
              <a:t> McMahon and Anne Archer 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Coaching for Performance </a:t>
            </a:r>
            <a:r>
              <a:rPr lang="en-US" dirty="0"/>
              <a:t>– John Whitmore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The solutions focus </a:t>
            </a:r>
            <a:r>
              <a:rPr lang="en-US" dirty="0"/>
              <a:t>– Paul Z Jackson and Mark </a:t>
            </a:r>
            <a:r>
              <a:rPr lang="en-US" dirty="0" err="1"/>
              <a:t>McKergow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Co-active coaching </a:t>
            </a:r>
            <a:r>
              <a:rPr lang="en-US" dirty="0"/>
              <a:t>– Henry </a:t>
            </a:r>
            <a:r>
              <a:rPr lang="en-US" dirty="0" err="1"/>
              <a:t>Kimsey</a:t>
            </a:r>
            <a:r>
              <a:rPr lang="en-US" dirty="0"/>
              <a:t>-House et al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Gestalt Coaching </a:t>
            </a:r>
            <a:r>
              <a:rPr lang="en-US" dirty="0"/>
              <a:t>– Peter </a:t>
            </a:r>
            <a:r>
              <a:rPr lang="en-US" dirty="0" err="1"/>
              <a:t>Bluckert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hlinkClick r:id="rId2"/>
              </a:rPr>
              <a:t>NES Coaching and Mentoring Info pack</a:t>
            </a:r>
            <a:r>
              <a:rPr lang="en-US" dirty="0"/>
              <a:t> – NES Turas Learn </a:t>
            </a:r>
            <a:r>
              <a:rPr lang="en-US" sz="2000" dirty="0"/>
              <a:t>(click on link)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77B43-EDD4-0B45-A10F-EE27B923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2931549"/>
          </a:xfrm>
        </p:spPr>
        <p:txBody>
          <a:bodyPr anchor="b">
            <a:normAutofit/>
          </a:bodyPr>
          <a:lstStyle/>
          <a:p>
            <a:r>
              <a:rPr lang="en-GB" sz="3600" dirty="0"/>
              <a:t>‘Helping them learn rather than teaching them’</a:t>
            </a:r>
            <a:endParaRPr lang="en-US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20517D-4148-4D35-AF14-33E1CF513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6BD7-0C8B-8E4B-8D0A-132EAF72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3429000"/>
            <a:ext cx="2942813" cy="2529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/>
              <a:t>(Gallwey, T. 1986)</a:t>
            </a:r>
            <a:endParaRPr lang="en-US" sz="2000" dirty="0"/>
          </a:p>
        </p:txBody>
      </p:sp>
      <p:sp>
        <p:nvSpPr>
          <p:cNvPr id="1032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0C793-1CB1-4889-934B-7E280FF52A5E}"/>
              </a:ext>
            </a:extLst>
          </p:cNvPr>
          <p:cNvSpPr/>
          <p:nvPr/>
        </p:nvSpPr>
        <p:spPr>
          <a:xfrm>
            <a:off x="-8" y="6482724"/>
            <a:ext cx="8115280" cy="3012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en-GB" sz="1200" i="1" dirty="0">
                <a:solidFill>
                  <a:schemeClr val="bg1">
                    <a:lumMod val="65000"/>
                  </a:schemeClr>
                </a:solidFill>
                <a:hlinkClick r:id="rId3" tooltip="https://commons.wikimedia.org/wiki/File:Andy_Murray_&amp;_Ivan_Lendl_(35401142941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</a:rPr>
              <a:t> by Unknown Author is licensed under 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A picture containing person, sport, athletic game, baseball&#10;&#10;Description automatically generated">
            <a:extLst>
              <a:ext uri="{FF2B5EF4-FFF2-40B4-BE49-F238E27FC236}">
                <a16:creationId xmlns:a16="http://schemas.microsoft.com/office/drawing/2014/main" id="{650732F8-F268-4AA0-A82E-7DD07C5B8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36"/>
          <a:stretch/>
        </p:blipFill>
        <p:spPr>
          <a:xfrm>
            <a:off x="4086232" y="-7943"/>
            <a:ext cx="8115308" cy="6865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77B43-EDD4-0B45-A10F-EE27B923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41" y="426564"/>
            <a:ext cx="3638550" cy="3207529"/>
          </a:xfrm>
        </p:spPr>
        <p:txBody>
          <a:bodyPr anchor="b">
            <a:normAutofit fontScale="90000"/>
          </a:bodyPr>
          <a:lstStyle/>
          <a:p>
            <a:r>
              <a:rPr lang="en-GB" sz="4000" dirty="0"/>
              <a:t>‘Unlocking a person’s potential to maximize their own performance’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6BD7-0C8B-8E4B-8D0A-132EAF72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7" y="3762130"/>
            <a:ext cx="2942813" cy="21965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2000" i="1" dirty="0"/>
              <a:t>(Whitmore, J., 2002)</a:t>
            </a:r>
          </a:p>
        </p:txBody>
      </p:sp>
      <p:sp>
        <p:nvSpPr>
          <p:cNvPr id="1032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0C793-1CB1-4889-934B-7E280FF52A5E}"/>
              </a:ext>
            </a:extLst>
          </p:cNvPr>
          <p:cNvSpPr/>
          <p:nvPr/>
        </p:nvSpPr>
        <p:spPr>
          <a:xfrm>
            <a:off x="4057632" y="6467179"/>
            <a:ext cx="8115280" cy="3012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en-GB" sz="1200" i="1" dirty="0">
                <a:solidFill>
                  <a:schemeClr val="bg1">
                    <a:lumMod val="65000"/>
                  </a:schemeClr>
                </a:solidFill>
                <a:hlinkClick r:id="rId3" tooltip="https://spanishfootballsports.blogspot.com/2015/03/cristiano-ronaldo-thinking-of-return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</a:rPr>
              <a:t> by Unknown Author is licensed under 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rass, outdoor, bench, tree&#10;&#10;Description automatically generated">
            <a:extLst>
              <a:ext uri="{FF2B5EF4-FFF2-40B4-BE49-F238E27FC236}">
                <a16:creationId xmlns:a16="http://schemas.microsoft.com/office/drawing/2014/main" id="{19F0462D-A267-43E5-B188-25233DE9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431"/>
            <a:ext cx="8115280" cy="67714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16FB-ADF3-D546-8EDC-7D2AC12C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1523" y="241496"/>
            <a:ext cx="3524250" cy="59448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+mj-lt"/>
              </a:rPr>
              <a:t>Assisting a client to bridge the gap between where they are now and where they would like to be far more effectively than if they worked alone</a:t>
            </a:r>
            <a:endParaRPr lang="en-US" sz="36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73FA0-862D-4063-B9D3-FDAE1DC43ED5}"/>
              </a:ext>
            </a:extLst>
          </p:cNvPr>
          <p:cNvSpPr txBox="1"/>
          <p:nvPr/>
        </p:nvSpPr>
        <p:spPr>
          <a:xfrm>
            <a:off x="14808" y="6494871"/>
            <a:ext cx="8100488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i="1" dirty="0">
                <a:solidFill>
                  <a:schemeClr val="bg1">
                    <a:lumMod val="65000"/>
                  </a:schemeClr>
                </a:solidFill>
                <a:hlinkClick r:id="rId3" tooltip="http://muza-chan.net/japan/index.php/blog/yatsuhashi-bridge-fujita-memorial-gar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</a:rPr>
              <a:t> by Unknown Author is licensed under 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7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DFAA-6DEA-934B-9266-15C85977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F071-A6E6-D842-8F05-8202764C7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6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/>
              <a:t>A one-to-one conversation focused on the enhancement of learning and development through increasing self-awareness and a sense of personal responsibility, where the coach facilitates the self-directed learning of the </a:t>
            </a:r>
            <a:r>
              <a:rPr lang="en-GB" sz="3600" dirty="0" err="1"/>
              <a:t>coachee</a:t>
            </a:r>
            <a:r>
              <a:rPr lang="en-GB" sz="3600" dirty="0"/>
              <a:t> through questioning, active listening and appropriate challenge in a supportive and encouraging climate.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2300" dirty="0">
                <a:solidFill>
                  <a:schemeClr val="accent1"/>
                </a:solidFill>
              </a:rPr>
              <a:t>Growth Coaching International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910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B2A1-F2AF-084B-BEAF-76780047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035"/>
            <a:ext cx="10515600" cy="576469"/>
          </a:xfrm>
        </p:spPr>
        <p:txBody>
          <a:bodyPr>
            <a:noAutofit/>
          </a:bodyPr>
          <a:lstStyle/>
          <a:p>
            <a:r>
              <a:rPr lang="en-GB" sz="5400" b="1" i="1" dirty="0">
                <a:solidFill>
                  <a:schemeClr val="accent1"/>
                </a:solidFill>
              </a:rPr>
              <a:t>Coaching can achieve this by:</a:t>
            </a:r>
            <a:endParaRPr lang="en-US" sz="5400" b="1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872D-47D7-DC4D-9129-B91914944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320"/>
            <a:ext cx="10515600" cy="4351338"/>
          </a:xfrm>
        </p:spPr>
        <p:txBody>
          <a:bodyPr/>
          <a:lstStyle/>
          <a:p>
            <a:pPr lvl="1"/>
            <a:r>
              <a:rPr lang="en-GB" sz="3200" dirty="0"/>
              <a:t>Helping to raise the awareness of a client with effective questioning techniques</a:t>
            </a:r>
          </a:p>
          <a:p>
            <a:pPr lvl="1"/>
            <a:r>
              <a:rPr lang="en-GB" sz="3200" dirty="0"/>
              <a:t>Assisting them to create practical, step-by-step action plans to reach their goals</a:t>
            </a:r>
          </a:p>
          <a:p>
            <a:pPr lvl="1"/>
            <a:r>
              <a:rPr lang="en-GB" sz="3200" dirty="0"/>
              <a:t>Providing on-going support through any changes or obstacles</a:t>
            </a:r>
          </a:p>
          <a:p>
            <a:pPr lvl="1"/>
            <a:r>
              <a:rPr lang="en-GB" sz="3200" dirty="0"/>
              <a:t>Providing a client with tools, techniques and strategies to create lasting change and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3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2A02-4FDC-124A-8C83-9B0D6566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Coaching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7ED8F-4F09-7242-879A-D74EB26E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People are naturally creative and resourceful </a:t>
            </a:r>
          </a:p>
          <a:p>
            <a:r>
              <a:rPr lang="en-US" sz="3600" dirty="0"/>
              <a:t>They are capable rather than dependent and fragile</a:t>
            </a:r>
          </a:p>
          <a:p>
            <a:r>
              <a:rPr lang="en-US" sz="3600" dirty="0"/>
              <a:t>Focus is on the whole person </a:t>
            </a:r>
          </a:p>
          <a:p>
            <a:r>
              <a:rPr lang="en-US" sz="3600" dirty="0"/>
              <a:t>Even if there is a ‘problem’ to solve, there is often more behind this. </a:t>
            </a:r>
          </a:p>
          <a:p>
            <a:r>
              <a:rPr lang="en-US" sz="3600" dirty="0"/>
              <a:t>No topic exists in isolation </a:t>
            </a:r>
          </a:p>
          <a:p>
            <a:r>
              <a:rPr lang="en-US" sz="3600" dirty="0" err="1"/>
              <a:t>Utilise</a:t>
            </a:r>
            <a:r>
              <a:rPr lang="en-US" sz="3600" dirty="0"/>
              <a:t> heart, mind and gut feeling</a:t>
            </a:r>
          </a:p>
        </p:txBody>
      </p:sp>
    </p:spTree>
    <p:extLst>
      <p:ext uri="{BB962C8B-B14F-4D97-AF65-F5344CB8AC3E}">
        <p14:creationId xmlns:p14="http://schemas.microsoft.com/office/powerpoint/2010/main" val="184770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D96815014FC4DAAF3A159B430C409" ma:contentTypeVersion="14" ma:contentTypeDescription="Create a new document." ma:contentTypeScope="" ma:versionID="300c7e4eb471851064b81d1b6dd83332">
  <xsd:schema xmlns:xsd="http://www.w3.org/2001/XMLSchema" xmlns:xs="http://www.w3.org/2001/XMLSchema" xmlns:p="http://schemas.microsoft.com/office/2006/metadata/properties" xmlns:ns2="5549f3f6-b7db-40ce-a15f-c10d2fdae267" xmlns:ns3="0cf4b3a6-91e3-43a9-a28b-3e6e49204d49" targetNamespace="http://schemas.microsoft.com/office/2006/metadata/properties" ma:root="true" ma:fieldsID="04549130902698c6716dcd2850a96cce" ns2:_="" ns3:_="">
    <xsd:import namespace="5549f3f6-b7db-40ce-a15f-c10d2fdae267"/>
    <xsd:import namespace="0cf4b3a6-91e3-43a9-a28b-3e6e49204d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b3a6-91e3-43a9-a28b-3e6e49204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7468A-779F-48C9-AB31-FF7B3E613ACA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cf4b3a6-91e3-43a9-a28b-3e6e49204d49"/>
    <ds:schemaRef ds:uri="5549f3f6-b7db-40ce-a15f-c10d2fdae267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8E0FCD4-7196-43CF-B94D-105BCB363D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B5AD2B-DB3B-47ED-841E-F6791B305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9f3f6-b7db-40ce-a15f-c10d2fdae267"/>
    <ds:schemaRef ds:uri="0cf4b3a6-91e3-43a9-a28b-3e6e49204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992</Words>
  <Application>Microsoft Macintosh PowerPoint</Application>
  <PresentationFormat>Widescreen</PresentationFormat>
  <Paragraphs>155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Appraisal and Coaching</vt:lpstr>
      <vt:lpstr>Mentors, Counsellors, Coaches, Priests and Friends</vt:lpstr>
      <vt:lpstr>PowerPoint Presentation</vt:lpstr>
      <vt:lpstr>‘Helping them learn rather than teaching them’</vt:lpstr>
      <vt:lpstr>‘Unlocking a person’s potential to maximize their own performance’</vt:lpstr>
      <vt:lpstr>PowerPoint Presentation</vt:lpstr>
      <vt:lpstr>PowerPoint Presentation</vt:lpstr>
      <vt:lpstr>Coaching can achieve this by:</vt:lpstr>
      <vt:lpstr>Coaching in action</vt:lpstr>
      <vt:lpstr>Personal chemistry is important </vt:lpstr>
      <vt:lpstr>Appraisal and coaching….  what’s the connection?</vt:lpstr>
      <vt:lpstr>Both…. </vt:lpstr>
      <vt:lpstr>Competencies of a coach</vt:lpstr>
      <vt:lpstr>Coaching skills</vt:lpstr>
      <vt:lpstr>PowerPoint Presentation</vt:lpstr>
      <vt:lpstr>Levels of listening </vt:lpstr>
      <vt:lpstr>Level III – global listening</vt:lpstr>
      <vt:lpstr>Coaching techniques</vt:lpstr>
      <vt:lpstr>PowerPoint Presentation</vt:lpstr>
      <vt:lpstr>Good coaching questions </vt:lpstr>
      <vt:lpstr>What about the coachee? </vt:lpstr>
      <vt:lpstr>Resistance </vt:lpstr>
      <vt:lpstr>Resistance </vt:lpstr>
      <vt:lpstr>Two popular coaching models</vt:lpstr>
      <vt:lpstr>GROW</vt:lpstr>
      <vt:lpstr>Solutions focus (OSKAR) </vt:lpstr>
      <vt:lpstr>Getting unstuck</vt:lpstr>
      <vt:lpstr>PowerPoint Presentation</vt:lpstr>
      <vt:lpstr>PowerPoint Presentation</vt:lpstr>
      <vt:lpstr>Coaching within appraisal - what might get in the road?</vt:lpstr>
      <vt:lpstr>Some quick questions</vt:lpstr>
      <vt:lpstr>Is coaching an approach you already use when appraising someone?  </vt:lpstr>
      <vt:lpstr>Should coaching be a core skill that appraisers have?  </vt:lpstr>
      <vt:lpstr>Have you had any training in coaching? </vt:lpstr>
      <vt:lpstr>Would you consider training as a coach? </vt:lpstr>
      <vt:lpstr>Breakout discussion </vt:lpstr>
      <vt:lpstr>Further reading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for Appraisers</dc:title>
  <dc:creator>Iain Wallace</dc:creator>
  <cp:lastModifiedBy>Iain Wallace</cp:lastModifiedBy>
  <cp:revision>64</cp:revision>
  <dcterms:created xsi:type="dcterms:W3CDTF">2019-08-15T08:10:06Z</dcterms:created>
  <dcterms:modified xsi:type="dcterms:W3CDTF">2022-01-18T12:33:26Z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0x01010034BD96815014FC4DAAF3A159B430C409</vt:lpwstr>
  </property>
</Properties>
</file>