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handoutMasterIdLst>
    <p:handoutMasterId r:id="rId20"/>
  </p:handoutMasterIdLst>
  <p:sldIdLst>
    <p:sldId id="256" r:id="rId2"/>
    <p:sldId id="257" r:id="rId3"/>
    <p:sldId id="258" r:id="rId4"/>
    <p:sldId id="270" r:id="rId5"/>
    <p:sldId id="294" r:id="rId6"/>
    <p:sldId id="295" r:id="rId7"/>
    <p:sldId id="297" r:id="rId8"/>
    <p:sldId id="296" r:id="rId9"/>
    <p:sldId id="287" r:id="rId10"/>
    <p:sldId id="272" r:id="rId11"/>
    <p:sldId id="298" r:id="rId12"/>
    <p:sldId id="299" r:id="rId13"/>
    <p:sldId id="300" r:id="rId14"/>
    <p:sldId id="301" r:id="rId15"/>
    <p:sldId id="302" r:id="rId16"/>
    <p:sldId id="303" r:id="rId17"/>
    <p:sldId id="292" r:id="rId18"/>
    <p:sldId id="285" r:id="rId1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69" d="100"/>
          <a:sy n="69" d="100"/>
        </p:scale>
        <p:origin x="114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D63E7-5470-4EEA-9DA1-792F0305E6D5}" type="datetimeFigureOut">
              <a:rPr lang="en-GB" smtClean="0"/>
              <a:pPr/>
              <a:t>11/07/2016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66EE1-1C0C-4134-8F6E-9EF29C1CA78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 descr="FINAL-MA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04249"/>
            <a:ext cx="3012671" cy="13074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67660" y="6316224"/>
            <a:ext cx="4476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Quality Education for a Healthier Scotland</a:t>
            </a:r>
          </a:p>
        </p:txBody>
      </p:sp>
    </p:spTree>
    <p:extLst>
      <p:ext uri="{BB962C8B-B14F-4D97-AF65-F5344CB8AC3E}">
        <p14:creationId xmlns:p14="http://schemas.microsoft.com/office/powerpoint/2010/main" val="13944588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68834"/>
            <a:ext cx="9144000" cy="14891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8866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6" name="Picture 5" descr="SOAR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9180" y="367775"/>
            <a:ext cx="1384553" cy="961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138884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1572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65703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 descr="FINAL-MA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2313" y="204249"/>
            <a:ext cx="3012671" cy="13074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67660" y="6316224"/>
            <a:ext cx="4476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Quality Education for a Healthier Scotland</a:t>
            </a:r>
          </a:p>
        </p:txBody>
      </p:sp>
    </p:spTree>
    <p:extLst>
      <p:ext uri="{BB962C8B-B14F-4D97-AF65-F5344CB8AC3E}">
        <p14:creationId xmlns:p14="http://schemas.microsoft.com/office/powerpoint/2010/main" val="519301958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168"/>
            <a:ext cx="4038600" cy="39687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168"/>
            <a:ext cx="4038600" cy="39687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 descr="b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68834"/>
            <a:ext cx="9144000" cy="1489166"/>
          </a:xfrm>
          <a:prstGeom prst="rect">
            <a:avLst/>
          </a:prstGeom>
        </p:spPr>
      </p:pic>
      <p:pic>
        <p:nvPicPr>
          <p:cNvPr id="6" name="Picture 5" descr="SOAR-logo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319180" y="367775"/>
            <a:ext cx="1384553" cy="961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665780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3467"/>
            <a:ext cx="4040188" cy="801289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94756"/>
            <a:ext cx="4040188" cy="33071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3467"/>
            <a:ext cx="4041775" cy="801289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94756"/>
            <a:ext cx="4041775" cy="33071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 descr="b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68834"/>
            <a:ext cx="9144000" cy="1489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10818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02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2" descr="b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68834"/>
            <a:ext cx="9144000" cy="1489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499108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68834"/>
            <a:ext cx="9144000" cy="1489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144298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997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802023"/>
            <a:ext cx="5111750" cy="39297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02023"/>
            <a:ext cx="3008313" cy="3929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 descr="b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68834"/>
            <a:ext cx="9144000" cy="1489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109667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 descr="b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68834"/>
            <a:ext cx="9144000" cy="1489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622923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113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 descr="foots.eps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0211"/>
            <a:ext cx="9169270" cy="1250355"/>
          </a:xfrm>
          <a:prstGeom prst="rect">
            <a:avLst/>
          </a:prstGeom>
        </p:spPr>
      </p:pic>
      <p:pic>
        <p:nvPicPr>
          <p:cNvPr id="10" name="Picture 9" descr="NES 2colour spot.eps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711" y="274638"/>
            <a:ext cx="1203089" cy="119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211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</p:sldLayoutIdLst>
  <p:transition spd="med">
    <p:fade/>
  </p:transition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Century Gothic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ttishtrainerframework.org/" TargetMode="External"/><Relationship Id="rId2" Type="http://schemas.openxmlformats.org/officeDocument/2006/relationships/hyperlink" Target="http://www.appraisal.nes.scot.nhs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OAR@nes.scot.nhs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2457450"/>
            <a:ext cx="7420496" cy="1609725"/>
          </a:xfrm>
        </p:spPr>
        <p:txBody>
          <a:bodyPr/>
          <a:lstStyle/>
          <a:p>
            <a:r>
              <a:rPr lang="en-GB" sz="3200" dirty="0"/>
              <a:t>Recognition of Trainer processes</a:t>
            </a:r>
            <a:br>
              <a:rPr lang="en-GB" sz="3200" dirty="0"/>
            </a:br>
            <a:r>
              <a:rPr lang="en-GB" sz="3200" dirty="0"/>
              <a:t>on SOAR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5063901"/>
            <a:ext cx="6433717" cy="741363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n-GB" sz="2400" dirty="0"/>
              <a:t>Medical Appraisers Conference</a:t>
            </a:r>
          </a:p>
          <a:p>
            <a:pPr algn="r"/>
            <a:r>
              <a:rPr lang="en-GB" sz="2400" dirty="0"/>
              <a:t>5</a:t>
            </a:r>
            <a:r>
              <a:rPr lang="en-GB" sz="2400" baseline="30000" dirty="0"/>
              <a:t>th</a:t>
            </a:r>
            <a:r>
              <a:rPr lang="en-GB" sz="2400" dirty="0"/>
              <a:t> May 2016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619671" y="4063727"/>
            <a:ext cx="6433717" cy="8640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2400" dirty="0"/>
              <a:t>William Liu</a:t>
            </a:r>
          </a:p>
          <a:p>
            <a:pPr algn="r"/>
            <a:r>
              <a:rPr lang="en-GB" sz="2400" dirty="0"/>
              <a:t>Claire MacRae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87624" y="3717032"/>
            <a:ext cx="7427168" cy="1545035"/>
          </a:xfrm>
        </p:spPr>
        <p:txBody>
          <a:bodyPr/>
          <a:lstStyle/>
          <a:p>
            <a:pPr>
              <a:buNone/>
            </a:pPr>
            <a:r>
              <a:rPr lang="en-GB" sz="4000" b="1" dirty="0"/>
              <a:t>SOAR Demo</a:t>
            </a:r>
          </a:p>
          <a:p>
            <a:endParaRPr lang="en-GB" dirty="0"/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Year 2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Simplified RoT form</a:t>
            </a:r>
          </a:p>
          <a:p>
            <a:r>
              <a:rPr lang="en-GB" sz="2800" dirty="0"/>
              <a:t>Data sharing from SOAR to Turas (appraisal and recognition dates)</a:t>
            </a:r>
          </a:p>
          <a:p>
            <a:r>
              <a:rPr lang="en-GB" sz="2800" dirty="0"/>
              <a:t>Enable Form 7 access to Appraisees/</a:t>
            </a:r>
            <a:r>
              <a:rPr lang="en-GB" sz="2800" dirty="0" err="1"/>
              <a:t>ers</a:t>
            </a:r>
            <a:endParaRPr lang="en-GB" sz="2800" dirty="0"/>
          </a:p>
          <a:p>
            <a:r>
              <a:rPr lang="en-GB" sz="2800" dirty="0"/>
              <a:t>Improved interface for GP Trainers</a:t>
            </a:r>
          </a:p>
          <a:p>
            <a:pPr lvl="1"/>
            <a:r>
              <a:rPr lang="en-GB" sz="2400" dirty="0"/>
              <a:t>“Are you an Approved GP Trainer?”</a:t>
            </a:r>
          </a:p>
          <a:p>
            <a:r>
              <a:rPr lang="en-GB" sz="2800" dirty="0" err="1"/>
              <a:t>Misc</a:t>
            </a:r>
            <a:r>
              <a:rPr lang="en-GB" sz="2800" dirty="0"/>
              <a:t> improvements for DMEs and EOs</a:t>
            </a:r>
          </a:p>
        </p:txBody>
      </p:sp>
    </p:spTree>
    <p:extLst>
      <p:ext uri="{BB962C8B-B14F-4D97-AF65-F5344CB8AC3E}">
        <p14:creationId xmlns:p14="http://schemas.microsoft.com/office/powerpoint/2010/main" val="125021745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New simplified RoT form</a:t>
            </a:r>
            <a:r>
              <a:rPr lang="en-GB" sz="2000" dirty="0"/>
              <a:t> (1/5)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/>
              <a:t>Required if </a:t>
            </a:r>
            <a:r>
              <a:rPr lang="en-GB" sz="2800" dirty="0" err="1"/>
              <a:t>ID’ed</a:t>
            </a:r>
            <a:r>
              <a:rPr lang="en-GB" sz="2800" dirty="0"/>
              <a:t> in import as “named trainer”</a:t>
            </a:r>
          </a:p>
          <a:p>
            <a:endParaRPr lang="en-GB" sz="2800" dirty="0"/>
          </a:p>
          <a:p>
            <a:r>
              <a:rPr lang="en-GB" sz="2800" dirty="0"/>
              <a:t>Are you an Approved GP Trainer?</a:t>
            </a:r>
          </a:p>
          <a:p>
            <a:pPr lvl="1"/>
            <a:r>
              <a:rPr lang="en-GB" sz="2400" dirty="0"/>
              <a:t>for those with a GP appraisee role</a:t>
            </a:r>
          </a:p>
          <a:p>
            <a:r>
              <a:rPr lang="en-GB" sz="2800" dirty="0"/>
              <a:t>If Yes – RoT form is disabled</a:t>
            </a:r>
          </a:p>
          <a:p>
            <a:r>
              <a:rPr lang="en-GB" sz="2800" dirty="0"/>
              <a:t>If No, but has named Trainer role from import – complete RoT form</a:t>
            </a:r>
          </a:p>
          <a:p>
            <a:r>
              <a:rPr lang="en-GB" sz="2800" dirty="0"/>
              <a:t>If No, and have no named roles, RoT form is disabled</a:t>
            </a:r>
          </a:p>
        </p:txBody>
      </p:sp>
    </p:spTree>
    <p:extLst>
      <p:ext uri="{BB962C8B-B14F-4D97-AF65-F5344CB8AC3E}">
        <p14:creationId xmlns:p14="http://schemas.microsoft.com/office/powerpoint/2010/main" val="19099033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New simplified RoT form</a:t>
            </a:r>
            <a:r>
              <a:rPr lang="en-GB" sz="2000" dirty="0"/>
              <a:t> (2/5)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Section A: </a:t>
            </a:r>
            <a:r>
              <a:rPr lang="en-GB" sz="2400" b="1" dirty="0"/>
              <a:t>Educational Governance Requirements</a:t>
            </a:r>
            <a:br>
              <a:rPr lang="en-GB" sz="2400" dirty="0"/>
            </a:br>
            <a:br>
              <a:rPr lang="en-GB" sz="2400" dirty="0"/>
            </a:br>
            <a:r>
              <a:rPr lang="en-GB" sz="2000" i="1" dirty="0"/>
              <a:t>If you are unable to accept/tick all 3 requirements then you must provide additional comments to explain why.</a:t>
            </a:r>
            <a:br>
              <a:rPr lang="en-GB" sz="2000" i="1" dirty="0"/>
            </a:br>
            <a:endParaRPr lang="en-GB" sz="2000" i="1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GB" sz="2000" dirty="0"/>
              <a:t>I have a GMC Licence to Practice.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sz="2000" dirty="0"/>
              <a:t>I have completed equality and diversity training as required by my employer. I am currently practising within the field(s) relevant to my training role(s).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sz="2000" dirty="0"/>
              <a:t>I have appropriate time allocated within my role.</a:t>
            </a:r>
          </a:p>
        </p:txBody>
      </p:sp>
    </p:spTree>
    <p:extLst>
      <p:ext uri="{BB962C8B-B14F-4D97-AF65-F5344CB8AC3E}">
        <p14:creationId xmlns:p14="http://schemas.microsoft.com/office/powerpoint/2010/main" val="8884216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New simplified RoT form</a:t>
            </a:r>
            <a:r>
              <a:rPr lang="en-GB" sz="2000" dirty="0"/>
              <a:t> (3/5)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Section B: </a:t>
            </a:r>
            <a:r>
              <a:rPr lang="en-GB" sz="2400" b="1" dirty="0"/>
              <a:t>Role Specific Requirements</a:t>
            </a:r>
            <a:br>
              <a:rPr lang="en-GB" sz="2400" b="1" dirty="0"/>
            </a:br>
            <a:endParaRPr lang="en-GB" sz="2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GB" sz="2000" dirty="0"/>
              <a:t>By ticking the checkbox you confirm the following:</a:t>
            </a:r>
            <a:br>
              <a:rPr lang="en-GB" sz="1600" i="1" dirty="0"/>
            </a:br>
            <a:endParaRPr lang="en-GB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I understand the requirements of my role and how that role fits with other educational and clinical roles.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I know how to get support if needed.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I understand the curriculum and career stage of my students/trainees.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0" indent="0">
              <a:buNone/>
            </a:pPr>
            <a:r>
              <a:rPr lang="en-GB" sz="1600" dirty="0"/>
              <a:t>These requirements should have been addressed through your induction.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588549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New simplified RoT form</a:t>
            </a:r>
            <a:r>
              <a:rPr lang="en-GB" sz="2000" dirty="0"/>
              <a:t> (4/5)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10000"/>
          </a:bodyPr>
          <a:lstStyle/>
          <a:p>
            <a:r>
              <a:rPr lang="en-GB" sz="2400" dirty="0"/>
              <a:t>Section C: </a:t>
            </a:r>
            <a:r>
              <a:rPr lang="en-GB" sz="2400" b="1" dirty="0"/>
              <a:t>Generic Trainer Skills</a:t>
            </a:r>
            <a:br>
              <a:rPr lang="en-GB" sz="2400" b="1" dirty="0"/>
            </a:br>
            <a:br>
              <a:rPr lang="en-GB" sz="2400" b="1" dirty="0"/>
            </a:br>
            <a:r>
              <a:rPr lang="en-GB" sz="1800" dirty="0"/>
              <a:t>You must provide evidence of an appropriate level of teaching development. For most trainers this will involve providing supporting information mapped to the GMCs framework areas.</a:t>
            </a:r>
            <a:br>
              <a:rPr lang="en-GB" sz="2400" b="1" dirty="0"/>
            </a:br>
            <a:endParaRPr lang="en-GB" sz="2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GB" sz="2000" dirty="0"/>
              <a:t>By ticking the checkbox you confirm you can demonstrate that you meet the GMC framework areas and have uploaded relevant supporting information:</a:t>
            </a:r>
            <a:br>
              <a:rPr lang="en-GB" sz="1600" i="1" dirty="0"/>
            </a:br>
            <a:endParaRPr lang="en-GB" sz="1600" i="1" dirty="0"/>
          </a:p>
          <a:p>
            <a:pPr marL="914400" lvl="1" indent="-457200">
              <a:buFont typeface="+mj-lt"/>
              <a:buAutoNum type="arabicPeriod"/>
            </a:pPr>
            <a:r>
              <a:rPr lang="en-GB" sz="2000" dirty="0"/>
              <a:t>Ensuring safe and effective patient care through training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/>
              <a:t>Establishing and maintaining an environment for learning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/>
              <a:t>Teaching and facilitating learning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/>
              <a:t>Enhancing learning through assessment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/>
              <a:t>Supporting and monitoring educational process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/>
              <a:t>Guiding personal and professional development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/>
              <a:t>Continuing professional development (CPD) as an educator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 bullet point will be hyperlinked to STF website</a:t>
            </a:r>
          </a:p>
        </p:txBody>
      </p:sp>
    </p:spTree>
    <p:extLst>
      <p:ext uri="{BB962C8B-B14F-4D97-AF65-F5344CB8AC3E}">
        <p14:creationId xmlns:p14="http://schemas.microsoft.com/office/powerpoint/2010/main" val="14556736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New simplified RoT form</a:t>
            </a:r>
            <a:r>
              <a:rPr lang="en-GB" sz="2000" dirty="0"/>
              <a:t> (5/5)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68959"/>
          </a:xfrm>
        </p:spPr>
        <p:txBody>
          <a:bodyPr>
            <a:normAutofit/>
          </a:bodyPr>
          <a:lstStyle/>
          <a:p>
            <a:r>
              <a:rPr lang="en-GB" sz="2400" b="1" dirty="0"/>
              <a:t>Supporting information for appraisal</a:t>
            </a:r>
          </a:p>
          <a:p>
            <a:pPr marL="0" indent="0">
              <a:buNone/>
            </a:pPr>
            <a:r>
              <a:rPr lang="en-GB" sz="1800" dirty="0"/>
              <a:t>This should include appropriate documentary evidence for section c and an equality and diversity training certificate (where available).  If documentary evidence is not available, an appropriate narrative should be provided below.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Additional information: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99592" y="3501008"/>
            <a:ext cx="2016224" cy="64807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Upload</a:t>
            </a:r>
          </a:p>
        </p:txBody>
      </p:sp>
      <p:sp>
        <p:nvSpPr>
          <p:cNvPr id="5" name="Rectangle 4"/>
          <p:cNvSpPr/>
          <p:nvPr/>
        </p:nvSpPr>
        <p:spPr>
          <a:xfrm>
            <a:off x="611560" y="4869160"/>
            <a:ext cx="7920880" cy="108012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1036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87624" y="3717032"/>
            <a:ext cx="7427168" cy="1545035"/>
          </a:xfrm>
        </p:spPr>
        <p:txBody>
          <a:bodyPr/>
          <a:lstStyle/>
          <a:p>
            <a:pPr>
              <a:buNone/>
            </a:pPr>
            <a:r>
              <a:rPr lang="en-GB" sz="4000" b="1" dirty="0"/>
              <a:t>Q &amp; A…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1169982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latin typeface="Century Gothic" pitchFamily="34" charset="0"/>
              </a:rPr>
              <a:t>Thank you!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GB" dirty="0"/>
              <a:t>Web resources:</a:t>
            </a:r>
          </a:p>
          <a:p>
            <a:pPr lvl="1">
              <a:defRPr/>
            </a:pPr>
            <a:r>
              <a:rPr lang="en-GB" dirty="0">
                <a:hlinkClick r:id="rId2"/>
              </a:rPr>
              <a:t>www.appraisal.nes.scot.nhs.uk</a:t>
            </a:r>
            <a:endParaRPr lang="en-GB" dirty="0"/>
          </a:p>
          <a:p>
            <a:pPr lvl="1">
              <a:defRPr/>
            </a:pPr>
            <a:r>
              <a:rPr lang="en-GB" dirty="0">
                <a:hlinkClick r:id="rId3"/>
              </a:rPr>
              <a:t>www.scottishtrainerframework.org</a:t>
            </a:r>
            <a:endParaRPr lang="en-GB" dirty="0"/>
          </a:p>
          <a:p>
            <a:pPr marL="0" indent="0">
              <a:buNone/>
              <a:defRPr/>
            </a:pPr>
            <a:endParaRPr lang="en-GB" dirty="0"/>
          </a:p>
          <a:p>
            <a:pPr>
              <a:defRPr/>
            </a:pPr>
            <a:r>
              <a:rPr lang="en-GB" dirty="0"/>
              <a:t>Further assistance:</a:t>
            </a:r>
          </a:p>
          <a:p>
            <a:pPr lvl="1">
              <a:defRPr/>
            </a:pPr>
            <a:r>
              <a:rPr lang="en-GB" dirty="0"/>
              <a:t>Click on “Contact” from Scottish Trainer Framework website; or</a:t>
            </a:r>
          </a:p>
          <a:p>
            <a:pPr lvl="1">
              <a:defRPr/>
            </a:pPr>
            <a:r>
              <a:rPr lang="en-GB" dirty="0"/>
              <a:t>Use the “Help” box / form when logged into SOAR; or</a:t>
            </a:r>
          </a:p>
          <a:p>
            <a:pPr lvl="1">
              <a:defRPr/>
            </a:pPr>
            <a:r>
              <a:rPr lang="en-GB" dirty="0"/>
              <a:t>Email the SOAR helpdesk:  </a:t>
            </a:r>
            <a:r>
              <a:rPr lang="en-GB" dirty="0">
                <a:hlinkClick r:id="rId4"/>
              </a:rPr>
              <a:t>SOAR@nes.scot.nhs.uk</a:t>
            </a:r>
            <a:endParaRPr lang="en-GB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88667" cy="994122"/>
          </a:xfrm>
        </p:spPr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412777"/>
            <a:ext cx="7921625" cy="4680520"/>
          </a:xfrm>
        </p:spPr>
        <p:txBody>
          <a:bodyPr>
            <a:normAutofit/>
          </a:bodyPr>
          <a:lstStyle/>
          <a:p>
            <a:r>
              <a:rPr lang="en-GB" dirty="0"/>
              <a:t>Quick Intro to session</a:t>
            </a:r>
          </a:p>
          <a:p>
            <a:r>
              <a:rPr lang="en-GB" dirty="0"/>
              <a:t>Brief round table discussions</a:t>
            </a:r>
          </a:p>
          <a:p>
            <a:r>
              <a:rPr lang="en-GB" dirty="0"/>
              <a:t>Processes and systems overview</a:t>
            </a:r>
          </a:p>
          <a:p>
            <a:r>
              <a:rPr lang="en-GB" dirty="0"/>
              <a:t>SOAR Demo</a:t>
            </a:r>
          </a:p>
          <a:p>
            <a:r>
              <a:rPr lang="en-GB" dirty="0"/>
              <a:t>Q&amp;A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GMC requirement to “recognise” all trainers in “Named-Trainer roles”</a:t>
            </a:r>
          </a:p>
          <a:p>
            <a:r>
              <a:rPr lang="en-GB" sz="2800" dirty="0"/>
              <a:t>Incorporated into appraisal process</a:t>
            </a:r>
          </a:p>
          <a:p>
            <a:r>
              <a:rPr lang="en-GB" sz="2800" dirty="0"/>
              <a:t>RoT form as appraisal supporting information</a:t>
            </a:r>
          </a:p>
          <a:p>
            <a:r>
              <a:rPr lang="en-GB" sz="2800" dirty="0"/>
              <a:t>In Scotland, achieved via SOAR</a:t>
            </a:r>
          </a:p>
          <a:p>
            <a:r>
              <a:rPr lang="en-GB" sz="2800" dirty="0"/>
              <a:t>Year 1 = 2015/2016</a:t>
            </a:r>
          </a:p>
          <a:p>
            <a:r>
              <a:rPr lang="en-GB" sz="2800" dirty="0"/>
              <a:t>Year 2 = 2016/2017 (further development scheduled)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Round table discussions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40968"/>
          </a:xfrm>
        </p:spPr>
        <p:txBody>
          <a:bodyPr>
            <a:normAutofit/>
          </a:bodyPr>
          <a:lstStyle/>
          <a:p>
            <a:r>
              <a:rPr lang="en-GB" sz="2800" dirty="0"/>
              <a:t>5 - 8 minutes (max)</a:t>
            </a:r>
          </a:p>
          <a:p>
            <a:r>
              <a:rPr lang="en-GB" sz="2400" dirty="0"/>
              <a:t>Discuss within your table:</a:t>
            </a:r>
          </a:p>
          <a:p>
            <a:pPr lvl="1"/>
            <a:r>
              <a:rPr lang="en-GB" sz="2000" dirty="0"/>
              <a:t>Your Role, Experience of RoT so far</a:t>
            </a:r>
          </a:p>
          <a:p>
            <a:pPr lvl="1"/>
            <a:r>
              <a:rPr lang="en-GB" sz="2000" dirty="0"/>
              <a:t>Positives and Negatives (no swearing please)</a:t>
            </a:r>
          </a:p>
          <a:p>
            <a:pPr lvl="1"/>
            <a:r>
              <a:rPr lang="en-GB" sz="2000" dirty="0"/>
              <a:t>What </a:t>
            </a:r>
            <a:r>
              <a:rPr lang="en-GB" sz="2000" b="1" dirty="0"/>
              <a:t>questions</a:t>
            </a:r>
            <a:r>
              <a:rPr lang="en-GB" sz="2000" dirty="0"/>
              <a:t> you have regarding RoT? – Discuss within group</a:t>
            </a:r>
          </a:p>
          <a:p>
            <a:r>
              <a:rPr lang="en-GB" sz="2400" dirty="0"/>
              <a:t>For any unresolved questions, write them on post-it notes and pop them onto flipchart paper / wall</a:t>
            </a:r>
          </a:p>
          <a:p>
            <a:pPr lvl="1"/>
            <a:endParaRPr lang="en-GB" sz="2000" dirty="0"/>
          </a:p>
        </p:txBody>
      </p:sp>
      <p:sp>
        <p:nvSpPr>
          <p:cNvPr id="4" name="Rectangle 3"/>
          <p:cNvSpPr/>
          <p:nvPr/>
        </p:nvSpPr>
        <p:spPr>
          <a:xfrm>
            <a:off x="1158283" y="5013176"/>
            <a:ext cx="6696744" cy="720080"/>
          </a:xfrm>
          <a:prstGeom prst="rect">
            <a:avLst/>
          </a:prstGeom>
          <a:gradFill flip="none" rotWithShape="1">
            <a:gsLst>
              <a:gs pos="0">
                <a:schemeClr val="accent6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…………………………………………… 2.5 mins ……………………………………………</a:t>
            </a:r>
          </a:p>
          <a:p>
            <a:pPr algn="ctr"/>
            <a:r>
              <a:rPr lang="en-GB" i="1" dirty="0">
                <a:solidFill>
                  <a:schemeClr val="accent2">
                    <a:lumMod val="50000"/>
                  </a:schemeClr>
                </a:solidFill>
              </a:rPr>
              <a:t>(halfway)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5737194"/>
            <a:ext cx="805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Start…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01133" y="5661248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Times up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560989" y="5949280"/>
            <a:ext cx="5823813" cy="2742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repeatCount="18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40000"/>
                            </p:stCondLst>
                            <p:childTnLst>
                              <p:par>
                                <p:cTn id="45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Systems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Named-Trainer data is held on </a:t>
            </a:r>
            <a:r>
              <a:rPr lang="en-GB" sz="2800" b="1" dirty="0"/>
              <a:t>Turas</a:t>
            </a:r>
            <a:r>
              <a:rPr lang="en-GB" sz="2800" dirty="0"/>
              <a:t> (NES Training Management system)</a:t>
            </a:r>
          </a:p>
          <a:p>
            <a:r>
              <a:rPr lang="en-GB" sz="2800" dirty="0"/>
              <a:t>Trainer data sent to </a:t>
            </a:r>
            <a:r>
              <a:rPr lang="en-GB" sz="2800" b="1" dirty="0"/>
              <a:t>SOAR</a:t>
            </a:r>
            <a:r>
              <a:rPr lang="en-GB" sz="2800" dirty="0"/>
              <a:t> via overnight automated processes</a:t>
            </a:r>
          </a:p>
          <a:p>
            <a:r>
              <a:rPr lang="en-GB" sz="2800" dirty="0"/>
              <a:t>If Trainer Surname and GMC number are matched, the following is added to SOAR:</a:t>
            </a:r>
          </a:p>
          <a:p>
            <a:pPr lvl="1"/>
            <a:r>
              <a:rPr lang="en-GB" sz="2400" dirty="0"/>
              <a:t>Named trainer role(s), and associated health board(s) and EO(s)</a:t>
            </a:r>
          </a:p>
          <a:p>
            <a:r>
              <a:rPr lang="en-GB" sz="2800" dirty="0"/>
              <a:t>If Trainer details incorrect – contact DME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6242788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Who completes the RoT Form?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b="1" dirty="0"/>
              <a:t>Secondary Care users</a:t>
            </a:r>
          </a:p>
          <a:p>
            <a:pPr lvl="1"/>
            <a:r>
              <a:rPr lang="en-GB" sz="2400" dirty="0"/>
              <a:t>With named-trainer roles following data import</a:t>
            </a:r>
          </a:p>
          <a:p>
            <a:pPr lvl="1"/>
            <a:r>
              <a:rPr lang="en-GB" sz="2400" i="1" dirty="0"/>
              <a:t>Optional</a:t>
            </a:r>
            <a:r>
              <a:rPr lang="en-GB" sz="2400" dirty="0"/>
              <a:t> for those working to becoming a Trainer</a:t>
            </a:r>
          </a:p>
          <a:p>
            <a:r>
              <a:rPr lang="en-GB" sz="2800" b="1" dirty="0"/>
              <a:t>GPs</a:t>
            </a:r>
          </a:p>
          <a:p>
            <a:pPr lvl="1"/>
            <a:r>
              <a:rPr lang="en-GB" sz="2400" b="1" dirty="0"/>
              <a:t>Non approved </a:t>
            </a:r>
            <a:r>
              <a:rPr lang="en-GB" sz="2400" dirty="0"/>
              <a:t>GP Trainers who supervise foundation trainees; or</a:t>
            </a:r>
          </a:p>
          <a:p>
            <a:pPr lvl="1"/>
            <a:r>
              <a:rPr lang="en-GB" sz="2400" b="1" dirty="0"/>
              <a:t>Non approved </a:t>
            </a:r>
            <a:r>
              <a:rPr lang="en-GB" sz="2400" dirty="0"/>
              <a:t>GP Trainers who provide supervision in OOH in “named trainer role”</a:t>
            </a:r>
          </a:p>
          <a:p>
            <a:pPr lvl="1"/>
            <a:endParaRPr lang="en-GB" sz="2400" dirty="0"/>
          </a:p>
          <a:p>
            <a:pPr lvl="1"/>
            <a:r>
              <a:rPr lang="en-GB" sz="2400" dirty="0">
                <a:solidFill>
                  <a:srgbClr val="FF0000"/>
                </a:solidFill>
              </a:rPr>
              <a:t>Approved GP Trainers </a:t>
            </a:r>
            <a:r>
              <a:rPr lang="en-GB" sz="2400" u="sng" dirty="0">
                <a:solidFill>
                  <a:srgbClr val="FF0000"/>
                </a:solidFill>
              </a:rPr>
              <a:t>DO NOT</a:t>
            </a:r>
            <a:r>
              <a:rPr lang="en-GB" sz="2400" dirty="0">
                <a:solidFill>
                  <a:srgbClr val="FF0000"/>
                </a:solidFill>
              </a:rPr>
              <a:t> complete RoT forms</a:t>
            </a:r>
          </a:p>
          <a:p>
            <a:pPr lvl="1"/>
            <a:r>
              <a:rPr lang="en-GB" sz="2400" dirty="0">
                <a:solidFill>
                  <a:srgbClr val="FF0000"/>
                </a:solidFill>
              </a:rPr>
              <a:t>Supervising Clinicians </a:t>
            </a:r>
            <a:r>
              <a:rPr lang="en-GB" sz="2400" u="sng" dirty="0">
                <a:solidFill>
                  <a:srgbClr val="FF0000"/>
                </a:solidFill>
              </a:rPr>
              <a:t>DO NOT</a:t>
            </a:r>
            <a:r>
              <a:rPr lang="en-GB" sz="2400" dirty="0">
                <a:solidFill>
                  <a:srgbClr val="FF0000"/>
                </a:solidFill>
              </a:rPr>
              <a:t> complete RoT forms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/>
              <a:t>If incorrectly </a:t>
            </a:r>
            <a:r>
              <a:rPr lang="en-GB" sz="2800" dirty="0" err="1"/>
              <a:t>ID’ed</a:t>
            </a:r>
            <a:r>
              <a:rPr lang="en-GB" sz="2800" dirty="0"/>
              <a:t> as trainer – contact DME</a:t>
            </a:r>
          </a:p>
          <a:p>
            <a:pPr lvl="1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4614846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Appraisal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No such thing as “ROT Appraisal”</a:t>
            </a:r>
          </a:p>
          <a:p>
            <a:r>
              <a:rPr lang="en-GB" sz="2800" dirty="0"/>
              <a:t>RoT and uploaded docs (under Form 3 Domain 1) to be submitted as part of appraisal supporting info</a:t>
            </a:r>
          </a:p>
          <a:p>
            <a:r>
              <a:rPr lang="en-GB" sz="2800" dirty="0"/>
              <a:t>Discussed as part of appraisal process</a:t>
            </a:r>
          </a:p>
          <a:p>
            <a:r>
              <a:rPr lang="en-GB" sz="2800" dirty="0"/>
              <a:t>Summary of discussion added on Form 4</a:t>
            </a:r>
          </a:p>
          <a:p>
            <a:r>
              <a:rPr lang="en-GB" sz="2800" dirty="0"/>
              <a:t>Appraisers asked to verify supporting information only</a:t>
            </a:r>
          </a:p>
          <a:p>
            <a:r>
              <a:rPr lang="en-GB" sz="2800" dirty="0"/>
              <a:t>Recognition process rests with DMEs and EOs</a:t>
            </a:r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835136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Form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When Form 4 is signed off, Form 7 is automatically generated</a:t>
            </a:r>
          </a:p>
          <a:p>
            <a:r>
              <a:rPr lang="en-GB" sz="2800" dirty="0"/>
              <a:t>Form 7 – a </a:t>
            </a:r>
            <a:r>
              <a:rPr lang="en-GB" sz="2800" b="1" dirty="0"/>
              <a:t>read-only</a:t>
            </a:r>
            <a:r>
              <a:rPr lang="en-GB" sz="2800" dirty="0"/>
              <a:t> copy of all </a:t>
            </a:r>
            <a:r>
              <a:rPr lang="en-GB" sz="2800" b="1" dirty="0"/>
              <a:t>RoT information</a:t>
            </a:r>
            <a:r>
              <a:rPr lang="en-GB" sz="2800" dirty="0"/>
              <a:t> on submitted Form 3 and signed off Form 4</a:t>
            </a:r>
          </a:p>
          <a:p>
            <a:r>
              <a:rPr lang="en-GB" sz="2800" dirty="0"/>
              <a:t>DMEs and EOs have NO access to Form 4, only Form 7</a:t>
            </a:r>
          </a:p>
          <a:p>
            <a:r>
              <a:rPr lang="en-GB" sz="2800" dirty="0"/>
              <a:t>DMEs and EOs make their recognition decision on Form 7</a:t>
            </a:r>
          </a:p>
        </p:txBody>
      </p:sp>
    </p:spTree>
    <p:extLst>
      <p:ext uri="{BB962C8B-B14F-4D97-AF65-F5344CB8AC3E}">
        <p14:creationId xmlns:p14="http://schemas.microsoft.com/office/powerpoint/2010/main" val="378246464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35"/>
          <p:cNvSpPr>
            <a:spLocks noChangeArrowheads="1"/>
          </p:cNvSpPr>
          <p:nvPr/>
        </p:nvSpPr>
        <p:spPr bwMode="auto">
          <a:xfrm>
            <a:off x="211062" y="134412"/>
            <a:ext cx="2664296" cy="235848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 dirty="0"/>
          </a:p>
        </p:txBody>
      </p:sp>
      <p:sp>
        <p:nvSpPr>
          <p:cNvPr id="62" name="Rectangle 35"/>
          <p:cNvSpPr>
            <a:spLocks noChangeArrowheads="1"/>
          </p:cNvSpPr>
          <p:nvPr/>
        </p:nvSpPr>
        <p:spPr bwMode="auto">
          <a:xfrm>
            <a:off x="3395090" y="1886475"/>
            <a:ext cx="2803744" cy="2268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 dirty="0"/>
          </a:p>
        </p:txBody>
      </p:sp>
      <p:sp>
        <p:nvSpPr>
          <p:cNvPr id="59" name="Rectangle 35"/>
          <p:cNvSpPr>
            <a:spLocks noChangeArrowheads="1"/>
          </p:cNvSpPr>
          <p:nvPr/>
        </p:nvSpPr>
        <p:spPr bwMode="auto">
          <a:xfrm>
            <a:off x="215516" y="2852936"/>
            <a:ext cx="2664296" cy="3129433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 dirty="0"/>
          </a:p>
        </p:txBody>
      </p:sp>
      <p:sp>
        <p:nvSpPr>
          <p:cNvPr id="43" name="Oval 3"/>
          <p:cNvSpPr>
            <a:spLocks noChangeArrowheads="1"/>
          </p:cNvSpPr>
          <p:nvPr/>
        </p:nvSpPr>
        <p:spPr bwMode="auto">
          <a:xfrm>
            <a:off x="740611" y="617773"/>
            <a:ext cx="1512168" cy="648072"/>
          </a:xfrm>
          <a:prstGeom prst="roundRect">
            <a:avLst>
              <a:gd name="adj" fmla="val 5764"/>
            </a:avLst>
          </a:prstGeom>
          <a:solidFill>
            <a:srgbClr val="A6BFDE"/>
          </a:solidFill>
          <a:ln w="25400" algn="ctr">
            <a:solidFill>
              <a:schemeClr val="accent1">
                <a:lumMod val="7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GB" sz="1400" dirty="0"/>
              <a:t>Turas</a:t>
            </a:r>
          </a:p>
          <a:p>
            <a:pPr algn="ctr"/>
            <a:r>
              <a:rPr lang="en-GB" sz="1400" dirty="0"/>
              <a:t>(Trainer details)</a:t>
            </a:r>
          </a:p>
        </p:txBody>
      </p:sp>
      <p:sp>
        <p:nvSpPr>
          <p:cNvPr id="44" name="Oval 3"/>
          <p:cNvSpPr>
            <a:spLocks noChangeArrowheads="1"/>
          </p:cNvSpPr>
          <p:nvPr/>
        </p:nvSpPr>
        <p:spPr bwMode="auto">
          <a:xfrm>
            <a:off x="740611" y="1609317"/>
            <a:ext cx="1527133" cy="648072"/>
          </a:xfrm>
          <a:prstGeom prst="roundRect">
            <a:avLst>
              <a:gd name="adj" fmla="val 5764"/>
            </a:avLst>
          </a:prstGeom>
          <a:solidFill>
            <a:srgbClr val="A6BFDE"/>
          </a:solidFill>
          <a:ln w="25400" algn="ctr">
            <a:solidFill>
              <a:schemeClr val="accent1">
                <a:lumMod val="7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GB" sz="1400" dirty="0"/>
              <a:t>SOAR</a:t>
            </a:r>
          </a:p>
          <a:p>
            <a:pPr algn="ctr"/>
            <a:r>
              <a:rPr lang="en-GB" sz="1400" dirty="0"/>
              <a:t>(Appraisal details)</a:t>
            </a:r>
          </a:p>
        </p:txBody>
      </p:sp>
      <p:sp>
        <p:nvSpPr>
          <p:cNvPr id="45" name="Oval 3"/>
          <p:cNvSpPr>
            <a:spLocks noChangeArrowheads="1"/>
          </p:cNvSpPr>
          <p:nvPr/>
        </p:nvSpPr>
        <p:spPr bwMode="auto">
          <a:xfrm>
            <a:off x="467544" y="3390081"/>
            <a:ext cx="2132018" cy="648072"/>
          </a:xfrm>
          <a:prstGeom prst="roundRect">
            <a:avLst>
              <a:gd name="adj" fmla="val 5764"/>
            </a:avLst>
          </a:prstGeom>
          <a:solidFill>
            <a:schemeClr val="accent4">
              <a:lumMod val="20000"/>
              <a:lumOff val="80000"/>
            </a:schemeClr>
          </a:solidFill>
          <a:ln w="25400" algn="ctr">
            <a:solidFill>
              <a:schemeClr val="accent3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GB" sz="1400" dirty="0"/>
              <a:t>Appraisee completes RoT (as part of Form 3)</a:t>
            </a:r>
          </a:p>
        </p:txBody>
      </p:sp>
      <p:sp>
        <p:nvSpPr>
          <p:cNvPr id="46" name="Oval 3"/>
          <p:cNvSpPr>
            <a:spLocks noChangeArrowheads="1"/>
          </p:cNvSpPr>
          <p:nvPr/>
        </p:nvSpPr>
        <p:spPr bwMode="auto">
          <a:xfrm>
            <a:off x="467544" y="4223361"/>
            <a:ext cx="2132018" cy="648072"/>
          </a:xfrm>
          <a:prstGeom prst="roundRect">
            <a:avLst>
              <a:gd name="adj" fmla="val 5764"/>
            </a:avLst>
          </a:prstGeom>
          <a:solidFill>
            <a:schemeClr val="accent4">
              <a:lumMod val="20000"/>
              <a:lumOff val="80000"/>
            </a:schemeClr>
          </a:solidFill>
          <a:ln w="25400" algn="ctr">
            <a:solidFill>
              <a:schemeClr val="accent3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GB" sz="1400" dirty="0"/>
              <a:t>Submits and shares with Appraiser for Appraisal</a:t>
            </a:r>
          </a:p>
        </p:txBody>
      </p:sp>
      <p:sp>
        <p:nvSpPr>
          <p:cNvPr id="47" name="Oval 3"/>
          <p:cNvSpPr>
            <a:spLocks noChangeArrowheads="1"/>
          </p:cNvSpPr>
          <p:nvPr/>
        </p:nvSpPr>
        <p:spPr bwMode="auto">
          <a:xfrm>
            <a:off x="467544" y="5056641"/>
            <a:ext cx="2132018" cy="648072"/>
          </a:xfrm>
          <a:prstGeom prst="roundRect">
            <a:avLst>
              <a:gd name="adj" fmla="val 5764"/>
            </a:avLst>
          </a:prstGeom>
          <a:solidFill>
            <a:schemeClr val="accent4">
              <a:lumMod val="20000"/>
              <a:lumOff val="80000"/>
            </a:schemeClr>
          </a:solidFill>
          <a:ln w="25400" algn="ctr">
            <a:solidFill>
              <a:schemeClr val="accent3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GB" sz="1400" dirty="0"/>
              <a:t>Appraiser drafts Form 4; Appraisee signs off Form 4</a:t>
            </a:r>
          </a:p>
        </p:txBody>
      </p:sp>
      <p:sp>
        <p:nvSpPr>
          <p:cNvPr id="48" name="Oval 3"/>
          <p:cNvSpPr>
            <a:spLocks noChangeArrowheads="1"/>
          </p:cNvSpPr>
          <p:nvPr/>
        </p:nvSpPr>
        <p:spPr bwMode="auto">
          <a:xfrm>
            <a:off x="3402970" y="1002920"/>
            <a:ext cx="2753206" cy="648072"/>
          </a:xfrm>
          <a:prstGeom prst="roundRect">
            <a:avLst>
              <a:gd name="adj" fmla="val 5764"/>
            </a:avLst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1400" b="1" dirty="0"/>
              <a:t>Form 7 </a:t>
            </a:r>
            <a:r>
              <a:rPr lang="en-GB" sz="1400" dirty="0"/>
              <a:t>created</a:t>
            </a:r>
          </a:p>
          <a:p>
            <a:pPr algn="ctr"/>
            <a:r>
              <a:rPr lang="en-GB" sz="1400" dirty="0"/>
              <a:t>(RoT info from Forms 3 and 4)</a:t>
            </a:r>
          </a:p>
        </p:txBody>
      </p:sp>
      <p:sp>
        <p:nvSpPr>
          <p:cNvPr id="49" name="Oval 3"/>
          <p:cNvSpPr>
            <a:spLocks noChangeArrowheads="1"/>
          </p:cNvSpPr>
          <p:nvPr/>
        </p:nvSpPr>
        <p:spPr bwMode="auto">
          <a:xfrm>
            <a:off x="3691002" y="2515088"/>
            <a:ext cx="1003544" cy="648072"/>
          </a:xfrm>
          <a:prstGeom prst="roundRect">
            <a:avLst>
              <a:gd name="adj" fmla="val 5764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GB" sz="1400" dirty="0"/>
              <a:t>Ready</a:t>
            </a:r>
          </a:p>
        </p:txBody>
      </p:sp>
      <p:sp>
        <p:nvSpPr>
          <p:cNvPr id="50" name="Oval 3"/>
          <p:cNvSpPr>
            <a:spLocks noChangeArrowheads="1"/>
          </p:cNvSpPr>
          <p:nvPr/>
        </p:nvSpPr>
        <p:spPr bwMode="auto">
          <a:xfrm>
            <a:off x="4896450" y="2515088"/>
            <a:ext cx="1026799" cy="648072"/>
          </a:xfrm>
          <a:prstGeom prst="roundRect">
            <a:avLst>
              <a:gd name="adj" fmla="val 5764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GB" sz="1400" dirty="0"/>
              <a:t>Partial Ready</a:t>
            </a:r>
          </a:p>
        </p:txBody>
      </p:sp>
      <p:sp>
        <p:nvSpPr>
          <p:cNvPr id="51" name="Oval 3"/>
          <p:cNvSpPr>
            <a:spLocks noChangeArrowheads="1"/>
          </p:cNvSpPr>
          <p:nvPr/>
        </p:nvSpPr>
        <p:spPr bwMode="auto">
          <a:xfrm>
            <a:off x="3691002" y="3307176"/>
            <a:ext cx="1003544" cy="648072"/>
          </a:xfrm>
          <a:prstGeom prst="roundRect">
            <a:avLst>
              <a:gd name="adj" fmla="val 5764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GB" sz="1400" dirty="0"/>
              <a:t>Not Ready</a:t>
            </a:r>
          </a:p>
        </p:txBody>
      </p:sp>
      <p:sp>
        <p:nvSpPr>
          <p:cNvPr id="52" name="Oval 3"/>
          <p:cNvSpPr>
            <a:spLocks noChangeArrowheads="1"/>
          </p:cNvSpPr>
          <p:nvPr/>
        </p:nvSpPr>
        <p:spPr bwMode="auto">
          <a:xfrm>
            <a:off x="4931484" y="3307176"/>
            <a:ext cx="991766" cy="648072"/>
          </a:xfrm>
          <a:prstGeom prst="roundRect">
            <a:avLst>
              <a:gd name="adj" fmla="val 5764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GB" sz="1400" dirty="0"/>
              <a:t>Not Appraised</a:t>
            </a:r>
          </a:p>
        </p:txBody>
      </p:sp>
      <p:sp>
        <p:nvSpPr>
          <p:cNvPr id="53" name="Oval 3"/>
          <p:cNvSpPr>
            <a:spLocks noChangeArrowheads="1"/>
          </p:cNvSpPr>
          <p:nvPr/>
        </p:nvSpPr>
        <p:spPr bwMode="auto">
          <a:xfrm>
            <a:off x="3607110" y="4812560"/>
            <a:ext cx="2379704" cy="848688"/>
          </a:xfrm>
          <a:prstGeom prst="roundRect">
            <a:avLst>
              <a:gd name="adj" fmla="val 5764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GB" sz="1400" b="1" dirty="0"/>
              <a:t>DMEs</a:t>
            </a:r>
            <a:r>
              <a:rPr lang="en-GB" sz="1400" dirty="0"/>
              <a:t> review Form 7 and make recommendation</a:t>
            </a:r>
          </a:p>
        </p:txBody>
      </p:sp>
      <p:sp>
        <p:nvSpPr>
          <p:cNvPr id="54" name="Oval 3"/>
          <p:cNvSpPr>
            <a:spLocks noChangeArrowheads="1"/>
          </p:cNvSpPr>
          <p:nvPr/>
        </p:nvSpPr>
        <p:spPr bwMode="auto">
          <a:xfrm>
            <a:off x="6588224" y="4408439"/>
            <a:ext cx="2160240" cy="154084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GB" sz="1400" b="1" u="sng" dirty="0"/>
              <a:t>EO</a:t>
            </a:r>
            <a:r>
              <a:rPr lang="en-GB" sz="1400" b="1" dirty="0"/>
              <a:t> </a:t>
            </a:r>
            <a:r>
              <a:rPr lang="en-GB" sz="1400" dirty="0"/>
              <a:t>reviews DMEs’ recommendations and recognises Trainer (or not)</a:t>
            </a:r>
          </a:p>
        </p:txBody>
      </p:sp>
      <p:sp>
        <p:nvSpPr>
          <p:cNvPr id="55" name="Line 18"/>
          <p:cNvSpPr>
            <a:spLocks noChangeShapeType="1"/>
          </p:cNvSpPr>
          <p:nvPr/>
        </p:nvSpPr>
        <p:spPr bwMode="auto">
          <a:xfrm>
            <a:off x="1532699" y="1265845"/>
            <a:ext cx="0" cy="343472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6" name="Line 18"/>
          <p:cNvSpPr>
            <a:spLocks noChangeShapeType="1"/>
          </p:cNvSpPr>
          <p:nvPr/>
        </p:nvSpPr>
        <p:spPr bwMode="auto">
          <a:xfrm flipH="1">
            <a:off x="1532699" y="2492896"/>
            <a:ext cx="0" cy="360040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7" name="Line 18"/>
          <p:cNvSpPr>
            <a:spLocks noChangeShapeType="1"/>
          </p:cNvSpPr>
          <p:nvPr/>
        </p:nvSpPr>
        <p:spPr bwMode="auto">
          <a:xfrm>
            <a:off x="1547664" y="4051625"/>
            <a:ext cx="0" cy="171736"/>
          </a:xfrm>
          <a:prstGeom prst="line">
            <a:avLst/>
          </a:prstGeom>
          <a:noFill/>
          <a:ln w="19050">
            <a:solidFill>
              <a:schemeClr val="accent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8" name="Line 18"/>
          <p:cNvSpPr>
            <a:spLocks noChangeShapeType="1"/>
          </p:cNvSpPr>
          <p:nvPr/>
        </p:nvSpPr>
        <p:spPr bwMode="auto">
          <a:xfrm>
            <a:off x="1547664" y="4871433"/>
            <a:ext cx="0" cy="185208"/>
          </a:xfrm>
          <a:prstGeom prst="line">
            <a:avLst/>
          </a:prstGeom>
          <a:noFill/>
          <a:ln w="19050">
            <a:solidFill>
              <a:schemeClr val="accent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61" name="Text Box 37"/>
          <p:cNvSpPr txBox="1">
            <a:spLocks noChangeArrowheads="1"/>
          </p:cNvSpPr>
          <p:nvPr/>
        </p:nvSpPr>
        <p:spPr bwMode="auto">
          <a:xfrm>
            <a:off x="215516" y="2958033"/>
            <a:ext cx="26642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400" i="1" dirty="0"/>
              <a:t>Appraisal:</a:t>
            </a:r>
          </a:p>
        </p:txBody>
      </p:sp>
      <p:sp>
        <p:nvSpPr>
          <p:cNvPr id="63" name="Line 18"/>
          <p:cNvSpPr>
            <a:spLocks noChangeShapeType="1"/>
          </p:cNvSpPr>
          <p:nvPr/>
        </p:nvSpPr>
        <p:spPr bwMode="auto">
          <a:xfrm flipV="1">
            <a:off x="3059832" y="1412776"/>
            <a:ext cx="360040" cy="0"/>
          </a:xfrm>
          <a:prstGeom prst="line">
            <a:avLst/>
          </a:prstGeom>
          <a:noFill/>
          <a:ln w="19050">
            <a:solidFill>
              <a:schemeClr val="accent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70" name="Straight Connector 69"/>
          <p:cNvCxnSpPr/>
          <p:nvPr/>
        </p:nvCxnSpPr>
        <p:spPr>
          <a:xfrm>
            <a:off x="2875358" y="5441857"/>
            <a:ext cx="202590" cy="3367"/>
          </a:xfrm>
          <a:prstGeom prst="line">
            <a:avLst/>
          </a:prstGeom>
          <a:ln w="1905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63" idx="0"/>
          </p:cNvCxnSpPr>
          <p:nvPr/>
        </p:nvCxnSpPr>
        <p:spPr>
          <a:xfrm>
            <a:off x="3059832" y="1412776"/>
            <a:ext cx="18116" cy="4032448"/>
          </a:xfrm>
          <a:prstGeom prst="line">
            <a:avLst/>
          </a:prstGeom>
          <a:ln w="1905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9" name="Line 18"/>
          <p:cNvSpPr>
            <a:spLocks noChangeShapeType="1"/>
          </p:cNvSpPr>
          <p:nvPr/>
        </p:nvSpPr>
        <p:spPr bwMode="auto">
          <a:xfrm>
            <a:off x="4747566" y="1650992"/>
            <a:ext cx="0" cy="235483"/>
          </a:xfrm>
          <a:prstGeom prst="line">
            <a:avLst/>
          </a:prstGeom>
          <a:noFill/>
          <a:ln w="1905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80" name="Text Box 37"/>
          <p:cNvSpPr txBox="1">
            <a:spLocks noChangeArrowheads="1"/>
          </p:cNvSpPr>
          <p:nvPr/>
        </p:nvSpPr>
        <p:spPr bwMode="auto">
          <a:xfrm>
            <a:off x="3395090" y="2030491"/>
            <a:ext cx="28037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400" i="1" dirty="0"/>
              <a:t>Categorised by Form 3 completion:</a:t>
            </a:r>
          </a:p>
        </p:txBody>
      </p:sp>
      <p:sp>
        <p:nvSpPr>
          <p:cNvPr id="81" name="Line 18"/>
          <p:cNvSpPr>
            <a:spLocks noChangeShapeType="1"/>
          </p:cNvSpPr>
          <p:nvPr/>
        </p:nvSpPr>
        <p:spPr bwMode="auto">
          <a:xfrm>
            <a:off x="4747566" y="4155450"/>
            <a:ext cx="0" cy="657110"/>
          </a:xfrm>
          <a:prstGeom prst="line">
            <a:avLst/>
          </a:prstGeom>
          <a:noFill/>
          <a:ln w="19050">
            <a:solidFill>
              <a:schemeClr val="accent5">
                <a:lumMod val="50000"/>
              </a:schemeClr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82" name="Line 18"/>
          <p:cNvSpPr>
            <a:spLocks noChangeShapeType="1"/>
          </p:cNvSpPr>
          <p:nvPr/>
        </p:nvSpPr>
        <p:spPr bwMode="auto">
          <a:xfrm flipV="1">
            <a:off x="5986814" y="5179383"/>
            <a:ext cx="601410" cy="0"/>
          </a:xfrm>
          <a:prstGeom prst="line">
            <a:avLst/>
          </a:prstGeom>
          <a:noFill/>
          <a:ln w="19050">
            <a:solidFill>
              <a:schemeClr val="accent5">
                <a:lumMod val="50000"/>
              </a:schemeClr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91" name="Straight Connector 90"/>
          <p:cNvCxnSpPr>
            <a:stCxn id="54" idx="0"/>
          </p:cNvCxnSpPr>
          <p:nvPr/>
        </p:nvCxnSpPr>
        <p:spPr>
          <a:xfrm flipV="1">
            <a:off x="7668344" y="404664"/>
            <a:ext cx="1" cy="4003775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2555776" y="404664"/>
            <a:ext cx="5112569" cy="0"/>
          </a:xfrm>
          <a:prstGeom prst="line">
            <a:avLst/>
          </a:prstGeom>
          <a:ln w="19050">
            <a:prstDash val="dash"/>
            <a:headEnd type="none" w="med" len="med"/>
            <a:tailEnd type="triangl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7" name="Text Box 37"/>
          <p:cNvSpPr txBox="1">
            <a:spLocks noChangeArrowheads="1"/>
          </p:cNvSpPr>
          <p:nvPr/>
        </p:nvSpPr>
        <p:spPr bwMode="auto">
          <a:xfrm>
            <a:off x="7683309" y="408700"/>
            <a:ext cx="13936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400" i="1" dirty="0">
                <a:solidFill>
                  <a:schemeClr val="accent5">
                    <a:lumMod val="50000"/>
                  </a:schemeClr>
                </a:solidFill>
              </a:rPr>
              <a:t>Possible year 2 development</a:t>
            </a:r>
          </a:p>
        </p:txBody>
      </p:sp>
      <p:sp>
        <p:nvSpPr>
          <p:cNvPr id="101" name="Text Box 37"/>
          <p:cNvSpPr txBox="1">
            <a:spLocks noChangeArrowheads="1"/>
          </p:cNvSpPr>
          <p:nvPr/>
        </p:nvSpPr>
        <p:spPr bwMode="auto">
          <a:xfrm>
            <a:off x="200551" y="148774"/>
            <a:ext cx="26642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400" i="1" dirty="0"/>
              <a:t>Data import: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0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2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2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2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2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2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250"/>
                            </p:stCondLst>
                            <p:childTnLst>
                              <p:par>
                                <p:cTn id="229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2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2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2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2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2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6" dur="2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2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2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1" dur="2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8" grpId="1" animBg="1"/>
      <p:bldP spid="98" grpId="2" animBg="1"/>
      <p:bldP spid="62" grpId="0" animBg="1"/>
      <p:bldP spid="62" grpId="1" animBg="1"/>
      <p:bldP spid="62" grpId="2" animBg="1"/>
      <p:bldP spid="59" grpId="0" animBg="1"/>
      <p:bldP spid="59" grpId="1" animBg="1"/>
      <p:bldP spid="59" grpId="2" animBg="1"/>
      <p:bldP spid="43" grpId="0" animBg="1"/>
      <p:bldP spid="43" grpId="1" animBg="1"/>
      <p:bldP spid="43" grpId="2" animBg="1"/>
      <p:bldP spid="44" grpId="0" animBg="1"/>
      <p:bldP spid="44" grpId="1" animBg="1"/>
      <p:bldP spid="44" grpId="2" animBg="1"/>
      <p:bldP spid="45" grpId="0" animBg="1"/>
      <p:bldP spid="45" grpId="1" animBg="1"/>
      <p:bldP spid="45" grpId="2" animBg="1"/>
      <p:bldP spid="46" grpId="0" animBg="1"/>
      <p:bldP spid="46" grpId="1" animBg="1"/>
      <p:bldP spid="46" grpId="2" animBg="1"/>
      <p:bldP spid="47" grpId="0" animBg="1"/>
      <p:bldP spid="47" grpId="1" animBg="1"/>
      <p:bldP spid="47" grpId="2" animBg="1"/>
      <p:bldP spid="48" grpId="0" animBg="1"/>
      <p:bldP spid="48" grpId="1" animBg="1"/>
      <p:bldP spid="48" grpId="2" animBg="1"/>
      <p:bldP spid="49" grpId="0" animBg="1"/>
      <p:bldP spid="49" grpId="1" animBg="1"/>
      <p:bldP spid="49" grpId="2" animBg="1"/>
      <p:bldP spid="50" grpId="0" animBg="1"/>
      <p:bldP spid="50" grpId="1" animBg="1"/>
      <p:bldP spid="50" grpId="2" animBg="1"/>
      <p:bldP spid="51" grpId="0" animBg="1"/>
      <p:bldP spid="51" grpId="1" animBg="1"/>
      <p:bldP spid="51" grpId="2" animBg="1"/>
      <p:bldP spid="52" grpId="0" animBg="1"/>
      <p:bldP spid="52" grpId="1" animBg="1"/>
      <p:bldP spid="52" grpId="2" animBg="1"/>
      <p:bldP spid="53" grpId="0" animBg="1"/>
      <p:bldP spid="53" grpId="1" animBg="1"/>
      <p:bldP spid="53" grpId="2" animBg="1"/>
      <p:bldP spid="54" grpId="0" animBg="1"/>
      <p:bldP spid="54" grpId="1" animBg="1"/>
      <p:bldP spid="54" grpId="2" animBg="1"/>
      <p:bldP spid="55" grpId="0" animBg="1"/>
      <p:bldP spid="55" grpId="1" animBg="1"/>
      <p:bldP spid="55" grpId="2" animBg="1"/>
      <p:bldP spid="56" grpId="0" animBg="1"/>
      <p:bldP spid="56" grpId="1" animBg="1"/>
      <p:bldP spid="56" grpId="2" animBg="1"/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61" grpId="0"/>
      <p:bldP spid="61" grpId="1"/>
      <p:bldP spid="61" grpId="2"/>
      <p:bldP spid="63" grpId="0" animBg="1"/>
      <p:bldP spid="63" grpId="1" animBg="1"/>
      <p:bldP spid="63" grpId="2" animBg="1"/>
      <p:bldP spid="79" grpId="0" animBg="1"/>
      <p:bldP spid="79" grpId="1" animBg="1"/>
      <p:bldP spid="79" grpId="2" animBg="1"/>
      <p:bldP spid="80" grpId="0"/>
      <p:bldP spid="80" grpId="1"/>
      <p:bldP spid="80" grpId="2"/>
      <p:bldP spid="81" grpId="0" animBg="1"/>
      <p:bldP spid="81" grpId="1" animBg="1"/>
      <p:bldP spid="81" grpId="2" animBg="1"/>
      <p:bldP spid="82" grpId="0" animBg="1"/>
      <p:bldP spid="82" grpId="1" animBg="1"/>
      <p:bldP spid="82" grpId="2" animBg="1"/>
      <p:bldP spid="97" grpId="0"/>
      <p:bldP spid="97" grpId="1"/>
      <p:bldP spid="97" grpId="2"/>
      <p:bldP spid="101" grpId="0"/>
      <p:bldP spid="101" grpId="1"/>
      <p:bldP spid="101" grpId="2"/>
    </p:bldLst>
  </p:timing>
</p:sld>
</file>

<file path=ppt/theme/theme1.xml><?xml version="1.0" encoding="utf-8"?>
<a:theme xmlns:a="http://schemas.openxmlformats.org/drawingml/2006/main" name="medical appraisal Scotland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BD96815014FC4DAAF3A159B430C409" ma:contentTypeVersion="8" ma:contentTypeDescription="Create a new document." ma:contentTypeScope="" ma:versionID="e4dc888b9d9b70723465da4418bebb7b">
  <xsd:schema xmlns:xsd="http://www.w3.org/2001/XMLSchema" xmlns:xs="http://www.w3.org/2001/XMLSchema" xmlns:p="http://schemas.microsoft.com/office/2006/metadata/properties" xmlns:ns2="5549f3f6-b7db-40ce-a15f-c10d2fdae267" xmlns:ns3="0cf4b3a6-91e3-43a9-a28b-3e6e49204d49" targetNamespace="http://schemas.microsoft.com/office/2006/metadata/properties" ma:root="true" ma:fieldsID="119f038053487434b276aa4d0b23b2d8" ns2:_="" ns3:_="">
    <xsd:import namespace="5549f3f6-b7db-40ce-a15f-c10d2fdae267"/>
    <xsd:import namespace="0cf4b3a6-91e3-43a9-a28b-3e6e49204d4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49f3f6-b7db-40ce-a15f-c10d2fdae2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f4b3a6-91e3-43a9-a28b-3e6e49204d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EF77FBB-83F7-4AD1-B2BE-29F410718892}"/>
</file>

<file path=customXml/itemProps2.xml><?xml version="1.0" encoding="utf-8"?>
<ds:datastoreItem xmlns:ds="http://schemas.openxmlformats.org/officeDocument/2006/customXml" ds:itemID="{2F0EA00E-EF66-4822-AD3B-F11C740ABF99}"/>
</file>

<file path=customXml/itemProps3.xml><?xml version="1.0" encoding="utf-8"?>
<ds:datastoreItem xmlns:ds="http://schemas.openxmlformats.org/officeDocument/2006/customXml" ds:itemID="{FA6540C1-1351-4277-A0F6-557DC725590E}"/>
</file>

<file path=docProps/app.xml><?xml version="1.0" encoding="utf-8"?>
<Properties xmlns="http://schemas.openxmlformats.org/officeDocument/2006/extended-properties" xmlns:vt="http://schemas.openxmlformats.org/officeDocument/2006/docPropsVTypes">
  <Template>medical appraisal Scotland theme</Template>
  <TotalTime>2474</TotalTime>
  <Words>722</Words>
  <Application>Microsoft Office PowerPoint</Application>
  <PresentationFormat>On-screen Show (4:3)</PresentationFormat>
  <Paragraphs>138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Wingdings</vt:lpstr>
      <vt:lpstr>medical appraisal Scotland theme</vt:lpstr>
      <vt:lpstr>Recognition of Trainer processes on SOAR</vt:lpstr>
      <vt:lpstr>Overview</vt:lpstr>
      <vt:lpstr>Introduction</vt:lpstr>
      <vt:lpstr>Round table discussions</vt:lpstr>
      <vt:lpstr>Systems overview</vt:lpstr>
      <vt:lpstr>Who completes the RoT Form?</vt:lpstr>
      <vt:lpstr>Appraisal</vt:lpstr>
      <vt:lpstr>Form 7</vt:lpstr>
      <vt:lpstr>PowerPoint Presentation</vt:lpstr>
      <vt:lpstr>PowerPoint Presentation</vt:lpstr>
      <vt:lpstr>Year 2 development</vt:lpstr>
      <vt:lpstr>New simplified RoT form (1/5)</vt:lpstr>
      <vt:lpstr>New simplified RoT form (2/5)</vt:lpstr>
      <vt:lpstr>New simplified RoT form (3/5)</vt:lpstr>
      <vt:lpstr>New simplified RoT form (4/5)</vt:lpstr>
      <vt:lpstr>New simplified RoT form (5/5)</vt:lpstr>
      <vt:lpstr>PowerPoint Presentation</vt:lpstr>
      <vt:lpstr>Thank you!</vt:lpstr>
    </vt:vector>
  </TitlesOfParts>
  <Company>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William Liu</dc:creator>
  <cp:lastModifiedBy>William Liu</cp:lastModifiedBy>
  <cp:revision>157</cp:revision>
  <cp:lastPrinted>2016-05-03T14:06:48Z</cp:lastPrinted>
  <dcterms:created xsi:type="dcterms:W3CDTF">2013-05-13T09:51:58Z</dcterms:created>
  <dcterms:modified xsi:type="dcterms:W3CDTF">2016-07-11T11:08:31Z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0x01010034BD96815014FC4DAAF3A159B430C409</vt:lpwstr>
  </property>
</Properties>
</file>