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9"/>
  </p:notesMasterIdLst>
  <p:handoutMasterIdLst>
    <p:handoutMasterId r:id="rId20"/>
  </p:handoutMasterIdLst>
  <p:sldIdLst>
    <p:sldId id="256" r:id="rId2"/>
    <p:sldId id="257" r:id="rId3"/>
    <p:sldId id="258" r:id="rId4"/>
    <p:sldId id="259" r:id="rId5"/>
    <p:sldId id="260" r:id="rId6"/>
    <p:sldId id="262" r:id="rId7"/>
    <p:sldId id="263" r:id="rId8"/>
    <p:sldId id="265" r:id="rId9"/>
    <p:sldId id="264" r:id="rId10"/>
    <p:sldId id="269" r:id="rId11"/>
    <p:sldId id="270" r:id="rId12"/>
    <p:sldId id="261" r:id="rId13"/>
    <p:sldId id="271" r:id="rId14"/>
    <p:sldId id="266" r:id="rId15"/>
    <p:sldId id="272" r:id="rId16"/>
    <p:sldId id="267" r:id="rId17"/>
    <p:sldId id="268" r:id="rId18"/>
  </p:sldIdLst>
  <p:sldSz cx="12192000" cy="6858000"/>
  <p:notesSz cx="6858000" cy="9144000"/>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DF51E-F2FD-4EFA-A04E-B6C32F692A6B}" v="1555" dt="2022-04-24T22:42:05.713"/>
    <p1510:client id="{1201AA79-BF16-C3D9-C18C-AAF94637EC18}" v="229" dt="2022-04-24T22:51:21.251"/>
    <p1510:client id="{74033319-02C5-206B-AC78-0DE043B8B233}" v="1066" dt="2022-04-25T13:15:05.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varScale="1">
        <p:scale>
          <a:sx n="86" d="100"/>
          <a:sy n="86" d="100"/>
        </p:scale>
        <p:origin x="331" y="53"/>
      </p:cViewPr>
      <p:guideLst/>
    </p:cSldViewPr>
  </p:slideViewPr>
  <p:notesTextViewPr>
    <p:cViewPr>
      <p:scale>
        <a:sx n="1" d="1"/>
        <a:sy n="1" d="1"/>
      </p:scale>
      <p:origin x="0" y="0"/>
    </p:cViewPr>
  </p:notesTextViewPr>
  <p:notesViewPr>
    <p:cSldViewPr snapToGrid="0">
      <p:cViewPr varScale="1">
        <p:scale>
          <a:sx n="96" d="100"/>
          <a:sy n="96" d="100"/>
        </p:scale>
        <p:origin x="355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2.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A6EDF0-2004-424F-A7E4-8A32AF70407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968B24D-66F4-4C81-A1AF-9604DB1921DA}">
      <dgm:prSet/>
      <dgm:spPr/>
      <dgm:t>
        <a:bodyPr/>
        <a:lstStyle/>
        <a:p>
          <a:r>
            <a:rPr lang="en-GB"/>
            <a:t>This is your first appraisal with this doctor. It is on MS teams, the  WIFi connection is not  the best, the picture is a bit grainy, but sound is ok. The doctor seems a bit distracted, and you are getting monosyllabic responses.</a:t>
          </a:r>
          <a:endParaRPr lang="en-US"/>
        </a:p>
      </dgm:t>
    </dgm:pt>
    <dgm:pt modelId="{6FF0EE7C-CCB8-4F2D-B3CE-4EC666E61530}" type="parTrans" cxnId="{BAAEA7C0-387D-4B3E-8A4C-61F946353D38}">
      <dgm:prSet/>
      <dgm:spPr/>
      <dgm:t>
        <a:bodyPr/>
        <a:lstStyle/>
        <a:p>
          <a:endParaRPr lang="en-US"/>
        </a:p>
      </dgm:t>
    </dgm:pt>
    <dgm:pt modelId="{BA576E3C-C2E9-48F7-92FB-5919EEA361AD}" type="sibTrans" cxnId="{BAAEA7C0-387D-4B3E-8A4C-61F946353D38}">
      <dgm:prSet/>
      <dgm:spPr/>
      <dgm:t>
        <a:bodyPr/>
        <a:lstStyle/>
        <a:p>
          <a:endParaRPr lang="en-US"/>
        </a:p>
      </dgm:t>
    </dgm:pt>
    <dgm:pt modelId="{9D87A7C7-01BE-468D-9AEC-E9F9EE9E5456}">
      <dgm:prSet/>
      <dgm:spPr/>
      <dgm:t>
        <a:bodyPr/>
        <a:lstStyle/>
        <a:p>
          <a:r>
            <a:rPr lang="en-GB"/>
            <a:t>What do you do? How do you explore her thinking about appraisal? Is there something else that is happening in her life just now that could be impacting on the way she is presenting?</a:t>
          </a:r>
          <a:endParaRPr lang="en-US"/>
        </a:p>
      </dgm:t>
    </dgm:pt>
    <dgm:pt modelId="{C6E4AE15-988E-46B1-8A41-4C35E6263951}" type="parTrans" cxnId="{44769634-D096-4307-B1AC-BC5CAC072BF9}">
      <dgm:prSet/>
      <dgm:spPr/>
      <dgm:t>
        <a:bodyPr/>
        <a:lstStyle/>
        <a:p>
          <a:endParaRPr lang="en-US"/>
        </a:p>
      </dgm:t>
    </dgm:pt>
    <dgm:pt modelId="{7DAF8C66-48CE-4F1F-8B21-C0B4DA5D63FE}" type="sibTrans" cxnId="{44769634-D096-4307-B1AC-BC5CAC072BF9}">
      <dgm:prSet/>
      <dgm:spPr/>
      <dgm:t>
        <a:bodyPr/>
        <a:lstStyle/>
        <a:p>
          <a:endParaRPr lang="en-US"/>
        </a:p>
      </dgm:t>
    </dgm:pt>
    <dgm:pt modelId="{6B267C2B-CB05-4D0A-BF2D-9926704C8687}">
      <dgm:prSet/>
      <dgm:spPr/>
      <dgm:t>
        <a:bodyPr/>
        <a:lstStyle/>
        <a:p>
          <a:r>
            <a:rPr lang="en-GB"/>
            <a:t>Can you share your experience when a doctor does not wish to open up or elaborate on her response?</a:t>
          </a:r>
          <a:endParaRPr lang="en-US"/>
        </a:p>
      </dgm:t>
    </dgm:pt>
    <dgm:pt modelId="{4EC36DD2-2712-4233-BA71-91E1736943AA}" type="parTrans" cxnId="{B998C4B6-F05B-4654-B3F4-B34EA8822228}">
      <dgm:prSet/>
      <dgm:spPr/>
      <dgm:t>
        <a:bodyPr/>
        <a:lstStyle/>
        <a:p>
          <a:endParaRPr lang="en-US"/>
        </a:p>
      </dgm:t>
    </dgm:pt>
    <dgm:pt modelId="{B4A6F543-D3B2-4BF1-A620-7CA4467D9801}" type="sibTrans" cxnId="{B998C4B6-F05B-4654-B3F4-B34EA8822228}">
      <dgm:prSet/>
      <dgm:spPr/>
      <dgm:t>
        <a:bodyPr/>
        <a:lstStyle/>
        <a:p>
          <a:endParaRPr lang="en-US"/>
        </a:p>
      </dgm:t>
    </dgm:pt>
    <dgm:pt modelId="{ED117182-B630-4B5E-8A28-C6BFBEAFC157}">
      <dgm:prSet/>
      <dgm:spPr/>
      <dgm:t>
        <a:bodyPr/>
        <a:lstStyle/>
        <a:p>
          <a:r>
            <a:rPr lang="en-GB"/>
            <a:t>Discuss tips for encouraging reflection</a:t>
          </a:r>
          <a:endParaRPr lang="en-US"/>
        </a:p>
      </dgm:t>
    </dgm:pt>
    <dgm:pt modelId="{9013DF29-35B3-4064-9E2F-9442C29E342C}" type="parTrans" cxnId="{C588FCD5-5C65-41A5-8E28-A8D2C7C1C91B}">
      <dgm:prSet/>
      <dgm:spPr/>
      <dgm:t>
        <a:bodyPr/>
        <a:lstStyle/>
        <a:p>
          <a:endParaRPr lang="en-US"/>
        </a:p>
      </dgm:t>
    </dgm:pt>
    <dgm:pt modelId="{D3C1F89F-1E6D-49F0-97EF-7F5D328D9CF2}" type="sibTrans" cxnId="{C588FCD5-5C65-41A5-8E28-A8D2C7C1C91B}">
      <dgm:prSet/>
      <dgm:spPr/>
      <dgm:t>
        <a:bodyPr/>
        <a:lstStyle/>
        <a:p>
          <a:endParaRPr lang="en-US"/>
        </a:p>
      </dgm:t>
    </dgm:pt>
    <dgm:pt modelId="{D1E2C510-4F97-412F-9AE3-FE20CE72FFF7}" type="pres">
      <dgm:prSet presAssocID="{F5A6EDF0-2004-424F-A7E4-8A32AF704073}" presName="root" presStyleCnt="0">
        <dgm:presLayoutVars>
          <dgm:dir/>
          <dgm:resizeHandles val="exact"/>
        </dgm:presLayoutVars>
      </dgm:prSet>
      <dgm:spPr/>
    </dgm:pt>
    <dgm:pt modelId="{15B21688-902B-47C0-819B-D6DC0C427006}" type="pres">
      <dgm:prSet presAssocID="{3968B24D-66F4-4C81-A1AF-9604DB1921DA}" presName="compNode" presStyleCnt="0"/>
      <dgm:spPr/>
    </dgm:pt>
    <dgm:pt modelId="{2ACBA71B-E331-4196-A4A9-1A091BDF30A7}" type="pres">
      <dgm:prSet presAssocID="{3968B24D-66F4-4C81-A1AF-9604DB1921DA}" presName="bgRect" presStyleLbl="bgShp" presStyleIdx="0" presStyleCnt="4"/>
      <dgm:spPr/>
    </dgm:pt>
    <dgm:pt modelId="{E59AE67E-0267-4200-9454-4F5DF78F8BC3}" type="pres">
      <dgm:prSet presAssocID="{3968B24D-66F4-4C81-A1AF-9604DB1921D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ick"/>
        </a:ext>
      </dgm:extLst>
    </dgm:pt>
    <dgm:pt modelId="{3EC48CFC-4BAE-4362-8B5B-07A36E8AE65F}" type="pres">
      <dgm:prSet presAssocID="{3968B24D-66F4-4C81-A1AF-9604DB1921DA}" presName="spaceRect" presStyleCnt="0"/>
      <dgm:spPr/>
    </dgm:pt>
    <dgm:pt modelId="{88435118-9819-4035-AFD6-1C153192B4E1}" type="pres">
      <dgm:prSet presAssocID="{3968B24D-66F4-4C81-A1AF-9604DB1921DA}" presName="parTx" presStyleLbl="revTx" presStyleIdx="0" presStyleCnt="4">
        <dgm:presLayoutVars>
          <dgm:chMax val="0"/>
          <dgm:chPref val="0"/>
        </dgm:presLayoutVars>
      </dgm:prSet>
      <dgm:spPr/>
    </dgm:pt>
    <dgm:pt modelId="{4F9D7E29-FA60-426F-8969-6017A68395F3}" type="pres">
      <dgm:prSet presAssocID="{BA576E3C-C2E9-48F7-92FB-5919EEA361AD}" presName="sibTrans" presStyleCnt="0"/>
      <dgm:spPr/>
    </dgm:pt>
    <dgm:pt modelId="{A57DE633-7AF4-4BE8-9433-E8CDD09E255A}" type="pres">
      <dgm:prSet presAssocID="{9D87A7C7-01BE-468D-9AEC-E9F9EE9E5456}" presName="compNode" presStyleCnt="0"/>
      <dgm:spPr/>
    </dgm:pt>
    <dgm:pt modelId="{544440BA-6EE0-4B7C-8EA2-971F8FA9DF13}" type="pres">
      <dgm:prSet presAssocID="{9D87A7C7-01BE-468D-9AEC-E9F9EE9E5456}" presName="bgRect" presStyleLbl="bgShp" presStyleIdx="1" presStyleCnt="4"/>
      <dgm:spPr/>
    </dgm:pt>
    <dgm:pt modelId="{393589DF-9BFC-48AF-B4DF-4852D3B713D8}" type="pres">
      <dgm:prSet presAssocID="{9D87A7C7-01BE-468D-9AEC-E9F9EE9E545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FEA05583-1B04-4492-AFBC-4F3DACAB1731}" type="pres">
      <dgm:prSet presAssocID="{9D87A7C7-01BE-468D-9AEC-E9F9EE9E5456}" presName="spaceRect" presStyleCnt="0"/>
      <dgm:spPr/>
    </dgm:pt>
    <dgm:pt modelId="{A70E0C34-E2A4-4EF9-B40E-FA7233E43F55}" type="pres">
      <dgm:prSet presAssocID="{9D87A7C7-01BE-468D-9AEC-E9F9EE9E5456}" presName="parTx" presStyleLbl="revTx" presStyleIdx="1" presStyleCnt="4">
        <dgm:presLayoutVars>
          <dgm:chMax val="0"/>
          <dgm:chPref val="0"/>
        </dgm:presLayoutVars>
      </dgm:prSet>
      <dgm:spPr/>
    </dgm:pt>
    <dgm:pt modelId="{FA647640-2383-4DDC-8FF3-1F24CEE0D0C6}" type="pres">
      <dgm:prSet presAssocID="{7DAF8C66-48CE-4F1F-8B21-C0B4DA5D63FE}" presName="sibTrans" presStyleCnt="0"/>
      <dgm:spPr/>
    </dgm:pt>
    <dgm:pt modelId="{E15BBABE-62E4-4A72-A95E-BF10C401D838}" type="pres">
      <dgm:prSet presAssocID="{6B267C2B-CB05-4D0A-BF2D-9926704C8687}" presName="compNode" presStyleCnt="0"/>
      <dgm:spPr/>
    </dgm:pt>
    <dgm:pt modelId="{194E74F3-D0D4-4F20-AD65-EC39DF881D41}" type="pres">
      <dgm:prSet presAssocID="{6B267C2B-CB05-4D0A-BF2D-9926704C8687}" presName="bgRect" presStyleLbl="bgShp" presStyleIdx="2" presStyleCnt="4"/>
      <dgm:spPr/>
    </dgm:pt>
    <dgm:pt modelId="{605290B6-ED12-4FE7-9B71-25A3120D8AE4}" type="pres">
      <dgm:prSet presAssocID="{6B267C2B-CB05-4D0A-BF2D-9926704C868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AFEC5282-71E8-4E81-82B7-C4AA566C7792}" type="pres">
      <dgm:prSet presAssocID="{6B267C2B-CB05-4D0A-BF2D-9926704C8687}" presName="spaceRect" presStyleCnt="0"/>
      <dgm:spPr/>
    </dgm:pt>
    <dgm:pt modelId="{7B89A0FC-4686-40B1-B5DB-BDC7BF4B2710}" type="pres">
      <dgm:prSet presAssocID="{6B267C2B-CB05-4D0A-BF2D-9926704C8687}" presName="parTx" presStyleLbl="revTx" presStyleIdx="2" presStyleCnt="4">
        <dgm:presLayoutVars>
          <dgm:chMax val="0"/>
          <dgm:chPref val="0"/>
        </dgm:presLayoutVars>
      </dgm:prSet>
      <dgm:spPr/>
    </dgm:pt>
    <dgm:pt modelId="{2D337891-CD69-4983-BDC7-791C333CCBC7}" type="pres">
      <dgm:prSet presAssocID="{B4A6F543-D3B2-4BF1-A620-7CA4467D9801}" presName="sibTrans" presStyleCnt="0"/>
      <dgm:spPr/>
    </dgm:pt>
    <dgm:pt modelId="{3737E217-CE04-4971-9B1A-F44925B7FAC4}" type="pres">
      <dgm:prSet presAssocID="{ED117182-B630-4B5E-8A28-C6BFBEAFC157}" presName="compNode" presStyleCnt="0"/>
      <dgm:spPr/>
    </dgm:pt>
    <dgm:pt modelId="{38B7026F-C9A2-4475-92AC-664B78FBB9F9}" type="pres">
      <dgm:prSet presAssocID="{ED117182-B630-4B5E-8A28-C6BFBEAFC157}" presName="bgRect" presStyleLbl="bgShp" presStyleIdx="3" presStyleCnt="4"/>
      <dgm:spPr/>
    </dgm:pt>
    <dgm:pt modelId="{9C67B4F9-D52A-46CE-A5DA-4C2A4EC14399}" type="pres">
      <dgm:prSet presAssocID="{ED117182-B630-4B5E-8A28-C6BFBEAFC15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hought bubble"/>
        </a:ext>
      </dgm:extLst>
    </dgm:pt>
    <dgm:pt modelId="{15D49DF7-329B-4CEB-903D-26EA3670E2CC}" type="pres">
      <dgm:prSet presAssocID="{ED117182-B630-4B5E-8A28-C6BFBEAFC157}" presName="spaceRect" presStyleCnt="0"/>
      <dgm:spPr/>
    </dgm:pt>
    <dgm:pt modelId="{7DD25254-492C-4E1D-9C21-AA57EF456023}" type="pres">
      <dgm:prSet presAssocID="{ED117182-B630-4B5E-8A28-C6BFBEAFC157}" presName="parTx" presStyleLbl="revTx" presStyleIdx="3" presStyleCnt="4">
        <dgm:presLayoutVars>
          <dgm:chMax val="0"/>
          <dgm:chPref val="0"/>
        </dgm:presLayoutVars>
      </dgm:prSet>
      <dgm:spPr/>
    </dgm:pt>
  </dgm:ptLst>
  <dgm:cxnLst>
    <dgm:cxn modelId="{9B97C911-2763-483F-96A4-92ED4695F804}" type="presOf" srcId="{F5A6EDF0-2004-424F-A7E4-8A32AF704073}" destId="{D1E2C510-4F97-412F-9AE3-FE20CE72FFF7}" srcOrd="0" destOrd="0" presId="urn:microsoft.com/office/officeart/2018/2/layout/IconVerticalSolidList"/>
    <dgm:cxn modelId="{44769634-D096-4307-B1AC-BC5CAC072BF9}" srcId="{F5A6EDF0-2004-424F-A7E4-8A32AF704073}" destId="{9D87A7C7-01BE-468D-9AEC-E9F9EE9E5456}" srcOrd="1" destOrd="0" parTransId="{C6E4AE15-988E-46B1-8A41-4C35E6263951}" sibTransId="{7DAF8C66-48CE-4F1F-8B21-C0B4DA5D63FE}"/>
    <dgm:cxn modelId="{B2EBF03A-CB3B-48AA-A510-92C16FE171F4}" type="presOf" srcId="{ED117182-B630-4B5E-8A28-C6BFBEAFC157}" destId="{7DD25254-492C-4E1D-9C21-AA57EF456023}" srcOrd="0" destOrd="0" presId="urn:microsoft.com/office/officeart/2018/2/layout/IconVerticalSolidList"/>
    <dgm:cxn modelId="{2B9AC578-EB0E-4CF1-9B11-B1CAC01BA256}" type="presOf" srcId="{6B267C2B-CB05-4D0A-BF2D-9926704C8687}" destId="{7B89A0FC-4686-40B1-B5DB-BDC7BF4B2710}" srcOrd="0" destOrd="0" presId="urn:microsoft.com/office/officeart/2018/2/layout/IconVerticalSolidList"/>
    <dgm:cxn modelId="{0D17A785-1E08-4CA3-AED7-BE751F13662F}" type="presOf" srcId="{3968B24D-66F4-4C81-A1AF-9604DB1921DA}" destId="{88435118-9819-4035-AFD6-1C153192B4E1}" srcOrd="0" destOrd="0" presId="urn:microsoft.com/office/officeart/2018/2/layout/IconVerticalSolidList"/>
    <dgm:cxn modelId="{B998C4B6-F05B-4654-B3F4-B34EA8822228}" srcId="{F5A6EDF0-2004-424F-A7E4-8A32AF704073}" destId="{6B267C2B-CB05-4D0A-BF2D-9926704C8687}" srcOrd="2" destOrd="0" parTransId="{4EC36DD2-2712-4233-BA71-91E1736943AA}" sibTransId="{B4A6F543-D3B2-4BF1-A620-7CA4467D9801}"/>
    <dgm:cxn modelId="{BAAEA7C0-387D-4B3E-8A4C-61F946353D38}" srcId="{F5A6EDF0-2004-424F-A7E4-8A32AF704073}" destId="{3968B24D-66F4-4C81-A1AF-9604DB1921DA}" srcOrd="0" destOrd="0" parTransId="{6FF0EE7C-CCB8-4F2D-B3CE-4EC666E61530}" sibTransId="{BA576E3C-C2E9-48F7-92FB-5919EEA361AD}"/>
    <dgm:cxn modelId="{C588FCD5-5C65-41A5-8E28-A8D2C7C1C91B}" srcId="{F5A6EDF0-2004-424F-A7E4-8A32AF704073}" destId="{ED117182-B630-4B5E-8A28-C6BFBEAFC157}" srcOrd="3" destOrd="0" parTransId="{9013DF29-35B3-4064-9E2F-9442C29E342C}" sibTransId="{D3C1F89F-1E6D-49F0-97EF-7F5D328D9CF2}"/>
    <dgm:cxn modelId="{3F2AB1DD-87BE-4243-95B0-972B0262EA96}" type="presOf" srcId="{9D87A7C7-01BE-468D-9AEC-E9F9EE9E5456}" destId="{A70E0C34-E2A4-4EF9-B40E-FA7233E43F55}" srcOrd="0" destOrd="0" presId="urn:microsoft.com/office/officeart/2018/2/layout/IconVerticalSolidList"/>
    <dgm:cxn modelId="{F08211CB-6E1C-4515-B8F8-F50364A76241}" type="presParOf" srcId="{D1E2C510-4F97-412F-9AE3-FE20CE72FFF7}" destId="{15B21688-902B-47C0-819B-D6DC0C427006}" srcOrd="0" destOrd="0" presId="urn:microsoft.com/office/officeart/2018/2/layout/IconVerticalSolidList"/>
    <dgm:cxn modelId="{B7164FDE-5C2A-40A2-B6D5-28DB81D8FCAF}" type="presParOf" srcId="{15B21688-902B-47C0-819B-D6DC0C427006}" destId="{2ACBA71B-E331-4196-A4A9-1A091BDF30A7}" srcOrd="0" destOrd="0" presId="urn:microsoft.com/office/officeart/2018/2/layout/IconVerticalSolidList"/>
    <dgm:cxn modelId="{5ACCEEAF-285A-485D-B1E9-EE78D7F93846}" type="presParOf" srcId="{15B21688-902B-47C0-819B-D6DC0C427006}" destId="{E59AE67E-0267-4200-9454-4F5DF78F8BC3}" srcOrd="1" destOrd="0" presId="urn:microsoft.com/office/officeart/2018/2/layout/IconVerticalSolidList"/>
    <dgm:cxn modelId="{221FD285-8D38-46C0-8581-C8C29F281E5C}" type="presParOf" srcId="{15B21688-902B-47C0-819B-D6DC0C427006}" destId="{3EC48CFC-4BAE-4362-8B5B-07A36E8AE65F}" srcOrd="2" destOrd="0" presId="urn:microsoft.com/office/officeart/2018/2/layout/IconVerticalSolidList"/>
    <dgm:cxn modelId="{E52CE54A-0A27-49FA-BC9B-DC86A1417E4B}" type="presParOf" srcId="{15B21688-902B-47C0-819B-D6DC0C427006}" destId="{88435118-9819-4035-AFD6-1C153192B4E1}" srcOrd="3" destOrd="0" presId="urn:microsoft.com/office/officeart/2018/2/layout/IconVerticalSolidList"/>
    <dgm:cxn modelId="{CAC653E4-7425-499F-843A-A49D951CD39F}" type="presParOf" srcId="{D1E2C510-4F97-412F-9AE3-FE20CE72FFF7}" destId="{4F9D7E29-FA60-426F-8969-6017A68395F3}" srcOrd="1" destOrd="0" presId="urn:microsoft.com/office/officeart/2018/2/layout/IconVerticalSolidList"/>
    <dgm:cxn modelId="{A74D7504-62D8-4697-8E15-B119D6117BFF}" type="presParOf" srcId="{D1E2C510-4F97-412F-9AE3-FE20CE72FFF7}" destId="{A57DE633-7AF4-4BE8-9433-E8CDD09E255A}" srcOrd="2" destOrd="0" presId="urn:microsoft.com/office/officeart/2018/2/layout/IconVerticalSolidList"/>
    <dgm:cxn modelId="{EA44A557-9357-4B4A-A932-FE590CF4257C}" type="presParOf" srcId="{A57DE633-7AF4-4BE8-9433-E8CDD09E255A}" destId="{544440BA-6EE0-4B7C-8EA2-971F8FA9DF13}" srcOrd="0" destOrd="0" presId="urn:microsoft.com/office/officeart/2018/2/layout/IconVerticalSolidList"/>
    <dgm:cxn modelId="{1CD8C050-1D93-4500-9196-0AC0E536C244}" type="presParOf" srcId="{A57DE633-7AF4-4BE8-9433-E8CDD09E255A}" destId="{393589DF-9BFC-48AF-B4DF-4852D3B713D8}" srcOrd="1" destOrd="0" presId="urn:microsoft.com/office/officeart/2018/2/layout/IconVerticalSolidList"/>
    <dgm:cxn modelId="{3862A0D2-043A-4400-997B-4C2A13298164}" type="presParOf" srcId="{A57DE633-7AF4-4BE8-9433-E8CDD09E255A}" destId="{FEA05583-1B04-4492-AFBC-4F3DACAB1731}" srcOrd="2" destOrd="0" presId="urn:microsoft.com/office/officeart/2018/2/layout/IconVerticalSolidList"/>
    <dgm:cxn modelId="{C6C2A79F-EF6F-4135-8345-BE332514CAB9}" type="presParOf" srcId="{A57DE633-7AF4-4BE8-9433-E8CDD09E255A}" destId="{A70E0C34-E2A4-4EF9-B40E-FA7233E43F55}" srcOrd="3" destOrd="0" presId="urn:microsoft.com/office/officeart/2018/2/layout/IconVerticalSolidList"/>
    <dgm:cxn modelId="{E69543AE-F32B-465D-A406-F3C3DCBF05A5}" type="presParOf" srcId="{D1E2C510-4F97-412F-9AE3-FE20CE72FFF7}" destId="{FA647640-2383-4DDC-8FF3-1F24CEE0D0C6}" srcOrd="3" destOrd="0" presId="urn:microsoft.com/office/officeart/2018/2/layout/IconVerticalSolidList"/>
    <dgm:cxn modelId="{71142A30-9D88-4F27-AA32-BFADFBBE12C0}" type="presParOf" srcId="{D1E2C510-4F97-412F-9AE3-FE20CE72FFF7}" destId="{E15BBABE-62E4-4A72-A95E-BF10C401D838}" srcOrd="4" destOrd="0" presId="urn:microsoft.com/office/officeart/2018/2/layout/IconVerticalSolidList"/>
    <dgm:cxn modelId="{A586B1F5-8776-496A-A2E9-18CBF1BD47DE}" type="presParOf" srcId="{E15BBABE-62E4-4A72-A95E-BF10C401D838}" destId="{194E74F3-D0D4-4F20-AD65-EC39DF881D41}" srcOrd="0" destOrd="0" presId="urn:microsoft.com/office/officeart/2018/2/layout/IconVerticalSolidList"/>
    <dgm:cxn modelId="{C43F83A1-689F-45E6-ABA6-D16350C940DB}" type="presParOf" srcId="{E15BBABE-62E4-4A72-A95E-BF10C401D838}" destId="{605290B6-ED12-4FE7-9B71-25A3120D8AE4}" srcOrd="1" destOrd="0" presId="urn:microsoft.com/office/officeart/2018/2/layout/IconVerticalSolidList"/>
    <dgm:cxn modelId="{B1D6D5D8-AA09-43CE-A582-3FC0709DBBAF}" type="presParOf" srcId="{E15BBABE-62E4-4A72-A95E-BF10C401D838}" destId="{AFEC5282-71E8-4E81-82B7-C4AA566C7792}" srcOrd="2" destOrd="0" presId="urn:microsoft.com/office/officeart/2018/2/layout/IconVerticalSolidList"/>
    <dgm:cxn modelId="{8552D93D-32AF-4CF5-8B49-3D87B8C2FDCC}" type="presParOf" srcId="{E15BBABE-62E4-4A72-A95E-BF10C401D838}" destId="{7B89A0FC-4686-40B1-B5DB-BDC7BF4B2710}" srcOrd="3" destOrd="0" presId="urn:microsoft.com/office/officeart/2018/2/layout/IconVerticalSolidList"/>
    <dgm:cxn modelId="{677BDB14-F096-42C1-9726-1D04C6E5F50A}" type="presParOf" srcId="{D1E2C510-4F97-412F-9AE3-FE20CE72FFF7}" destId="{2D337891-CD69-4983-BDC7-791C333CCBC7}" srcOrd="5" destOrd="0" presId="urn:microsoft.com/office/officeart/2018/2/layout/IconVerticalSolidList"/>
    <dgm:cxn modelId="{80336A04-217C-4CED-802F-C433AF3FB0AF}" type="presParOf" srcId="{D1E2C510-4F97-412F-9AE3-FE20CE72FFF7}" destId="{3737E217-CE04-4971-9B1A-F44925B7FAC4}" srcOrd="6" destOrd="0" presId="urn:microsoft.com/office/officeart/2018/2/layout/IconVerticalSolidList"/>
    <dgm:cxn modelId="{E7C8A635-D126-4ECB-BBC0-20CF1D38F0D3}" type="presParOf" srcId="{3737E217-CE04-4971-9B1A-F44925B7FAC4}" destId="{38B7026F-C9A2-4475-92AC-664B78FBB9F9}" srcOrd="0" destOrd="0" presId="urn:microsoft.com/office/officeart/2018/2/layout/IconVerticalSolidList"/>
    <dgm:cxn modelId="{C4E39BBD-981D-40CC-9DF3-9E0C07C40DE1}" type="presParOf" srcId="{3737E217-CE04-4971-9B1A-F44925B7FAC4}" destId="{9C67B4F9-D52A-46CE-A5DA-4C2A4EC14399}" srcOrd="1" destOrd="0" presId="urn:microsoft.com/office/officeart/2018/2/layout/IconVerticalSolidList"/>
    <dgm:cxn modelId="{9981E993-A7A4-40C1-94BA-9F5E5587ECDF}" type="presParOf" srcId="{3737E217-CE04-4971-9B1A-F44925B7FAC4}" destId="{15D49DF7-329B-4CEB-903D-26EA3670E2CC}" srcOrd="2" destOrd="0" presId="urn:microsoft.com/office/officeart/2018/2/layout/IconVerticalSolidList"/>
    <dgm:cxn modelId="{5FBACF88-E687-4C26-AD07-1BA62182A6EE}" type="presParOf" srcId="{3737E217-CE04-4971-9B1A-F44925B7FAC4}" destId="{7DD25254-492C-4E1D-9C21-AA57EF45602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BA71B-E331-4196-A4A9-1A091BDF30A7}">
      <dsp:nvSpPr>
        <dsp:cNvPr id="0" name=""/>
        <dsp:cNvSpPr/>
      </dsp:nvSpPr>
      <dsp:spPr>
        <a:xfrm>
          <a:off x="0" y="2479"/>
          <a:ext cx="6879517" cy="12564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9AE67E-0267-4200-9454-4F5DF78F8BC3}">
      <dsp:nvSpPr>
        <dsp:cNvPr id="0" name=""/>
        <dsp:cNvSpPr/>
      </dsp:nvSpPr>
      <dsp:spPr>
        <a:xfrm>
          <a:off x="380084" y="285186"/>
          <a:ext cx="691063" cy="6910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435118-9819-4035-AFD6-1C153192B4E1}">
      <dsp:nvSpPr>
        <dsp:cNvPr id="0" name=""/>
        <dsp:cNvSpPr/>
      </dsp:nvSpPr>
      <dsp:spPr>
        <a:xfrm>
          <a:off x="1451232" y="2479"/>
          <a:ext cx="5428284" cy="1256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7" tIns="132977" rIns="132977" bIns="132977" numCol="1" spcCol="1270" anchor="ctr" anchorCtr="0">
          <a:noAutofit/>
        </a:bodyPr>
        <a:lstStyle/>
        <a:p>
          <a:pPr marL="0" lvl="0" indent="0" algn="l" defTabSz="711200">
            <a:lnSpc>
              <a:spcPct val="90000"/>
            </a:lnSpc>
            <a:spcBef>
              <a:spcPct val="0"/>
            </a:spcBef>
            <a:spcAft>
              <a:spcPct val="35000"/>
            </a:spcAft>
            <a:buNone/>
          </a:pPr>
          <a:r>
            <a:rPr lang="en-GB" sz="1600" kern="1200"/>
            <a:t>This is your first appraisal with this doctor. It is on MS teams, the  WIFi connection is not  the best, the picture is a bit grainy, but sound is ok. The doctor seems a bit distracted, and you are getting monosyllabic responses.</a:t>
          </a:r>
          <a:endParaRPr lang="en-US" sz="1600" kern="1200"/>
        </a:p>
      </dsp:txBody>
      <dsp:txXfrm>
        <a:off x="1451232" y="2479"/>
        <a:ext cx="5428284" cy="1256478"/>
      </dsp:txXfrm>
    </dsp:sp>
    <dsp:sp modelId="{544440BA-6EE0-4B7C-8EA2-971F8FA9DF13}">
      <dsp:nvSpPr>
        <dsp:cNvPr id="0" name=""/>
        <dsp:cNvSpPr/>
      </dsp:nvSpPr>
      <dsp:spPr>
        <a:xfrm>
          <a:off x="0" y="1573076"/>
          <a:ext cx="6879517" cy="12564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3589DF-9BFC-48AF-B4DF-4852D3B713D8}">
      <dsp:nvSpPr>
        <dsp:cNvPr id="0" name=""/>
        <dsp:cNvSpPr/>
      </dsp:nvSpPr>
      <dsp:spPr>
        <a:xfrm>
          <a:off x="380084" y="1855784"/>
          <a:ext cx="691063" cy="69106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0E0C34-E2A4-4EF9-B40E-FA7233E43F55}">
      <dsp:nvSpPr>
        <dsp:cNvPr id="0" name=""/>
        <dsp:cNvSpPr/>
      </dsp:nvSpPr>
      <dsp:spPr>
        <a:xfrm>
          <a:off x="1451232" y="1573076"/>
          <a:ext cx="5428284" cy="1256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7" tIns="132977" rIns="132977" bIns="132977" numCol="1" spcCol="1270" anchor="ctr" anchorCtr="0">
          <a:noAutofit/>
        </a:bodyPr>
        <a:lstStyle/>
        <a:p>
          <a:pPr marL="0" lvl="0" indent="0" algn="l" defTabSz="711200">
            <a:lnSpc>
              <a:spcPct val="90000"/>
            </a:lnSpc>
            <a:spcBef>
              <a:spcPct val="0"/>
            </a:spcBef>
            <a:spcAft>
              <a:spcPct val="35000"/>
            </a:spcAft>
            <a:buNone/>
          </a:pPr>
          <a:r>
            <a:rPr lang="en-GB" sz="1600" kern="1200"/>
            <a:t>What do you do? How do you explore her thinking about appraisal? Is there something else that is happening in her life just now that could be impacting on the way she is presenting?</a:t>
          </a:r>
          <a:endParaRPr lang="en-US" sz="1600" kern="1200"/>
        </a:p>
      </dsp:txBody>
      <dsp:txXfrm>
        <a:off x="1451232" y="1573076"/>
        <a:ext cx="5428284" cy="1256478"/>
      </dsp:txXfrm>
    </dsp:sp>
    <dsp:sp modelId="{194E74F3-D0D4-4F20-AD65-EC39DF881D41}">
      <dsp:nvSpPr>
        <dsp:cNvPr id="0" name=""/>
        <dsp:cNvSpPr/>
      </dsp:nvSpPr>
      <dsp:spPr>
        <a:xfrm>
          <a:off x="0" y="3143674"/>
          <a:ext cx="6879517" cy="12564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5290B6-ED12-4FE7-9B71-25A3120D8AE4}">
      <dsp:nvSpPr>
        <dsp:cNvPr id="0" name=""/>
        <dsp:cNvSpPr/>
      </dsp:nvSpPr>
      <dsp:spPr>
        <a:xfrm>
          <a:off x="380084" y="3426382"/>
          <a:ext cx="691063" cy="69106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89A0FC-4686-40B1-B5DB-BDC7BF4B2710}">
      <dsp:nvSpPr>
        <dsp:cNvPr id="0" name=""/>
        <dsp:cNvSpPr/>
      </dsp:nvSpPr>
      <dsp:spPr>
        <a:xfrm>
          <a:off x="1451232" y="3143674"/>
          <a:ext cx="5428284" cy="1256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7" tIns="132977" rIns="132977" bIns="132977" numCol="1" spcCol="1270" anchor="ctr" anchorCtr="0">
          <a:noAutofit/>
        </a:bodyPr>
        <a:lstStyle/>
        <a:p>
          <a:pPr marL="0" lvl="0" indent="0" algn="l" defTabSz="711200">
            <a:lnSpc>
              <a:spcPct val="90000"/>
            </a:lnSpc>
            <a:spcBef>
              <a:spcPct val="0"/>
            </a:spcBef>
            <a:spcAft>
              <a:spcPct val="35000"/>
            </a:spcAft>
            <a:buNone/>
          </a:pPr>
          <a:r>
            <a:rPr lang="en-GB" sz="1600" kern="1200"/>
            <a:t>Can you share your experience when a doctor does not wish to open up or elaborate on her response?</a:t>
          </a:r>
          <a:endParaRPr lang="en-US" sz="1600" kern="1200"/>
        </a:p>
      </dsp:txBody>
      <dsp:txXfrm>
        <a:off x="1451232" y="3143674"/>
        <a:ext cx="5428284" cy="1256478"/>
      </dsp:txXfrm>
    </dsp:sp>
    <dsp:sp modelId="{38B7026F-C9A2-4475-92AC-664B78FBB9F9}">
      <dsp:nvSpPr>
        <dsp:cNvPr id="0" name=""/>
        <dsp:cNvSpPr/>
      </dsp:nvSpPr>
      <dsp:spPr>
        <a:xfrm>
          <a:off x="0" y="4714272"/>
          <a:ext cx="6879517" cy="12564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67B4F9-D52A-46CE-A5DA-4C2A4EC14399}">
      <dsp:nvSpPr>
        <dsp:cNvPr id="0" name=""/>
        <dsp:cNvSpPr/>
      </dsp:nvSpPr>
      <dsp:spPr>
        <a:xfrm>
          <a:off x="380084" y="4996980"/>
          <a:ext cx="691063" cy="69106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D25254-492C-4E1D-9C21-AA57EF456023}">
      <dsp:nvSpPr>
        <dsp:cNvPr id="0" name=""/>
        <dsp:cNvSpPr/>
      </dsp:nvSpPr>
      <dsp:spPr>
        <a:xfrm>
          <a:off x="1451232" y="4714272"/>
          <a:ext cx="5428284" cy="1256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977" tIns="132977" rIns="132977" bIns="132977" numCol="1" spcCol="1270" anchor="ctr" anchorCtr="0">
          <a:noAutofit/>
        </a:bodyPr>
        <a:lstStyle/>
        <a:p>
          <a:pPr marL="0" lvl="0" indent="0" algn="l" defTabSz="711200">
            <a:lnSpc>
              <a:spcPct val="90000"/>
            </a:lnSpc>
            <a:spcBef>
              <a:spcPct val="0"/>
            </a:spcBef>
            <a:spcAft>
              <a:spcPct val="35000"/>
            </a:spcAft>
            <a:buNone/>
          </a:pPr>
          <a:r>
            <a:rPr lang="en-GB" sz="1600" kern="1200"/>
            <a:t>Discuss tips for encouraging reflection</a:t>
          </a:r>
          <a:endParaRPr lang="en-US" sz="1600" kern="1200"/>
        </a:p>
      </dsp:txBody>
      <dsp:txXfrm>
        <a:off x="1451232" y="4714272"/>
        <a:ext cx="5428284" cy="125647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7E41E0-222D-4BC4-B990-D1CA81D042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C528D15-2A0C-4E4A-8BCA-32F49DB317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E1B651-72AF-4AAA-BA75-AFCB38FADBF7}" type="datetime1">
              <a:rPr lang="en-GB" smtClean="0"/>
              <a:t>26/05/2022</a:t>
            </a:fld>
            <a:endParaRPr lang="en-GB" dirty="0"/>
          </a:p>
        </p:txBody>
      </p:sp>
      <p:sp>
        <p:nvSpPr>
          <p:cNvPr id="4" name="Footer Placeholder 3">
            <a:extLst>
              <a:ext uri="{FF2B5EF4-FFF2-40B4-BE49-F238E27FC236}">
                <a16:creationId xmlns:a16="http://schemas.microsoft.com/office/drawing/2014/main" id="{590E6A03-5F9E-48BE-ADE6-D49D361F337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0566B63-7FA5-46DD-8071-97D02A1AEE7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55C411-66C2-4F3A-9F98-7F070FC027F6}" type="slidenum">
              <a:rPr lang="en-GB" smtClean="0"/>
              <a:t>‹#›</a:t>
            </a:fld>
            <a:endParaRPr lang="en-GB"/>
          </a:p>
        </p:txBody>
      </p:sp>
    </p:spTree>
    <p:extLst>
      <p:ext uri="{BB962C8B-B14F-4D97-AF65-F5344CB8AC3E}">
        <p14:creationId xmlns:p14="http://schemas.microsoft.com/office/powerpoint/2010/main" val="4043091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FC848-4A79-4DBF-B181-FF1302D49860}" type="datetime1">
              <a:rPr lang="en-GB" smtClean="0"/>
              <a:pPr/>
              <a:t>26/05/2022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3D470-5E3A-4871-89F0-069EE2891B53}" type="slidenum">
              <a:rPr lang="en-GB" noProof="0" smtClean="0"/>
              <a:t>‹#›</a:t>
            </a:fld>
            <a:endParaRPr lang="en-GB" noProof="0"/>
          </a:p>
        </p:txBody>
      </p:sp>
    </p:spTree>
    <p:extLst>
      <p:ext uri="{BB962C8B-B14F-4D97-AF65-F5344CB8AC3E}">
        <p14:creationId xmlns:p14="http://schemas.microsoft.com/office/powerpoint/2010/main" val="16468086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973D470-5E3A-4871-89F0-069EE2891B53}" type="slidenum">
              <a:rPr lang="en-GB" smtClean="0"/>
              <a:t>1</a:t>
            </a:fld>
            <a:endParaRPr lang="en-GB"/>
          </a:p>
        </p:txBody>
      </p:sp>
    </p:spTree>
    <p:extLst>
      <p:ext uri="{BB962C8B-B14F-4D97-AF65-F5344CB8AC3E}">
        <p14:creationId xmlns:p14="http://schemas.microsoft.com/office/powerpoint/2010/main" val="2734798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Word cloud #1</a:t>
            </a:r>
          </a:p>
        </p:txBody>
      </p:sp>
      <p:sp>
        <p:nvSpPr>
          <p:cNvPr id="4" name="Slide Number Placeholder 3"/>
          <p:cNvSpPr>
            <a:spLocks noGrp="1"/>
          </p:cNvSpPr>
          <p:nvPr>
            <p:ph type="sldNum" sz="quarter" idx="5"/>
          </p:nvPr>
        </p:nvSpPr>
        <p:spPr/>
        <p:txBody>
          <a:bodyPr/>
          <a:lstStyle/>
          <a:p>
            <a:fld id="{3973D470-5E3A-4871-89F0-069EE2891B53}" type="slidenum">
              <a:rPr lang="en-GB" noProof="0" smtClean="0"/>
              <a:t>2</a:t>
            </a:fld>
            <a:endParaRPr lang="en-GB" noProof="0"/>
          </a:p>
        </p:txBody>
      </p:sp>
    </p:spTree>
    <p:extLst>
      <p:ext uri="{BB962C8B-B14F-4D97-AF65-F5344CB8AC3E}">
        <p14:creationId xmlns:p14="http://schemas.microsoft.com/office/powerpoint/2010/main" val="713341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Word cloud 2</a:t>
            </a:r>
          </a:p>
        </p:txBody>
      </p:sp>
      <p:sp>
        <p:nvSpPr>
          <p:cNvPr id="4" name="Slide Number Placeholder 3"/>
          <p:cNvSpPr>
            <a:spLocks noGrp="1"/>
          </p:cNvSpPr>
          <p:nvPr>
            <p:ph type="sldNum" sz="quarter" idx="5"/>
          </p:nvPr>
        </p:nvSpPr>
        <p:spPr/>
        <p:txBody>
          <a:bodyPr/>
          <a:lstStyle/>
          <a:p>
            <a:fld id="{3973D470-5E3A-4871-89F0-069EE2891B53}" type="slidenum">
              <a:rPr lang="en-GB" noProof="0" smtClean="0"/>
              <a:t>4</a:t>
            </a:fld>
            <a:endParaRPr lang="en-GB" noProof="0"/>
          </a:p>
        </p:txBody>
      </p:sp>
    </p:spTree>
    <p:extLst>
      <p:ext uri="{BB962C8B-B14F-4D97-AF65-F5344CB8AC3E}">
        <p14:creationId xmlns:p14="http://schemas.microsoft.com/office/powerpoint/2010/main" val="1792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Play only the first minute please, thanks</a:t>
            </a:r>
          </a:p>
        </p:txBody>
      </p:sp>
      <p:sp>
        <p:nvSpPr>
          <p:cNvPr id="4" name="Slide Number Placeholder 3"/>
          <p:cNvSpPr>
            <a:spLocks noGrp="1"/>
          </p:cNvSpPr>
          <p:nvPr>
            <p:ph type="sldNum" sz="quarter" idx="5"/>
          </p:nvPr>
        </p:nvSpPr>
        <p:spPr/>
        <p:txBody>
          <a:bodyPr/>
          <a:lstStyle/>
          <a:p>
            <a:fld id="{3973D470-5E3A-4871-89F0-069EE2891B53}" type="slidenum">
              <a:rPr lang="en-GB" noProof="0" smtClean="0"/>
              <a:t>6</a:t>
            </a:fld>
            <a:endParaRPr lang="en-GB" noProof="0"/>
          </a:p>
        </p:txBody>
      </p:sp>
    </p:spTree>
    <p:extLst>
      <p:ext uri="{BB962C8B-B14F-4D97-AF65-F5344CB8AC3E}">
        <p14:creationId xmlns:p14="http://schemas.microsoft.com/office/powerpoint/2010/main" val="326698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Please play video only from 0:52 to 1:15 thanks</a:t>
            </a:r>
          </a:p>
          <a:p>
            <a:endParaRPr lang="en-US" dirty="0">
              <a:cs typeface="Calibri"/>
            </a:endParaRPr>
          </a:p>
        </p:txBody>
      </p:sp>
      <p:sp>
        <p:nvSpPr>
          <p:cNvPr id="4" name="Slide Number Placeholder 3"/>
          <p:cNvSpPr>
            <a:spLocks noGrp="1"/>
          </p:cNvSpPr>
          <p:nvPr>
            <p:ph type="sldNum" sz="quarter" idx="5"/>
          </p:nvPr>
        </p:nvSpPr>
        <p:spPr/>
        <p:txBody>
          <a:bodyPr/>
          <a:lstStyle/>
          <a:p>
            <a:fld id="{3973D470-5E3A-4871-89F0-069EE2891B53}" type="slidenum">
              <a:rPr lang="en-GB" noProof="0" smtClean="0"/>
              <a:t>11</a:t>
            </a:fld>
            <a:endParaRPr lang="en-GB" noProof="0"/>
          </a:p>
        </p:txBody>
      </p:sp>
    </p:spTree>
    <p:extLst>
      <p:ext uri="{BB962C8B-B14F-4D97-AF65-F5344CB8AC3E}">
        <p14:creationId xmlns:p14="http://schemas.microsoft.com/office/powerpoint/2010/main" val="96748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9262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163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0117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80809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32289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1128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5/26/2022</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45741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81158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4223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4586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5/26/2022</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57874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5/26/2022</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3775166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6" r:id="rId7"/>
    <p:sldLayoutId id="2147483677" r:id="rId8"/>
    <p:sldLayoutId id="2147483678" r:id="rId9"/>
    <p:sldLayoutId id="2147483679" r:id="rId10"/>
    <p:sldLayoutId id="2147483681"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ationalwellbeinghub.sco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015ECF02-0C11-4320-A868-5EC7DD53DE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8C74A336-DE5D-4AE0-9A50-8D93C4AA45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11A81C9-7A36-4A04-B14C-A45B899E4B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AE1DE35-5349-4B57-B255-C07C69270CE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AFE9588-5F4B-41DF-9FF6-6B4969245C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CC9B87-707A-4D04-9336-B1418878A8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8CF5CAA-7C4D-408A-B1A8-E98C0E6633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462EA1B-90F8-4C08-AE36-FFBA2B45BF6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F7B5623-96F7-42F0-BAC5-78D6789E01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85D83B1-1723-4710-8FC5-18EDC879E4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998838C-DFB6-48F7-A18D-30469E8162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BDB9A78-94CB-422D-B92E-65FD2732EC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5DBD01-426B-424D-815A-96518F60072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B0218DF-D55B-4D41-AE23-F1E64BAC60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8D61EB8-98CC-4243-9E20-33CAC65BF5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35F0944-B143-45B0-8B72-6CE34D4612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F68EF7F-67D0-463D-AB84-EA24D18196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E17074E-4E65-4CBD-B1B0-9C18D6F724F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CC905ED-EF46-4349-9E9B-21743109482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B91F234-1C65-45AC-8CCE-A1C4AE49CE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D46B3DB-5DBB-41CF-9FA5-010ECA0C3B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92A3FF8-F172-47ED-84C6-802C85C1CBD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933982-9CB6-4199-B123-A3669A4FEF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CA832CD-B214-4ABC-AC95-A3DA116ACEE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7EBA147-C4BA-4B48-B61D-CA24B8B06F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A8253B7-461E-48CC-B871-8A255EE3D7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DE46C3-C2E1-4492-AC59-870160A3C8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B0052E9-B440-4C1E-BC41-39957D5901E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31F119B-638C-42B1-8400-709B94F1EE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16299ED-D998-4895-9CCF-02427F1954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4442675-84C9-45C8-9524-ABE4E25071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5BE3E63-4FA5-4EBD-9F3B-E29F5128A8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F0753E91-DF19-4FA4-BFBF-221696B8D7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6297356" y="-28737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ctrTitle"/>
          </p:nvPr>
        </p:nvSpPr>
        <p:spPr>
          <a:xfrm>
            <a:off x="6089726" y="722903"/>
            <a:ext cx="5415521" cy="2706098"/>
          </a:xfrm>
        </p:spPr>
        <p:txBody>
          <a:bodyPr rtlCol="0">
            <a:normAutofit/>
          </a:bodyPr>
          <a:lstStyle/>
          <a:p>
            <a:r>
              <a:rPr lang="en-GB" sz="4200"/>
              <a:t>Appraisal  Scenarios</a:t>
            </a:r>
          </a:p>
        </p:txBody>
      </p:sp>
      <p:sp>
        <p:nvSpPr>
          <p:cNvPr id="3" name="Subtitle 2"/>
          <p:cNvSpPr>
            <a:spLocks noGrp="1"/>
          </p:cNvSpPr>
          <p:nvPr>
            <p:ph type="subTitle" idx="1"/>
          </p:nvPr>
        </p:nvSpPr>
        <p:spPr>
          <a:xfrm>
            <a:off x="6089726" y="3674327"/>
            <a:ext cx="5415521" cy="2460770"/>
          </a:xfrm>
        </p:spPr>
        <p:txBody>
          <a:bodyPr vert="horz" lIns="91440" tIns="45720" rIns="91440" bIns="45720" rtlCol="0" anchor="t">
            <a:normAutofit/>
          </a:bodyPr>
          <a:lstStyle/>
          <a:p>
            <a:r>
              <a:rPr lang="en-GB" dirty="0"/>
              <a:t>Grecy Bell</a:t>
            </a:r>
            <a:endParaRPr lang="en-US" dirty="0"/>
          </a:p>
          <a:p>
            <a:r>
              <a:rPr lang="en-GB" dirty="0"/>
              <a:t>Appraisal lead for Primary Care. </a:t>
            </a:r>
          </a:p>
          <a:p>
            <a:r>
              <a:rPr lang="en-GB" dirty="0"/>
              <a:t>DMD for D&amp;G HSCP</a:t>
            </a:r>
          </a:p>
          <a:p>
            <a:r>
              <a:rPr lang="en-GB" dirty="0"/>
              <a:t>Twitter @scotbelg</a:t>
            </a:r>
          </a:p>
        </p:txBody>
      </p:sp>
      <p:pic>
        <p:nvPicPr>
          <p:cNvPr id="4" name="Picture 3">
            <a:extLst>
              <a:ext uri="{FF2B5EF4-FFF2-40B4-BE49-F238E27FC236}">
                <a16:creationId xmlns:a16="http://schemas.microsoft.com/office/drawing/2014/main" id="{AEC15157-1AA3-5302-B8AD-D54D32F8FA64}"/>
              </a:ext>
            </a:extLst>
          </p:cNvPr>
          <p:cNvPicPr>
            <a:picLocks noChangeAspect="1"/>
          </p:cNvPicPr>
          <p:nvPr/>
        </p:nvPicPr>
        <p:blipFill rotWithShape="1">
          <a:blip r:embed="rId3"/>
          <a:srcRect l="35969" r="4" b="4"/>
          <a:stretch/>
        </p:blipFill>
        <p:spPr>
          <a:xfrm>
            <a:off x="1" y="10"/>
            <a:ext cx="5854890" cy="6857990"/>
          </a:xfrm>
          <a:custGeom>
            <a:avLst/>
            <a:gdLst/>
            <a:ahLst/>
            <a:cxnLst/>
            <a:rect l="l" t="t" r="r" b="b"/>
            <a:pathLst>
              <a:path w="6036633" h="6858000">
                <a:moveTo>
                  <a:pt x="0" y="0"/>
                </a:moveTo>
                <a:lnTo>
                  <a:pt x="5782584" y="0"/>
                </a:lnTo>
                <a:lnTo>
                  <a:pt x="5847735" y="280891"/>
                </a:lnTo>
                <a:cubicBezTo>
                  <a:pt x="6512611" y="3337011"/>
                  <a:pt x="5215360" y="3533975"/>
                  <a:pt x="5130974" y="6590095"/>
                </a:cubicBezTo>
                <a:lnTo>
                  <a:pt x="5127340" y="6858000"/>
                </a:lnTo>
                <a:lnTo>
                  <a:pt x="0" y="6858000"/>
                </a:lnTo>
                <a:close/>
              </a:path>
            </a:pathLst>
          </a:custGeom>
        </p:spPr>
      </p:pic>
    </p:spTree>
    <p:extLst>
      <p:ext uri="{BB962C8B-B14F-4D97-AF65-F5344CB8AC3E}">
        <p14:creationId xmlns:p14="http://schemas.microsoft.com/office/powerpoint/2010/main" val="262218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5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1500"/>
                                  </p:stCondLst>
                                  <p:iterate>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00"/>
                                        <p:tgtEl>
                                          <p:spTgt spid="3">
                                            <p:txEl>
                                              <p:pRg st="3" end="3"/>
                                            </p:txEl>
                                          </p:spTgt>
                                        </p:tgtEl>
                                      </p:cBhvr>
                                    </p:animEffect>
                                  </p:childTnLst>
                                </p:cTn>
                              </p:par>
                              <p:par>
                                <p:cTn id="23" presetID="10" presetClass="entr" presetSubtype="0" fill="hold" grpId="0" nodeType="withEffect">
                                  <p:stCondLst>
                                    <p:cond delay="1000"/>
                                  </p:stCondLst>
                                  <p:iterate>
                                    <p:tmPct val="10000"/>
                                  </p:iterate>
                                  <p:childTnLst>
                                    <p:set>
                                      <p:cBhvr>
                                        <p:cTn id="24" dur="1" fill="hold">
                                          <p:stCondLst>
                                            <p:cond delay="0"/>
                                          </p:stCondLst>
                                        </p:cTn>
                                        <p:tgtEl>
                                          <p:spTgt spid="2"/>
                                        </p:tgtEl>
                                        <p:attrNameLst>
                                          <p:attrName>style.visibility</p:attrName>
                                        </p:attrNameLst>
                                      </p:cBhvr>
                                      <p:to>
                                        <p:strVal val="visible"/>
                                      </p:to>
                                    </p:set>
                                    <p:animEffect transition="in" filter="fade">
                                      <p:cBhvr>
                                        <p:cTn id="2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CAF6-C76C-5D78-73BA-30228B0F1BA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F65578D-4382-E9D1-DC5C-62B43C446052}"/>
              </a:ext>
            </a:extLst>
          </p:cNvPr>
          <p:cNvSpPr>
            <a:spLocks noGrp="1"/>
          </p:cNvSpPr>
          <p:nvPr>
            <p:ph idx="1"/>
          </p:nvPr>
        </p:nvSpPr>
        <p:spPr/>
        <p:txBody>
          <a:bodyPr vert="horz" lIns="91440" tIns="45720" rIns="91440" bIns="45720" rtlCol="0" anchor="t">
            <a:normAutofit/>
          </a:bodyPr>
          <a:lstStyle/>
          <a:p>
            <a:r>
              <a:rPr lang="en-GB" dirty="0"/>
              <a:t>Give time for settling in, </a:t>
            </a:r>
            <a:endParaRPr lang="en-GB"/>
          </a:p>
          <a:p>
            <a:pPr>
              <a:buClr>
                <a:srgbClr val="7B8CB6"/>
              </a:buClr>
            </a:pPr>
            <a:r>
              <a:rPr lang="en-GB" dirty="0"/>
              <a:t>Agree an agenda together, topics that you want to focus on during the appraisal</a:t>
            </a:r>
          </a:p>
          <a:p>
            <a:pPr>
              <a:buClr>
                <a:srgbClr val="7B8CB6"/>
              </a:buClr>
            </a:pPr>
            <a:r>
              <a:rPr lang="en-GB" dirty="0"/>
              <a:t>Open questions do work best, let the appraisee do the talking</a:t>
            </a:r>
          </a:p>
        </p:txBody>
      </p:sp>
    </p:spTree>
    <p:extLst>
      <p:ext uri="{BB962C8B-B14F-4D97-AF65-F5344CB8AC3E}">
        <p14:creationId xmlns:p14="http://schemas.microsoft.com/office/powerpoint/2010/main" val="376818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134D2-4E1D-E2EC-4FC1-8A73536045B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F2449D1-E814-4D5A-D5B5-2E7357B0C458}"/>
              </a:ext>
            </a:extLst>
          </p:cNvPr>
          <p:cNvSpPr>
            <a:spLocks noGrp="1"/>
          </p:cNvSpPr>
          <p:nvPr>
            <p:ph idx="1"/>
          </p:nvPr>
        </p:nvSpPr>
        <p:spPr/>
        <p:txBody>
          <a:bodyPr vert="horz" lIns="91440" tIns="45720" rIns="91440" bIns="45720" rtlCol="0" anchor="t">
            <a:normAutofit/>
          </a:bodyPr>
          <a:lstStyle/>
          <a:p>
            <a:r>
              <a:rPr lang="en-GB" dirty="0">
                <a:ea typeface="+mn-lt"/>
                <a:cs typeface="+mn-lt"/>
              </a:rPr>
              <a:t>https://youtu.be/AiWm1NuSKIA</a:t>
            </a:r>
            <a:endParaRPr lang="en-GB"/>
          </a:p>
        </p:txBody>
      </p:sp>
    </p:spTree>
    <p:extLst>
      <p:ext uri="{BB962C8B-B14F-4D97-AF65-F5344CB8AC3E}">
        <p14:creationId xmlns:p14="http://schemas.microsoft.com/office/powerpoint/2010/main" val="3260543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C6ED9-C3D0-BCB0-0EDF-F8EFE7736301}"/>
              </a:ext>
            </a:extLst>
          </p:cNvPr>
          <p:cNvSpPr>
            <a:spLocks noGrp="1"/>
          </p:cNvSpPr>
          <p:nvPr>
            <p:ph type="title"/>
          </p:nvPr>
        </p:nvSpPr>
        <p:spPr/>
        <p:txBody>
          <a:bodyPr/>
          <a:lstStyle/>
          <a:p>
            <a:r>
              <a:rPr lang="en-GB" dirty="0"/>
              <a:t>Scenario 2</a:t>
            </a:r>
          </a:p>
        </p:txBody>
      </p:sp>
      <p:sp>
        <p:nvSpPr>
          <p:cNvPr id="3" name="Content Placeholder 2">
            <a:extLst>
              <a:ext uri="{FF2B5EF4-FFF2-40B4-BE49-F238E27FC236}">
                <a16:creationId xmlns:a16="http://schemas.microsoft.com/office/drawing/2014/main" id="{206E5F7E-B44E-541E-AFE1-0A38145B98AC}"/>
              </a:ext>
            </a:extLst>
          </p:cNvPr>
          <p:cNvSpPr>
            <a:spLocks noGrp="1"/>
          </p:cNvSpPr>
          <p:nvPr>
            <p:ph idx="1"/>
          </p:nvPr>
        </p:nvSpPr>
        <p:spPr/>
        <p:txBody>
          <a:bodyPr vert="horz" lIns="91440" tIns="45720" rIns="91440" bIns="45720" rtlCol="0" anchor="t">
            <a:normAutofit/>
          </a:bodyPr>
          <a:lstStyle/>
          <a:p>
            <a:r>
              <a:rPr lang="en-GB" dirty="0"/>
              <a:t>This is the first time that you  appraise this doctor. You don't really know her. You might have seen her name on referral letters before. She is a senior doctor and the lead for her team. She also has a few positions on national boards.</a:t>
            </a:r>
          </a:p>
          <a:p>
            <a:pPr>
              <a:buClr>
                <a:srgbClr val="7B8CB6"/>
              </a:buClr>
            </a:pPr>
            <a:r>
              <a:rPr lang="en-GB" dirty="0"/>
              <a:t>Her reputation precedes her, she can come across  sharp and to the point.  Notice, how you feel about this? Have you appraised doctors with more experience than you? How do you feel? What do you do when you aren't familiar with the speciality that this doctor works in?</a:t>
            </a:r>
          </a:p>
          <a:p>
            <a:pPr>
              <a:buClr>
                <a:srgbClr val="7B8CB6"/>
              </a:buClr>
            </a:pPr>
            <a:r>
              <a:rPr lang="en-GB" dirty="0"/>
              <a:t>Have you appraised doctor with a dismissive attitude to the appraisal process? </a:t>
            </a:r>
          </a:p>
        </p:txBody>
      </p:sp>
    </p:spTree>
    <p:extLst>
      <p:ext uri="{BB962C8B-B14F-4D97-AF65-F5344CB8AC3E}">
        <p14:creationId xmlns:p14="http://schemas.microsoft.com/office/powerpoint/2010/main" val="226473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2DA5B-4601-F5EB-F2E3-0AAA59B7EAC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0B23ED-B23D-89F5-ED7F-4F04B5EF6A83}"/>
              </a:ext>
            </a:extLst>
          </p:cNvPr>
          <p:cNvSpPr>
            <a:spLocks noGrp="1"/>
          </p:cNvSpPr>
          <p:nvPr>
            <p:ph idx="1"/>
          </p:nvPr>
        </p:nvSpPr>
        <p:spPr/>
        <p:txBody>
          <a:bodyPr vert="horz" lIns="91440" tIns="45720" rIns="91440" bIns="45720" rtlCol="0" anchor="t">
            <a:normAutofit/>
          </a:bodyPr>
          <a:lstStyle/>
          <a:p>
            <a:pPr marL="0" indent="0">
              <a:buNone/>
            </a:pPr>
            <a:r>
              <a:rPr lang="en-GB" dirty="0"/>
              <a:t>Self-awareness</a:t>
            </a:r>
          </a:p>
          <a:p>
            <a:pPr marL="0" indent="0">
              <a:buNone/>
            </a:pPr>
            <a:r>
              <a:rPr lang="en-GB" dirty="0"/>
              <a:t>Encouraging reflection .. so starting next week what would you do?</a:t>
            </a:r>
          </a:p>
        </p:txBody>
      </p:sp>
    </p:spTree>
    <p:extLst>
      <p:ext uri="{BB962C8B-B14F-4D97-AF65-F5344CB8AC3E}">
        <p14:creationId xmlns:p14="http://schemas.microsoft.com/office/powerpoint/2010/main" val="938499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7C3C2D0-A48F-4A6F-9C7D-888E9DFE6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useBgFill="1">
        <p:nvSpPr>
          <p:cNvPr id="10" name="Freeform: Shape 9">
            <a:extLst>
              <a:ext uri="{FF2B5EF4-FFF2-40B4-BE49-F238E27FC236}">
                <a16:creationId xmlns:a16="http://schemas.microsoft.com/office/drawing/2014/main" id="{A522AC37-2BE3-4ECF-A007-1DE6CB354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94387" y="266591"/>
            <a:ext cx="6857996" cy="6324809"/>
          </a:xfrm>
          <a:custGeom>
            <a:avLst/>
            <a:gdLst>
              <a:gd name="connsiteX0" fmla="*/ 0 w 6857996"/>
              <a:gd name="connsiteY0" fmla="*/ 2827344 h 6142577"/>
              <a:gd name="connsiteX1" fmla="*/ 0 w 6857996"/>
              <a:gd name="connsiteY1" fmla="*/ 5080510 h 6142577"/>
              <a:gd name="connsiteX2" fmla="*/ 3 w 6857996"/>
              <a:gd name="connsiteY2" fmla="*/ 5080510 h 6142577"/>
              <a:gd name="connsiteX3" fmla="*/ 3 w 6857996"/>
              <a:gd name="connsiteY3" fmla="*/ 6142577 h 6142577"/>
              <a:gd name="connsiteX4" fmla="*/ 6857996 w 6857996"/>
              <a:gd name="connsiteY4" fmla="*/ 6142577 h 6142577"/>
              <a:gd name="connsiteX5" fmla="*/ 6857996 w 6857996"/>
              <a:gd name="connsiteY5" fmla="*/ 3928749 h 6142577"/>
              <a:gd name="connsiteX6" fmla="*/ 6857996 w 6857996"/>
              <a:gd name="connsiteY6" fmla="*/ 2572597 h 6142577"/>
              <a:gd name="connsiteX7" fmla="*/ 6857996 w 6857996"/>
              <a:gd name="connsiteY7" fmla="*/ 307516 h 6142577"/>
              <a:gd name="connsiteX8" fmla="*/ 6550769 w 6857996"/>
              <a:gd name="connsiteY8" fmla="*/ 222609 h 6142577"/>
              <a:gd name="connsiteX9" fmla="*/ 5031274 w 6857996"/>
              <a:gd name="connsiteY9" fmla="*/ 33 h 6142577"/>
              <a:gd name="connsiteX10" fmla="*/ 310659 w 6857996"/>
              <a:gd name="connsiteY10" fmla="*/ 1067285 h 6142577"/>
              <a:gd name="connsiteX11" fmla="*/ 2 w 6857996"/>
              <a:gd name="connsiteY11" fmla="*/ 1072307 h 6142577"/>
              <a:gd name="connsiteX12" fmla="*/ 2 w 6857996"/>
              <a:gd name="connsiteY12" fmla="*/ 2827344 h 614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7996" h="6142577">
                <a:moveTo>
                  <a:pt x="0" y="2827344"/>
                </a:moveTo>
                <a:lnTo>
                  <a:pt x="0" y="5080510"/>
                </a:lnTo>
                <a:lnTo>
                  <a:pt x="3" y="5080510"/>
                </a:lnTo>
                <a:lnTo>
                  <a:pt x="3" y="6142577"/>
                </a:lnTo>
                <a:lnTo>
                  <a:pt x="6857996" y="6142577"/>
                </a:lnTo>
                <a:lnTo>
                  <a:pt x="6857996" y="3928749"/>
                </a:lnTo>
                <a:lnTo>
                  <a:pt x="6857996" y="2572597"/>
                </a:lnTo>
                <a:lnTo>
                  <a:pt x="6857996" y="307516"/>
                </a:lnTo>
                <a:lnTo>
                  <a:pt x="6550769" y="222609"/>
                </a:lnTo>
                <a:cubicBezTo>
                  <a:pt x="5946238" y="65902"/>
                  <a:pt x="5454822" y="1688"/>
                  <a:pt x="5031274" y="33"/>
                </a:cubicBezTo>
                <a:cubicBezTo>
                  <a:pt x="3337081" y="-6590"/>
                  <a:pt x="2728780" y="987729"/>
                  <a:pt x="310659" y="1067285"/>
                </a:cubicBezTo>
                <a:lnTo>
                  <a:pt x="2" y="1072307"/>
                </a:lnTo>
                <a:lnTo>
                  <a:pt x="2" y="2827344"/>
                </a:ln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ACAC8F7F-D35D-4520-8F56-4EFA77C73B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3" name="Straight Connector 12">
              <a:extLst>
                <a:ext uri="{FF2B5EF4-FFF2-40B4-BE49-F238E27FC236}">
                  <a16:creationId xmlns:a16="http://schemas.microsoft.com/office/drawing/2014/main" id="{E87C587A-B291-49B1-BE30-198570DDAC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B6C1D58-93FC-4B49-9F8B-2262E08DAAB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0965ED9-2FC3-4180-9CAC-D7DF1C7BEF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116CA23-FA2C-4A44-A67C-FC147A715D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2C391CF-E782-40EA-B1EB-05ADC774CC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B322665-68EB-45B5-A6DE-2869B30F1C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7FA59-83C4-4952-AF38-C1FC950E90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E5D6D3A-DE20-486C-BBBF-F9B0E4D8A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B8B1D81-CEF1-437F-8252-036661CB5E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1B0312A-9358-4743-961A-6F77AEB5D9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C02485F-0EE1-4595-A972-16A13E9191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102D844-6E4F-483E-8E2E-9006EA1801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58766E6-D2D6-447C-B1DC-B7F7C381F1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9BBD00C-7AB2-445E-B7DA-98CC7CAF3D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177E1C-6580-456C-AAAE-89D422A2C1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B85538F-9888-4E68-A9F3-DBB136C0FF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29B624F-F9D8-43BB-A468-08331D66CC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60E66F4-AE52-4D19-AF99-540F0CCFD7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CADC852-407F-4870-9F7B-A6004FE77C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E9CC738-B12D-4154-A4EA-81D4576BC10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2A84F5-CD6A-4287-A9C1-EED0E65CA9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3F4EFD5-6D1E-4865-83BA-0F116DF06F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0A8CE11-5C23-4CA3-8D8E-9E094566DB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5D41DA6-2047-4BB5-8469-509E240E492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AACD460-E6E2-4C46-A780-095B52D1B2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B36364A-122E-43B1-B2B8-F00D83E5D6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9A63098-DBC2-4C59-9D33-809ECCA623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8F309E4-ACE9-4428-8DDA-20E0F1A1BC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39F177F-07E3-45BF-85B1-21E231DCCC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3EC3277-85FC-401E-80E3-B64B9808DE4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9A24ED6-70A5-4DC0-A213-5385E58417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5" name="Right Triangle 44">
            <a:extLst>
              <a:ext uri="{FF2B5EF4-FFF2-40B4-BE49-F238E27FC236}">
                <a16:creationId xmlns:a16="http://schemas.microsoft.com/office/drawing/2014/main" id="{69F0804E-F8DE-40E7-90F4-68B638136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8924" y="3137678"/>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2595FB3-B41A-1BF9-9C37-237B54CFBA26}"/>
              </a:ext>
            </a:extLst>
          </p:cNvPr>
          <p:cNvSpPr>
            <a:spLocks noGrp="1"/>
          </p:cNvSpPr>
          <p:nvPr>
            <p:ph type="title"/>
          </p:nvPr>
        </p:nvSpPr>
        <p:spPr>
          <a:xfrm>
            <a:off x="691079" y="725951"/>
            <a:ext cx="4923187" cy="5417452"/>
          </a:xfrm>
        </p:spPr>
        <p:txBody>
          <a:bodyPr anchor="ctr">
            <a:normAutofit/>
          </a:bodyPr>
          <a:lstStyle/>
          <a:p>
            <a:r>
              <a:rPr lang="en-GB" dirty="0"/>
              <a:t>Scenario 3</a:t>
            </a:r>
          </a:p>
        </p:txBody>
      </p:sp>
      <p:sp>
        <p:nvSpPr>
          <p:cNvPr id="46" name="Content Placeholder 2">
            <a:extLst>
              <a:ext uri="{FF2B5EF4-FFF2-40B4-BE49-F238E27FC236}">
                <a16:creationId xmlns:a16="http://schemas.microsoft.com/office/drawing/2014/main" id="{F3039CEB-6F1B-BA17-390D-A2A3FC7B5B56}"/>
              </a:ext>
            </a:extLst>
          </p:cNvPr>
          <p:cNvSpPr>
            <a:spLocks noGrp="1"/>
          </p:cNvSpPr>
          <p:nvPr>
            <p:ph idx="1"/>
          </p:nvPr>
        </p:nvSpPr>
        <p:spPr>
          <a:xfrm>
            <a:off x="7086745" y="713048"/>
            <a:ext cx="4414176" cy="5449532"/>
          </a:xfrm>
        </p:spPr>
        <p:txBody>
          <a:bodyPr vert="horz" lIns="91440" tIns="45720" rIns="91440" bIns="45720" rtlCol="0" anchor="ctr">
            <a:normAutofit/>
          </a:bodyPr>
          <a:lstStyle/>
          <a:p>
            <a:pPr>
              <a:lnSpc>
                <a:spcPct val="100000"/>
              </a:lnSpc>
            </a:pPr>
            <a:r>
              <a:rPr lang="en-GB" sz="1400"/>
              <a:t>This is your second appraisal with this doctor.  He did not have an appraisal in 2020.</a:t>
            </a:r>
          </a:p>
          <a:p>
            <a:pPr>
              <a:lnSpc>
                <a:spcPct val="100000"/>
              </a:lnSpc>
              <a:buClr>
                <a:srgbClr val="7B8CB6"/>
              </a:buClr>
            </a:pPr>
            <a:r>
              <a:rPr lang="en-GB" sz="1400"/>
              <a:t>During your conversation he mentions that this last year has been a hard one. Workload has gone up significantly and his job satisfaction is low. He implemented many changes to his working practice. The  introduction of telephone consulting was difficult. He prefers seeing his patient face to face and all this " triaging" leaves him unsatisfied. He feels disconnected from other members of the team. He is considering reducing his hours with the view of an early retirement in the next two years.</a:t>
            </a:r>
          </a:p>
          <a:p>
            <a:pPr>
              <a:lnSpc>
                <a:spcPct val="100000"/>
              </a:lnSpc>
              <a:buClr>
                <a:srgbClr val="7B8CB6"/>
              </a:buClr>
            </a:pPr>
            <a:r>
              <a:rPr lang="en-GB" sz="1400"/>
              <a:t>Have you experienced similar feeling with changing practice? What can you do to support him during this appraisal? Encourage him to speak to others?</a:t>
            </a:r>
          </a:p>
          <a:p>
            <a:pPr>
              <a:lnSpc>
                <a:spcPct val="100000"/>
              </a:lnSpc>
              <a:buClr>
                <a:srgbClr val="7B8CB6"/>
              </a:buClr>
            </a:pPr>
            <a:r>
              <a:rPr lang="en-GB" sz="1400"/>
              <a:t>How do you support the conversation about early retirement? Is it a bit premature for him?</a:t>
            </a:r>
          </a:p>
        </p:txBody>
      </p:sp>
    </p:spTree>
    <p:extLst>
      <p:ext uri="{BB962C8B-B14F-4D97-AF65-F5344CB8AC3E}">
        <p14:creationId xmlns:p14="http://schemas.microsoft.com/office/powerpoint/2010/main" val="4271907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91807-8D34-A949-3B37-3B306D963D6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8D453A6-2D35-C3AE-BE13-5100FC272C1E}"/>
              </a:ext>
            </a:extLst>
          </p:cNvPr>
          <p:cNvSpPr>
            <a:spLocks noGrp="1"/>
          </p:cNvSpPr>
          <p:nvPr>
            <p:ph idx="1"/>
          </p:nvPr>
        </p:nvSpPr>
        <p:spPr/>
        <p:txBody>
          <a:bodyPr vert="horz" lIns="91440" tIns="45720" rIns="91440" bIns="45720" rtlCol="0" anchor="t">
            <a:normAutofit/>
          </a:bodyPr>
          <a:lstStyle/>
          <a:p>
            <a:r>
              <a:rPr lang="en-GB" dirty="0"/>
              <a:t>Mutual Acknowledgement of the difficult times that we have experienced in the last few years</a:t>
            </a:r>
          </a:p>
          <a:p>
            <a:pPr>
              <a:buClr>
                <a:srgbClr val="7B8CB6"/>
              </a:buClr>
            </a:pPr>
            <a:r>
              <a:rPr lang="en-GB" dirty="0"/>
              <a:t>Encourage reconnecting with other members of the team. Do they meet regularly? Would this be an idea?</a:t>
            </a:r>
          </a:p>
          <a:p>
            <a:pPr>
              <a:buClr>
                <a:srgbClr val="7B8CB6"/>
              </a:buClr>
            </a:pPr>
            <a:r>
              <a:rPr lang="en-GB" dirty="0"/>
              <a:t>Worklife balance</a:t>
            </a:r>
          </a:p>
        </p:txBody>
      </p:sp>
    </p:spTree>
    <p:extLst>
      <p:ext uri="{BB962C8B-B14F-4D97-AF65-F5344CB8AC3E}">
        <p14:creationId xmlns:p14="http://schemas.microsoft.com/office/powerpoint/2010/main" val="1865001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3D9FA-A7EC-B507-A6AE-63F7C0200EEB}"/>
              </a:ext>
            </a:extLst>
          </p:cNvPr>
          <p:cNvSpPr>
            <a:spLocks noGrp="1"/>
          </p:cNvSpPr>
          <p:nvPr>
            <p:ph type="title"/>
          </p:nvPr>
        </p:nvSpPr>
        <p:spPr/>
        <p:txBody>
          <a:bodyPr/>
          <a:lstStyle/>
          <a:p>
            <a:r>
              <a:rPr lang="en-GB" dirty="0"/>
              <a:t>Medical Appraisers.. A special group</a:t>
            </a:r>
          </a:p>
        </p:txBody>
      </p:sp>
      <p:sp>
        <p:nvSpPr>
          <p:cNvPr id="3" name="Content Placeholder 2">
            <a:extLst>
              <a:ext uri="{FF2B5EF4-FFF2-40B4-BE49-F238E27FC236}">
                <a16:creationId xmlns:a16="http://schemas.microsoft.com/office/drawing/2014/main" id="{980A7B58-68C8-1E82-7066-6A749463424F}"/>
              </a:ext>
            </a:extLst>
          </p:cNvPr>
          <p:cNvSpPr>
            <a:spLocks noGrp="1"/>
          </p:cNvSpPr>
          <p:nvPr>
            <p:ph idx="1"/>
          </p:nvPr>
        </p:nvSpPr>
        <p:spPr/>
        <p:txBody>
          <a:bodyPr vert="horz" lIns="91440" tIns="45720" rIns="91440" bIns="45720" rtlCol="0" anchor="t">
            <a:normAutofit/>
          </a:bodyPr>
          <a:lstStyle/>
          <a:p>
            <a:r>
              <a:rPr lang="en-GB" sz="3200" dirty="0"/>
              <a:t>2000 medical appraisers in Scotland</a:t>
            </a:r>
          </a:p>
          <a:p>
            <a:pPr>
              <a:buClr>
                <a:srgbClr val="7B8CB6"/>
              </a:buClr>
            </a:pPr>
            <a:r>
              <a:rPr lang="en-GB" sz="3200" dirty="0"/>
              <a:t>196 GP appraisers</a:t>
            </a:r>
          </a:p>
          <a:p>
            <a:pPr>
              <a:buClr>
                <a:srgbClr val="7B8CB6"/>
              </a:buClr>
            </a:pPr>
            <a:r>
              <a:rPr lang="en-GB" sz="3200" dirty="0"/>
              <a:t>1825  Secondary Care  </a:t>
            </a:r>
            <a:r>
              <a:rPr lang="en-GB" sz="3200" dirty="0" err="1"/>
              <a:t>approx</a:t>
            </a:r>
          </a:p>
        </p:txBody>
      </p:sp>
    </p:spTree>
    <p:extLst>
      <p:ext uri="{BB962C8B-B14F-4D97-AF65-F5344CB8AC3E}">
        <p14:creationId xmlns:p14="http://schemas.microsoft.com/office/powerpoint/2010/main" val="1020474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A6CD-78E6-69D4-3B76-083BC4C2C9B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15E5716-1CF9-A781-C879-FFEC3EAC13D6}"/>
              </a:ext>
            </a:extLst>
          </p:cNvPr>
          <p:cNvSpPr>
            <a:spLocks noGrp="1"/>
          </p:cNvSpPr>
          <p:nvPr>
            <p:ph idx="1"/>
          </p:nvPr>
        </p:nvSpPr>
        <p:spPr/>
        <p:txBody>
          <a:bodyPr vert="horz" lIns="91440" tIns="45720" rIns="91440" bIns="45720" rtlCol="0" anchor="t">
            <a:normAutofit/>
          </a:bodyPr>
          <a:lstStyle/>
          <a:p>
            <a:r>
              <a:rPr lang="en-GB" dirty="0"/>
              <a:t>We bring to the appraisal process  not only our skills and training but our experiences, personalities,  areas of focus and interest.</a:t>
            </a:r>
            <a:endParaRPr lang="en-US" dirty="0"/>
          </a:p>
          <a:p>
            <a:pPr>
              <a:buClr>
                <a:srgbClr val="7B8CB6"/>
              </a:buClr>
            </a:pPr>
            <a:r>
              <a:rPr lang="en-GB" dirty="0"/>
              <a:t>Having good conversations is what makes a difference. </a:t>
            </a:r>
          </a:p>
          <a:p>
            <a:pPr>
              <a:buClr>
                <a:srgbClr val="7B8CB6"/>
              </a:buClr>
            </a:pPr>
            <a:r>
              <a:rPr lang="en-GB" dirty="0"/>
              <a:t>Remember to prepare for the appraisal by having some time dedicated before the appraisal interview for self- care.</a:t>
            </a:r>
          </a:p>
          <a:p>
            <a:pPr>
              <a:buClr>
                <a:srgbClr val="7B8CB6"/>
              </a:buClr>
            </a:pPr>
            <a:r>
              <a:rPr lang="en-GB" dirty="0"/>
              <a:t> The role of medical appraisers is crucial in ensuring the quality and consistency of appraisal for doctors.</a:t>
            </a:r>
          </a:p>
        </p:txBody>
      </p:sp>
    </p:spTree>
    <p:extLst>
      <p:ext uri="{BB962C8B-B14F-4D97-AF65-F5344CB8AC3E}">
        <p14:creationId xmlns:p14="http://schemas.microsoft.com/office/powerpoint/2010/main" val="34091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84309-5D18-F8ED-4A1D-9AF55E78FA94}"/>
              </a:ext>
            </a:extLst>
          </p:cNvPr>
          <p:cNvSpPr>
            <a:spLocks noGrp="1"/>
          </p:cNvSpPr>
          <p:nvPr>
            <p:ph type="title"/>
          </p:nvPr>
        </p:nvSpPr>
        <p:spPr/>
        <p:txBody>
          <a:bodyPr/>
          <a:lstStyle/>
          <a:p>
            <a:r>
              <a:rPr lang="en-GB" dirty="0"/>
              <a:t>What is the purpose of appraisal?</a:t>
            </a:r>
          </a:p>
        </p:txBody>
      </p:sp>
      <p:sp>
        <p:nvSpPr>
          <p:cNvPr id="3" name="Content Placeholder 2">
            <a:extLst>
              <a:ext uri="{FF2B5EF4-FFF2-40B4-BE49-F238E27FC236}">
                <a16:creationId xmlns:a16="http://schemas.microsoft.com/office/drawing/2014/main" id="{2EAB1208-4BF5-11D1-E864-142DB3900026}"/>
              </a:ext>
            </a:extLst>
          </p:cNvPr>
          <p:cNvSpPr>
            <a:spLocks noGrp="1"/>
          </p:cNvSpPr>
          <p:nvPr>
            <p:ph idx="1"/>
          </p:nvPr>
        </p:nvSpPr>
        <p:spPr/>
        <p:txBody>
          <a:bodyPr/>
          <a:lstStyle/>
          <a:p>
            <a:endParaRPr lang="en-GB"/>
          </a:p>
        </p:txBody>
      </p:sp>
      <p:sp>
        <p:nvSpPr>
          <p:cNvPr id="4" name="TextBox 3">
            <a:extLst>
              <a:ext uri="{FF2B5EF4-FFF2-40B4-BE49-F238E27FC236}">
                <a16:creationId xmlns:a16="http://schemas.microsoft.com/office/drawing/2014/main" id="{C39EC899-004C-35D9-17AB-C7E976972AA2}"/>
              </a:ext>
            </a:extLst>
          </p:cNvPr>
          <p:cNvSpPr txBox="1"/>
          <p:nvPr/>
        </p:nvSpPr>
        <p:spPr>
          <a:xfrm>
            <a:off x="4724400"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Click to add text</a:t>
            </a:r>
          </a:p>
        </p:txBody>
      </p:sp>
    </p:spTree>
    <p:extLst>
      <p:ext uri="{BB962C8B-B14F-4D97-AF65-F5344CB8AC3E}">
        <p14:creationId xmlns:p14="http://schemas.microsoft.com/office/powerpoint/2010/main" val="320304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1A310-88B4-37AF-C040-08E673E1DA3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F129CE5-037F-5BB5-6946-08358DEEB8AD}"/>
              </a:ext>
            </a:extLst>
          </p:cNvPr>
          <p:cNvSpPr>
            <a:spLocks noGrp="1"/>
          </p:cNvSpPr>
          <p:nvPr>
            <p:ph idx="1"/>
          </p:nvPr>
        </p:nvSpPr>
        <p:spPr/>
        <p:txBody>
          <a:bodyPr vert="horz" lIns="91440" tIns="45720" rIns="91440" bIns="45720" rtlCol="0" anchor="t">
            <a:normAutofit/>
          </a:bodyPr>
          <a:lstStyle/>
          <a:p>
            <a:r>
              <a:rPr lang="en-GB" dirty="0">
                <a:ea typeface="+mn-lt"/>
                <a:cs typeface="+mn-lt"/>
              </a:rPr>
              <a:t>Effective medical appraisal will </a:t>
            </a:r>
            <a:r>
              <a:rPr lang="en-GB" b="1" dirty="0">
                <a:ea typeface="+mn-lt"/>
                <a:cs typeface="+mn-lt"/>
              </a:rPr>
              <a:t>inform a doctor's professional development needs and aspirations</a:t>
            </a:r>
            <a:r>
              <a:rPr lang="en-GB" dirty="0">
                <a:ea typeface="+mn-lt"/>
                <a:cs typeface="+mn-lt"/>
              </a:rPr>
              <a:t>. It will also allow appraisers and responsible officers to have confidence that doctors remain up to date and fit to practise according to the values and principles of Good Medical Practice.</a:t>
            </a:r>
            <a:endParaRPr lang="en-GB" dirty="0"/>
          </a:p>
        </p:txBody>
      </p:sp>
    </p:spTree>
    <p:extLst>
      <p:ext uri="{BB962C8B-B14F-4D97-AF65-F5344CB8AC3E}">
        <p14:creationId xmlns:p14="http://schemas.microsoft.com/office/powerpoint/2010/main" val="346699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F4795-9B40-94A3-3E99-5E5C2ADD51D6}"/>
              </a:ext>
            </a:extLst>
          </p:cNvPr>
          <p:cNvSpPr>
            <a:spLocks noGrp="1"/>
          </p:cNvSpPr>
          <p:nvPr>
            <p:ph type="title"/>
          </p:nvPr>
        </p:nvSpPr>
        <p:spPr/>
        <p:txBody>
          <a:bodyPr/>
          <a:lstStyle/>
          <a:p>
            <a:r>
              <a:rPr lang="en-GB" dirty="0"/>
              <a:t>What makes a good Appraisal?</a:t>
            </a:r>
          </a:p>
        </p:txBody>
      </p:sp>
      <p:sp>
        <p:nvSpPr>
          <p:cNvPr id="3" name="Content Placeholder 2">
            <a:extLst>
              <a:ext uri="{FF2B5EF4-FFF2-40B4-BE49-F238E27FC236}">
                <a16:creationId xmlns:a16="http://schemas.microsoft.com/office/drawing/2014/main" id="{2B3F6C2B-245A-D77A-7B3E-8792678A8059}"/>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61998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4C4D0-05BE-30D2-E3EB-32FC66DC9F9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3456AE8-7703-E533-0DDB-F9284E8732B7}"/>
              </a:ext>
            </a:extLst>
          </p:cNvPr>
          <p:cNvSpPr>
            <a:spLocks noGrp="1"/>
          </p:cNvSpPr>
          <p:nvPr>
            <p:ph idx="1"/>
          </p:nvPr>
        </p:nvSpPr>
        <p:spPr/>
        <p:txBody>
          <a:bodyPr vert="horz" lIns="91440" tIns="45720" rIns="91440" bIns="45720" rtlCol="0" anchor="t">
            <a:normAutofit/>
          </a:bodyPr>
          <a:lstStyle/>
          <a:p>
            <a:r>
              <a:rPr lang="en-GB" dirty="0">
                <a:ea typeface="+mn-lt"/>
                <a:cs typeface="+mn-lt"/>
              </a:rPr>
              <a:t>the appraisal itself should focus on your wellbeing and can be used as an opportunity to reflect on the experience and learning from working during the pandemic. The appraiser should signpost you to the range of </a:t>
            </a:r>
            <a:r>
              <a:rPr lang="en-GB" dirty="0">
                <a:ea typeface="+mn-lt"/>
                <a:cs typeface="+mn-lt"/>
                <a:hlinkClick r:id="rId2"/>
              </a:rPr>
              <a:t>online wellbeing support materials</a:t>
            </a:r>
            <a:r>
              <a:rPr lang="en-GB" dirty="0">
                <a:ea typeface="+mn-lt"/>
                <a:cs typeface="+mn-lt"/>
              </a:rPr>
              <a:t>, and those available at local and national levels, as well as making you aware of the new confidential Workforce Specialist Service implemented to support doctors with mental health problems</a:t>
            </a:r>
            <a:endParaRPr lang="en-GB" dirty="0"/>
          </a:p>
          <a:p>
            <a:pPr>
              <a:buClr>
                <a:srgbClr val="7B8CB6"/>
              </a:buClr>
            </a:pPr>
            <a:endParaRPr lang="en-GB" dirty="0"/>
          </a:p>
        </p:txBody>
      </p:sp>
    </p:spTree>
    <p:extLst>
      <p:ext uri="{BB962C8B-B14F-4D97-AF65-F5344CB8AC3E}">
        <p14:creationId xmlns:p14="http://schemas.microsoft.com/office/powerpoint/2010/main" val="301005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2B573-8E53-C4F3-C5D3-94CE49E406D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8392E7E-7324-6396-D155-A46F542112F4}"/>
              </a:ext>
            </a:extLst>
          </p:cNvPr>
          <p:cNvSpPr>
            <a:spLocks noGrp="1"/>
          </p:cNvSpPr>
          <p:nvPr>
            <p:ph idx="1"/>
          </p:nvPr>
        </p:nvSpPr>
        <p:spPr/>
        <p:txBody>
          <a:bodyPr vert="horz" lIns="91440" tIns="45720" rIns="91440" bIns="45720" rtlCol="0" anchor="t">
            <a:normAutofit/>
          </a:bodyPr>
          <a:lstStyle/>
          <a:p>
            <a:endParaRPr lang="en-GB" dirty="0"/>
          </a:p>
          <a:p>
            <a:pPr>
              <a:buClr>
                <a:srgbClr val="7B8CB6"/>
              </a:buClr>
            </a:pPr>
            <a:r>
              <a:rPr lang="en-GB" dirty="0">
                <a:ea typeface="+mn-lt"/>
                <a:cs typeface="+mn-lt"/>
              </a:rPr>
              <a:t>https://youtu.be/_p8cxmZLgsA</a:t>
            </a:r>
            <a:endParaRPr lang="en-GB" dirty="0"/>
          </a:p>
        </p:txBody>
      </p:sp>
    </p:spTree>
    <p:extLst>
      <p:ext uri="{BB962C8B-B14F-4D97-AF65-F5344CB8AC3E}">
        <p14:creationId xmlns:p14="http://schemas.microsoft.com/office/powerpoint/2010/main" val="156779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A25F2-E02E-5D92-96AF-ADC3B1800C1F}"/>
              </a:ext>
            </a:extLst>
          </p:cNvPr>
          <p:cNvSpPr>
            <a:spLocks noGrp="1"/>
          </p:cNvSpPr>
          <p:nvPr>
            <p:ph type="title"/>
          </p:nvPr>
        </p:nvSpPr>
        <p:spPr/>
        <p:txBody>
          <a:bodyPr/>
          <a:lstStyle/>
          <a:p>
            <a:r>
              <a:rPr lang="en-GB" dirty="0"/>
              <a:t>Rules  of engagement</a:t>
            </a:r>
          </a:p>
        </p:txBody>
      </p:sp>
      <p:sp>
        <p:nvSpPr>
          <p:cNvPr id="3" name="Content Placeholder 2">
            <a:extLst>
              <a:ext uri="{FF2B5EF4-FFF2-40B4-BE49-F238E27FC236}">
                <a16:creationId xmlns:a16="http://schemas.microsoft.com/office/drawing/2014/main" id="{6237D401-A3A7-E371-72C6-C9AB0E759356}"/>
              </a:ext>
            </a:extLst>
          </p:cNvPr>
          <p:cNvSpPr>
            <a:spLocks noGrp="1"/>
          </p:cNvSpPr>
          <p:nvPr>
            <p:ph idx="1"/>
          </p:nvPr>
        </p:nvSpPr>
        <p:spPr/>
        <p:txBody>
          <a:bodyPr vert="horz" lIns="91440" tIns="45720" rIns="91440" bIns="45720" rtlCol="0" anchor="t">
            <a:normAutofit/>
          </a:bodyPr>
          <a:lstStyle/>
          <a:p>
            <a:r>
              <a:rPr lang="en-GB" dirty="0"/>
              <a:t>Confidentiality</a:t>
            </a:r>
          </a:p>
          <a:p>
            <a:pPr>
              <a:buClr>
                <a:srgbClr val="7B8CB6"/>
              </a:buClr>
            </a:pPr>
            <a:r>
              <a:rPr lang="en-GB" dirty="0"/>
              <a:t>Give a chance for everyone to speak/ share their experience</a:t>
            </a:r>
          </a:p>
          <a:p>
            <a:pPr>
              <a:buClr>
                <a:srgbClr val="7B8CB6"/>
              </a:buClr>
            </a:pPr>
            <a:r>
              <a:rPr lang="en-GB" dirty="0"/>
              <a:t>Listen with fascination</a:t>
            </a:r>
          </a:p>
          <a:p>
            <a:pPr>
              <a:buClr>
                <a:srgbClr val="7B8CB6"/>
              </a:buClr>
            </a:pPr>
            <a:r>
              <a:rPr lang="en-GB" dirty="0"/>
              <a:t>Interactive</a:t>
            </a:r>
          </a:p>
          <a:p>
            <a:pPr marL="0" indent="0">
              <a:buClr>
                <a:srgbClr val="7B8CB6"/>
              </a:buClr>
              <a:buNone/>
            </a:pPr>
            <a:endParaRPr lang="en-GB" dirty="0"/>
          </a:p>
          <a:p>
            <a:pPr>
              <a:buClr>
                <a:srgbClr val="7B8CB6"/>
              </a:buClr>
            </a:pPr>
            <a:endParaRPr lang="en-GB" dirty="0"/>
          </a:p>
        </p:txBody>
      </p:sp>
    </p:spTree>
    <p:extLst>
      <p:ext uri="{BB962C8B-B14F-4D97-AF65-F5344CB8AC3E}">
        <p14:creationId xmlns:p14="http://schemas.microsoft.com/office/powerpoint/2010/main" val="3162526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1AB3-21B5-DD7F-4ED5-4323F4E15F5A}"/>
              </a:ext>
            </a:extLst>
          </p:cNvPr>
          <p:cNvSpPr>
            <a:spLocks noGrp="1"/>
          </p:cNvSpPr>
          <p:nvPr>
            <p:ph type="title"/>
          </p:nvPr>
        </p:nvSpPr>
        <p:spPr/>
        <p:txBody>
          <a:bodyPr/>
          <a:lstStyle/>
          <a:p>
            <a:r>
              <a:rPr lang="en-GB" dirty="0"/>
              <a:t>Ask of the group</a:t>
            </a:r>
          </a:p>
        </p:txBody>
      </p:sp>
      <p:sp>
        <p:nvSpPr>
          <p:cNvPr id="3" name="Content Placeholder 2">
            <a:extLst>
              <a:ext uri="{FF2B5EF4-FFF2-40B4-BE49-F238E27FC236}">
                <a16:creationId xmlns:a16="http://schemas.microsoft.com/office/drawing/2014/main" id="{CA0B2D12-DA4C-8739-86E6-F17C07E7DD29}"/>
              </a:ext>
            </a:extLst>
          </p:cNvPr>
          <p:cNvSpPr>
            <a:spLocks noGrp="1"/>
          </p:cNvSpPr>
          <p:nvPr>
            <p:ph idx="1"/>
          </p:nvPr>
        </p:nvSpPr>
        <p:spPr/>
        <p:txBody>
          <a:bodyPr vert="horz" lIns="91440" tIns="45720" rIns="91440" bIns="45720" rtlCol="0" anchor="t">
            <a:normAutofit/>
          </a:bodyPr>
          <a:lstStyle/>
          <a:p>
            <a:r>
              <a:rPr lang="en-GB" dirty="0"/>
              <a:t>Nominate a facilitator, the role of the facilitator is to ensure everyone has a chance to speak,  after each scenario facilitator could add to the chat function feedback from the group. </a:t>
            </a:r>
            <a:endParaRPr lang="en-US"/>
          </a:p>
          <a:p>
            <a:pPr>
              <a:buClr>
                <a:srgbClr val="7B8CB6"/>
              </a:buClr>
            </a:pPr>
            <a:r>
              <a:rPr lang="en-GB" dirty="0"/>
              <a:t>Each group member could have 2 mins speaking if they wish to do</a:t>
            </a:r>
          </a:p>
          <a:p>
            <a:pPr>
              <a:buClr>
                <a:srgbClr val="7B8CB6"/>
              </a:buClr>
            </a:pPr>
            <a:endParaRPr lang="en-GB" dirty="0"/>
          </a:p>
          <a:p>
            <a:pPr>
              <a:buClr>
                <a:srgbClr val="7B8CB6"/>
              </a:buClr>
            </a:pPr>
            <a:r>
              <a:rPr lang="en-GB" dirty="0"/>
              <a:t>12 minutes discussion for each scenario, keep a wee eye on the time, you will be called back to main room.</a:t>
            </a:r>
          </a:p>
        </p:txBody>
      </p:sp>
    </p:spTree>
    <p:extLst>
      <p:ext uri="{BB962C8B-B14F-4D97-AF65-F5344CB8AC3E}">
        <p14:creationId xmlns:p14="http://schemas.microsoft.com/office/powerpoint/2010/main" val="777154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4D45BF-E397-40C0-AFE3-A4149E60E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35F4CD44-7930-4EB8-9A74-8D2F9E6369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6F1268F0-44F7-4AC9-A3E6-9527C22F302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880B23C-29A4-4D11-8671-EE46FECE7CD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C2CF28E-44F6-4983-9729-A705B8709B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B11666B-80E2-4F7D-9613-17A65CBC17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ABFAC7C-C1E8-4988-864D-3B05D3006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2EE5A4C-9245-46EB-B145-8FDFBE6E1A4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BFEDEDB-B657-4E62-9962-28BF541220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65EFAA5-5243-4FE8-819B-80D4995BB7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92E633-809E-4E07-965A-F2F9EDCF7F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0DE1690-3F94-4C79-9357-6653BEEF12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529D5DF-1A9E-4690-B016-03FB1E72DC4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F8E2D2-E88C-4F73-A660-D2B76298CC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37BF3BB-FE7A-410E-AA57-73485A7757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EC5EB5-F6E1-441C-AB44-799A5DF1B7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D6F199F-9E76-4C7E-9DF6-20EE550DFE3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91704E7-976B-4FE0-9381-8EB7818E70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75603A9-61D4-4172-AF77-7A7CE408A7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73C1AA7-2357-41A1-A057-FA2D44DADAE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0024205-8F58-4C8D-BE50-35E40091BC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737BEEA-3398-4C1B-AB48-E7173325C0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EE29AB-4E85-418B-A6D3-3E7B401855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DE2BEB-6A23-4DFC-9A4E-E44F3CA9FF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ECE8D73-51C6-4818-8BD9-9202BBA083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EA7AA7F-CD9D-4820-B463-7B9CFEC8EC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1618CA6-513B-458C-89C1-1FE15F1F43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5BACA43-902B-4444-95CB-5165D5483F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A07376-1103-43DD-A6D6-D7BAF6F005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FCEA8A1-BC0E-4221-B9E5-3D3C7BA261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5D27E5-DFE1-4EE8-B982-0A39223598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FD07B27-85E5-4F3B-B432-CDBDC0F6E6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B78179E-DE7D-4A30-9BDC-05D7AE21762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07E3C0EF-2D2A-42BA-B4E2-76E2B1FC52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84143" y="3153945"/>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58AEFBB-C708-1D53-4701-4517A74184D8}"/>
              </a:ext>
            </a:extLst>
          </p:cNvPr>
          <p:cNvSpPr>
            <a:spLocks noGrp="1"/>
          </p:cNvSpPr>
          <p:nvPr>
            <p:ph type="title"/>
          </p:nvPr>
        </p:nvSpPr>
        <p:spPr>
          <a:xfrm>
            <a:off x="691079" y="725950"/>
            <a:ext cx="3428812" cy="5436630"/>
          </a:xfrm>
        </p:spPr>
        <p:txBody>
          <a:bodyPr anchor="ctr">
            <a:normAutofit/>
          </a:bodyPr>
          <a:lstStyle/>
          <a:p>
            <a:r>
              <a:rPr lang="en-GB" dirty="0"/>
              <a:t>Scenario 1</a:t>
            </a:r>
          </a:p>
        </p:txBody>
      </p:sp>
      <p:graphicFrame>
        <p:nvGraphicFramePr>
          <p:cNvPr id="5" name="Content Placeholder 2">
            <a:extLst>
              <a:ext uri="{FF2B5EF4-FFF2-40B4-BE49-F238E27FC236}">
                <a16:creationId xmlns:a16="http://schemas.microsoft.com/office/drawing/2014/main" id="{8A008569-D464-3608-5931-30AEC10BAA32}"/>
              </a:ext>
            </a:extLst>
          </p:cNvPr>
          <p:cNvGraphicFramePr>
            <a:graphicFrameLocks noGrp="1"/>
          </p:cNvGraphicFramePr>
          <p:nvPr>
            <p:ph idx="1"/>
            <p:extLst>
              <p:ext uri="{D42A27DB-BD31-4B8C-83A1-F6EECF244321}">
                <p14:modId xmlns:p14="http://schemas.microsoft.com/office/powerpoint/2010/main" val="1891925731"/>
              </p:ext>
            </p:extLst>
          </p:nvPr>
        </p:nvGraphicFramePr>
        <p:xfrm>
          <a:off x="5103282" y="170170"/>
          <a:ext cx="6879517" cy="5973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6765397"/>
      </p:ext>
    </p:extLst>
  </p:cSld>
  <p:clrMapOvr>
    <a:masterClrMapping/>
  </p:clrMapOvr>
</p:sld>
</file>

<file path=ppt/theme/theme1.xml><?xml version="1.0" encoding="utf-8"?>
<a:theme xmlns:a="http://schemas.openxmlformats.org/drawingml/2006/main" name="CosineVTI">
  <a:themeElements>
    <a:clrScheme name="AnalogousFromLightSeedLeftStep">
      <a:dk1>
        <a:srgbClr val="000000"/>
      </a:dk1>
      <a:lt1>
        <a:srgbClr val="FFFFFF"/>
      </a:lt1>
      <a:dk2>
        <a:srgbClr val="242C41"/>
      </a:dk2>
      <a:lt2>
        <a:srgbClr val="E7E8E2"/>
      </a:lt2>
      <a:accent1>
        <a:srgbClr val="806EEE"/>
      </a:accent1>
      <a:accent2>
        <a:srgbClr val="4E7AEB"/>
      </a:accent2>
      <a:accent3>
        <a:srgbClr val="30B0E8"/>
      </a:accent3>
      <a:accent4>
        <a:srgbClr val="37B4A6"/>
      </a:accent4>
      <a:accent5>
        <a:srgbClr val="32BB73"/>
      </a:accent5>
      <a:accent6>
        <a:srgbClr val="2DBB35"/>
      </a:accent6>
      <a:hlink>
        <a:srgbClr val="808752"/>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BD96815014FC4DAAF3A159B430C409" ma:contentTypeVersion="14" ma:contentTypeDescription="Create a new document." ma:contentTypeScope="" ma:versionID="300c7e4eb471851064b81d1b6dd83332">
  <xsd:schema xmlns:xsd="http://www.w3.org/2001/XMLSchema" xmlns:xs="http://www.w3.org/2001/XMLSchema" xmlns:p="http://schemas.microsoft.com/office/2006/metadata/properties" xmlns:ns2="5549f3f6-b7db-40ce-a15f-c10d2fdae267" xmlns:ns3="0cf4b3a6-91e3-43a9-a28b-3e6e49204d49" targetNamespace="http://schemas.microsoft.com/office/2006/metadata/properties" ma:root="true" ma:fieldsID="04549130902698c6716dcd2850a96cce" ns2:_="" ns3:_="">
    <xsd:import namespace="5549f3f6-b7db-40ce-a15f-c10d2fdae267"/>
    <xsd:import namespace="0cf4b3a6-91e3-43a9-a28b-3e6e49204d4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49f3f6-b7db-40ce-a15f-c10d2fdae2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cf4b3a6-91e3-43a9-a28b-3e6e49204d4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0E4432-D509-4F7A-8200-72215CA6FC5B}"/>
</file>

<file path=customXml/itemProps2.xml><?xml version="1.0" encoding="utf-8"?>
<ds:datastoreItem xmlns:ds="http://schemas.openxmlformats.org/officeDocument/2006/customXml" ds:itemID="{CD5DB721-DC99-4F83-874B-A1B9150F3218}"/>
</file>

<file path=customXml/itemProps3.xml><?xml version="1.0" encoding="utf-8"?>
<ds:datastoreItem xmlns:ds="http://schemas.openxmlformats.org/officeDocument/2006/customXml" ds:itemID="{FB70A024-FD4E-444C-8E8E-D22629313099}"/>
</file>

<file path=docProps/app.xml><?xml version="1.0" encoding="utf-8"?>
<Properties xmlns="http://schemas.openxmlformats.org/officeDocument/2006/extended-properties" xmlns:vt="http://schemas.openxmlformats.org/officeDocument/2006/docPropsVTypes">
  <Template>Droplet</Template>
  <TotalTime>0</TotalTime>
  <Words>851</Words>
  <Application>Microsoft Office PowerPoint</Application>
  <PresentationFormat>Widescreen</PresentationFormat>
  <Paragraphs>62</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Grandview</vt:lpstr>
      <vt:lpstr>Wingdings</vt:lpstr>
      <vt:lpstr>CosineVTI</vt:lpstr>
      <vt:lpstr>Appraisal  Scenarios</vt:lpstr>
      <vt:lpstr>What is the purpose of appraisal?</vt:lpstr>
      <vt:lpstr>PowerPoint Presentation</vt:lpstr>
      <vt:lpstr>What makes a good Appraisal?</vt:lpstr>
      <vt:lpstr>PowerPoint Presentation</vt:lpstr>
      <vt:lpstr>PowerPoint Presentation</vt:lpstr>
      <vt:lpstr>Rules  of engagement</vt:lpstr>
      <vt:lpstr>Ask of the group</vt:lpstr>
      <vt:lpstr>Scenario 1</vt:lpstr>
      <vt:lpstr>PowerPoint Presentation</vt:lpstr>
      <vt:lpstr>PowerPoint Presentation</vt:lpstr>
      <vt:lpstr>Scenario 2</vt:lpstr>
      <vt:lpstr>PowerPoint Presentation</vt:lpstr>
      <vt:lpstr>Scenario 3</vt:lpstr>
      <vt:lpstr>PowerPoint Presentation</vt:lpstr>
      <vt:lpstr>Medical Appraisers.. A special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Liu</dc:creator>
  <cp:lastModifiedBy>William Liu</cp:lastModifiedBy>
  <cp:revision>461</cp:revision>
  <dcterms:created xsi:type="dcterms:W3CDTF">2022-04-24T21:36:26Z</dcterms:created>
  <dcterms:modified xsi:type="dcterms:W3CDTF">2022-05-26T13:53:03Z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0x01010034BD96815014FC4DAAF3A159B430C409</vt:lpwstr>
  </property>
</Properties>
</file>