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5" r:id="rId6"/>
    <p:sldId id="266" r:id="rId7"/>
    <p:sldId id="267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Indications for bilateral grommet insertion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OME (15/21)</c:v>
                </c:pt>
                <c:pt idx="1">
                  <c:v>Recurrent AOM (3/21)</c:v>
                </c:pt>
                <c:pt idx="2">
                  <c:v>Both (2/21)</c:v>
                </c:pt>
                <c:pt idx="3">
                  <c:v>Other (1/21)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Compliance of ENT unit with National guidelines: CG60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Adherence (17/21)</c:v>
                </c:pt>
                <c:pt idx="1">
                  <c:v>Non-adherence (1/21)</c:v>
                </c:pt>
                <c:pt idx="2">
                  <c:v>Mitigating circumstances (2/21)</c:v>
                </c:pt>
                <c:pt idx="3">
                  <c:v>Not documented (1/21)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17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0"/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Breakdown of individual clinician adherence to guidelines</a:t>
            </a:r>
            <a:endParaRPr lang="en-GB" dirty="0"/>
          </a:p>
        </c:rich>
      </c:tx>
      <c:layout/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0.14464573945261738"/>
          <c:y val="0.16707920434010334"/>
          <c:w val="0.83958139700828183"/>
          <c:h val="0.65249296133512913"/>
        </c:manualLayout>
      </c:layout>
      <c:bar3DChart>
        <c:barDir val="col"/>
        <c:grouping val="percentStacked"/>
        <c:ser>
          <c:idx val="0"/>
          <c:order val="0"/>
          <c:tx>
            <c:strRef>
              <c:f>Hoja1!$B$1</c:f>
              <c:strCache>
                <c:ptCount val="1"/>
                <c:pt idx="0">
                  <c:v>Adherence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Hoja1!$A$2:$A$6</c:f>
              <c:strCache>
                <c:ptCount val="5"/>
                <c:pt idx="0">
                  <c:v>LH</c:v>
                </c:pt>
                <c:pt idx="1">
                  <c:v>KH</c:v>
                </c:pt>
                <c:pt idx="2">
                  <c:v>SH</c:v>
                </c:pt>
                <c:pt idx="3">
                  <c:v>DW</c:v>
                </c:pt>
                <c:pt idx="4">
                  <c:v>RK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Non-adherence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Hoja1!$A$2:$A$6</c:f>
              <c:strCache>
                <c:ptCount val="5"/>
                <c:pt idx="0">
                  <c:v>LH</c:v>
                </c:pt>
                <c:pt idx="1">
                  <c:v>KH</c:v>
                </c:pt>
                <c:pt idx="2">
                  <c:v>SH</c:v>
                </c:pt>
                <c:pt idx="3">
                  <c:v>DW</c:v>
                </c:pt>
                <c:pt idx="4">
                  <c:v>RK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Mitigating circumstances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Hoja1!$A$2:$A$6</c:f>
              <c:strCache>
                <c:ptCount val="5"/>
                <c:pt idx="0">
                  <c:v>LH</c:v>
                </c:pt>
                <c:pt idx="1">
                  <c:v>KH</c:v>
                </c:pt>
                <c:pt idx="2">
                  <c:v>SH</c:v>
                </c:pt>
                <c:pt idx="3">
                  <c:v>DW</c:v>
                </c:pt>
                <c:pt idx="4">
                  <c:v>RK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Not documented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Hoja1!$A$2:$A$6</c:f>
              <c:strCache>
                <c:ptCount val="5"/>
                <c:pt idx="0">
                  <c:v>LH</c:v>
                </c:pt>
                <c:pt idx="1">
                  <c:v>KH</c:v>
                </c:pt>
                <c:pt idx="2">
                  <c:v>SH</c:v>
                </c:pt>
                <c:pt idx="3">
                  <c:v>DW</c:v>
                </c:pt>
                <c:pt idx="4">
                  <c:v>RK</c:v>
                </c:pt>
              </c:strCache>
            </c:strRef>
          </c:cat>
          <c:val>
            <c:numRef>
              <c:f>Hoja1!$E$2:$E$6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gapWidth val="75"/>
        <c:shape val="box"/>
        <c:axId val="80747904"/>
        <c:axId val="80778368"/>
        <c:axId val="0"/>
      </c:bar3DChart>
      <c:catAx>
        <c:axId val="80747904"/>
        <c:scaling>
          <c:orientation val="minMax"/>
        </c:scaling>
        <c:delete val="1"/>
        <c:axPos val="b"/>
        <c:majorTickMark val="none"/>
        <c:tickLblPos val="none"/>
        <c:crossAx val="80778368"/>
        <c:crosses val="autoZero"/>
        <c:auto val="1"/>
        <c:lblAlgn val="ctr"/>
        <c:lblOffset val="100"/>
      </c:catAx>
      <c:valAx>
        <c:axId val="80778368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074790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0.23577</cdr:x>
      <cdr:y>0.82363</cdr:y>
    </cdr:from>
    <cdr:to>
      <cdr:x>0.33901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45365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dirty="0" smtClean="0"/>
            <a:t>SURG1                     SURG2                          SURG3                      SURG4                         SURG5</a:t>
          </a:r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9246C7-CB5E-449F-BBF4-75C4A284DAA3}" type="datetimeFigureOut">
              <a:rPr lang="en-GB" smtClean="0"/>
              <a:pPr/>
              <a:t>09/06/2014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8D3FE5-D2E8-46ED-9233-99B545AC6F5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24936" cy="3168352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Surgical management of otitis media with effusion in children: </a:t>
            </a:r>
            <a:r>
              <a:rPr lang="en-GB" sz="4800" dirty="0" smtClean="0">
                <a:solidFill>
                  <a:schemeClr val="accent5"/>
                </a:solidFill>
              </a:rPr>
              <a:t>A rolling audit in the ENT Unit in XXXX</a:t>
            </a:r>
            <a:endParaRPr lang="en-GB" sz="4800" dirty="0">
              <a:solidFill>
                <a:schemeClr val="accent5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619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2697" y="404664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 evaluate how well we are adhering to national guidelines (CG60: Surgical management of OME, Feb 2008); specifically do our paediatric patients meet the criteria for surgery</a:t>
            </a:r>
            <a:endParaRPr lang="en-GB" dirty="0"/>
          </a:p>
        </p:txBody>
      </p:sp>
      <p:pic>
        <p:nvPicPr>
          <p:cNvPr id="12" name="Picture 2" descr="http://searchfiletype.com/fsearch/5/1/8/6/CG60SlideSet_51867_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185" y="3861048"/>
            <a:ext cx="3476625" cy="2600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67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Local guidelines adapted from National NICE guideline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b="1" dirty="0" smtClean="0"/>
              <a:t>In cases of OME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dirty="0" smtClean="0"/>
              <a:t>≥ </a:t>
            </a:r>
            <a:r>
              <a:rPr lang="en-GB" dirty="0"/>
              <a:t>3/12 of watchful waiting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dirty="0"/>
              <a:t>≥ 25db of conductive hearing loss in better ear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dirty="0"/>
              <a:t>Alternatives to surgery discussed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In cases of recurrent AOM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dirty="0" smtClean="0"/>
              <a:t>≥4 episodes in 6 months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GB" dirty="0" smtClean="0"/>
              <a:t>Alternatives to surgery discussed</a:t>
            </a:r>
          </a:p>
        </p:txBody>
      </p:sp>
    </p:spTree>
    <p:extLst>
      <p:ext uri="{BB962C8B-B14F-4D97-AF65-F5344CB8AC3E}">
        <p14:creationId xmlns="" xmlns:p14="http://schemas.microsoft.com/office/powerpoint/2010/main" val="293142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Retrospective review of the clinical notes at pre-admission by SHOs conducted from 20/09/2013 to 10/01/2013.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Pre-existing </a:t>
            </a:r>
            <a:r>
              <a:rPr lang="en-GB" dirty="0" err="1" smtClean="0"/>
              <a:t>proforma</a:t>
            </a:r>
            <a:r>
              <a:rPr lang="en-GB" dirty="0"/>
              <a:t> </a:t>
            </a:r>
            <a:r>
              <a:rPr lang="en-GB" dirty="0" smtClean="0"/>
              <a:t>listing the NICE criteria completed for each child listed for bilateral insertion of grommets for bilateral OME.</a:t>
            </a:r>
          </a:p>
          <a:p>
            <a:endParaRPr lang="en-GB" dirty="0"/>
          </a:p>
          <a:p>
            <a:r>
              <a:rPr lang="en-GB" dirty="0" smtClean="0"/>
              <a:t>Completed forms then reviewed by ER and checked against clinical letters on clinical portal and adherence and non adherence recorded with details of latter cases obtained.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593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/>
          <a:lstStyle/>
          <a:p>
            <a:pPr algn="ctr"/>
            <a:r>
              <a:rPr lang="en-GB" dirty="0" smtClean="0"/>
              <a:t>Results (1)</a:t>
            </a:r>
            <a:endParaRPr lang="en-GB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1659384"/>
              </p:ext>
            </p:extLst>
          </p:nvPr>
        </p:nvGraphicFramePr>
        <p:xfrm>
          <a:off x="457200" y="2852936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3528" y="155679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 ~3/12 there were 21 cases of children having bilateral insertion of grommets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40432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Results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13657902"/>
              </p:ext>
            </p:extLst>
          </p:nvPr>
        </p:nvGraphicFramePr>
        <p:xfrm>
          <a:off x="0" y="1916833"/>
          <a:ext cx="9036496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399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Results 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32843144"/>
              </p:ext>
            </p:extLst>
          </p:nvPr>
        </p:nvGraphicFramePr>
        <p:xfrm>
          <a:off x="179512" y="1484784"/>
          <a:ext cx="8856984" cy="518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687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Results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1 case of non adherence:  Patient reported 6/12 </a:t>
            </a:r>
            <a:r>
              <a:rPr lang="en-GB" dirty="0" err="1" smtClean="0"/>
              <a:t>hx</a:t>
            </a:r>
            <a:r>
              <a:rPr lang="en-GB" dirty="0" smtClean="0"/>
              <a:t> of hearing loss and had a bilateral conductive hearing loss on audiometry and was listed for surgery on that first OPC </a:t>
            </a:r>
            <a:r>
              <a:rPr lang="en-GB" dirty="0" err="1" smtClean="0"/>
              <a:t>appt</a:t>
            </a:r>
            <a:r>
              <a:rPr lang="en-GB" dirty="0" smtClean="0"/>
              <a:t>; </a:t>
            </a:r>
            <a:r>
              <a:rPr lang="en-GB" b="1" dirty="0" smtClean="0"/>
              <a:t>No 3/12 of watchful waiting</a:t>
            </a:r>
            <a:r>
              <a:rPr lang="en-GB" dirty="0" smtClean="0"/>
              <a:t>. (?discussion of </a:t>
            </a:r>
            <a:r>
              <a:rPr lang="en-GB" dirty="0" err="1" smtClean="0"/>
              <a:t>surg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case with mitigating circumstances: Patient presented with a history of </a:t>
            </a:r>
            <a:r>
              <a:rPr lang="en-GB" b="1" dirty="0" smtClean="0"/>
              <a:t>poor language development</a:t>
            </a:r>
            <a:r>
              <a:rPr lang="en-GB" dirty="0" smtClean="0"/>
              <a:t>. No 3/12 of watchful waiting or formal audiometry.</a:t>
            </a:r>
          </a:p>
          <a:p>
            <a:endParaRPr lang="en-GB" dirty="0"/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case with mitigating circumstances: Patient had normal audiogram, but family history of </a:t>
            </a:r>
            <a:r>
              <a:rPr lang="en-GB" dirty="0" err="1" smtClean="0"/>
              <a:t>mastoiditis</a:t>
            </a:r>
            <a:r>
              <a:rPr lang="en-GB" dirty="0" smtClean="0"/>
              <a:t>, recurrent episodes of AOM (not quantified)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0292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en-GB" dirty="0" smtClean="0"/>
              <a:t>Low incidence of non adherence to guidelines (~5%)</a:t>
            </a:r>
          </a:p>
          <a:p>
            <a:pPr lvl="1"/>
            <a:r>
              <a:rPr lang="en-GB" dirty="0" smtClean="0"/>
              <a:t>Would completing existing </a:t>
            </a:r>
            <a:r>
              <a:rPr lang="en-GB" dirty="0" err="1" smtClean="0"/>
              <a:t>proforma</a:t>
            </a:r>
            <a:r>
              <a:rPr lang="en-GB" dirty="0" smtClean="0"/>
              <a:t> at time of listing patients help improve this or needlessly generate more paper-work in what are already busy clinics?</a:t>
            </a:r>
          </a:p>
          <a:p>
            <a:pPr marL="393192" lvl="1" indent="0">
              <a:buNone/>
            </a:pPr>
            <a:endParaRPr lang="en-GB" dirty="0" smtClean="0"/>
          </a:p>
          <a:p>
            <a:r>
              <a:rPr lang="en-GB" dirty="0" smtClean="0"/>
              <a:t>Observations made during audit:</a:t>
            </a:r>
          </a:p>
          <a:p>
            <a:pPr lvl="1"/>
            <a:r>
              <a:rPr lang="en-GB" dirty="0" smtClean="0"/>
              <a:t>Documentation of discussion regarding alternatives to surgery not always clear. </a:t>
            </a:r>
          </a:p>
          <a:p>
            <a:pPr lvl="1"/>
            <a:r>
              <a:rPr lang="en-GB" dirty="0" smtClean="0"/>
              <a:t>Quantification of cases of AOM often not stated.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372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365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Surgical management of otitis media with effusion in children: A rolling audit in the ENT Unit in XXXX</vt:lpstr>
      <vt:lpstr>Objective</vt:lpstr>
      <vt:lpstr>Local guidelines adapted from National NICE guideline</vt:lpstr>
      <vt:lpstr>Methods</vt:lpstr>
      <vt:lpstr>Results (1)</vt:lpstr>
      <vt:lpstr>Results 2</vt:lpstr>
      <vt:lpstr>Results 3</vt:lpstr>
      <vt:lpstr>Results (4)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management of otitis media with effusion in children; rolling audit: how well are adhering to national guidelines?</dc:title>
  <dc:creator/>
  <cp:lastModifiedBy>WilliamL</cp:lastModifiedBy>
  <cp:revision>19</cp:revision>
  <dcterms:created xsi:type="dcterms:W3CDTF">2014-01-12T18:48:15Z</dcterms:created>
  <dcterms:modified xsi:type="dcterms:W3CDTF">2014-06-09T09:18:04Z</dcterms:modified>
</cp:coreProperties>
</file>