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314" r:id="rId5"/>
    <p:sldId id="321" r:id="rId6"/>
    <p:sldId id="316" r:id="rId7"/>
    <p:sldId id="317" r:id="rId8"/>
    <p:sldId id="322" r:id="rId9"/>
    <p:sldId id="299" r:id="rId10"/>
    <p:sldId id="304" r:id="rId11"/>
    <p:sldId id="326" r:id="rId12"/>
    <p:sldId id="327" r:id="rId13"/>
    <p:sldId id="301" r:id="rId14"/>
    <p:sldId id="302" r:id="rId15"/>
    <p:sldId id="305" r:id="rId16"/>
    <p:sldId id="306" r:id="rId17"/>
    <p:sldId id="300" r:id="rId18"/>
    <p:sldId id="307" r:id="rId19"/>
    <p:sldId id="325" r:id="rId20"/>
    <p:sldId id="308" r:id="rId21"/>
    <p:sldId id="309" r:id="rId22"/>
    <p:sldId id="310" r:id="rId23"/>
    <p:sldId id="311" r:id="rId24"/>
    <p:sldId id="313" r:id="rId25"/>
    <p:sldId id="328" r:id="rId26"/>
    <p:sldId id="320" r:id="rId2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lliam Liu" initials="WL"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15E210-49E9-44C2-898B-F1BF6FE947B5}" v="28" dt="2020-10-25T15:08:07.6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033" autoAdjust="0"/>
  </p:normalViewPr>
  <p:slideViewPr>
    <p:cSldViewPr>
      <p:cViewPr varScale="1">
        <p:scale>
          <a:sx n="108" d="100"/>
          <a:sy n="108" d="100"/>
        </p:scale>
        <p:origin x="1704" y="102"/>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692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Liu" userId="533dbcff-4b22-4794-bc5f-de9c23d5e788" providerId="ADAL" clId="{2D28CCC7-625B-43C1-AE7F-E64E120160E4}"/>
    <pc:docChg chg="undo custSel modSld">
      <pc:chgData name="William Liu" userId="533dbcff-4b22-4794-bc5f-de9c23d5e788" providerId="ADAL" clId="{2D28CCC7-625B-43C1-AE7F-E64E120160E4}" dt="2020-10-25T15:08:12.081" v="61" actId="478"/>
      <pc:docMkLst>
        <pc:docMk/>
      </pc:docMkLst>
      <pc:sldChg chg="delSp modTransition delAnim">
        <pc:chgData name="William Liu" userId="533dbcff-4b22-4794-bc5f-de9c23d5e788" providerId="ADAL" clId="{2D28CCC7-625B-43C1-AE7F-E64E120160E4}" dt="2020-10-25T15:05:51.869" v="18" actId="478"/>
        <pc:sldMkLst>
          <pc:docMk/>
          <pc:sldMk cId="1981680912" sldId="299"/>
        </pc:sldMkLst>
        <pc:picChg chg="del">
          <ac:chgData name="William Liu" userId="533dbcff-4b22-4794-bc5f-de9c23d5e788" providerId="ADAL" clId="{2D28CCC7-625B-43C1-AE7F-E64E120160E4}" dt="2020-10-25T15:05:51.869" v="18" actId="478"/>
          <ac:picMkLst>
            <pc:docMk/>
            <pc:sldMk cId="1981680912" sldId="299"/>
            <ac:picMk id="4" creationId="{19442A17-4EEE-428C-B45E-10DD8CC53F5F}"/>
          </ac:picMkLst>
        </pc:picChg>
      </pc:sldChg>
      <pc:sldChg chg="delSp modTransition delAnim modAnim">
        <pc:chgData name="William Liu" userId="533dbcff-4b22-4794-bc5f-de9c23d5e788" providerId="ADAL" clId="{2D28CCC7-625B-43C1-AE7F-E64E120160E4}" dt="2020-10-25T15:07:14.624" v="41"/>
        <pc:sldMkLst>
          <pc:docMk/>
          <pc:sldMk cId="1472049507" sldId="300"/>
        </pc:sldMkLst>
        <pc:picChg chg="del">
          <ac:chgData name="William Liu" userId="533dbcff-4b22-4794-bc5f-de9c23d5e788" providerId="ADAL" clId="{2D28CCC7-625B-43C1-AE7F-E64E120160E4}" dt="2020-10-25T15:07:12.458" v="40" actId="478"/>
          <ac:picMkLst>
            <pc:docMk/>
            <pc:sldMk cId="1472049507" sldId="300"/>
            <ac:picMk id="4" creationId="{B592A67D-5318-4D90-82DB-FE8F09F52D17}"/>
          </ac:picMkLst>
        </pc:picChg>
      </pc:sldChg>
      <pc:sldChg chg="delSp modTransition delAnim modAnim">
        <pc:chgData name="William Liu" userId="533dbcff-4b22-4794-bc5f-de9c23d5e788" providerId="ADAL" clId="{2D28CCC7-625B-43C1-AE7F-E64E120160E4}" dt="2020-10-25T15:06:40.262" v="30"/>
        <pc:sldMkLst>
          <pc:docMk/>
          <pc:sldMk cId="222979253" sldId="301"/>
        </pc:sldMkLst>
        <pc:spChg chg="del">
          <ac:chgData name="William Liu" userId="533dbcff-4b22-4794-bc5f-de9c23d5e788" providerId="ADAL" clId="{2D28CCC7-625B-43C1-AE7F-E64E120160E4}" dt="2020-10-25T15:06:37.857" v="28" actId="478"/>
          <ac:spMkLst>
            <pc:docMk/>
            <pc:sldMk cId="222979253" sldId="301"/>
            <ac:spMk id="5" creationId="{FE65ED6F-68DE-4B30-A945-D4738B78B171}"/>
          </ac:spMkLst>
        </pc:spChg>
        <pc:picChg chg="del">
          <ac:chgData name="William Liu" userId="533dbcff-4b22-4794-bc5f-de9c23d5e788" providerId="ADAL" clId="{2D28CCC7-625B-43C1-AE7F-E64E120160E4}" dt="2020-10-25T15:06:38.924" v="29" actId="478"/>
          <ac:picMkLst>
            <pc:docMk/>
            <pc:sldMk cId="222979253" sldId="301"/>
            <ac:picMk id="4" creationId="{864CACE2-545B-474F-9061-DC9684AB6B39}"/>
          </ac:picMkLst>
        </pc:picChg>
      </pc:sldChg>
      <pc:sldChg chg="delSp modSp modTransition delAnim modAnim">
        <pc:chgData name="William Liu" userId="533dbcff-4b22-4794-bc5f-de9c23d5e788" providerId="ADAL" clId="{2D28CCC7-625B-43C1-AE7F-E64E120160E4}" dt="2020-10-25T15:06:48.980" v="33" actId="1076"/>
        <pc:sldMkLst>
          <pc:docMk/>
          <pc:sldMk cId="3464143207" sldId="302"/>
        </pc:sldMkLst>
        <pc:picChg chg="del">
          <ac:chgData name="William Liu" userId="533dbcff-4b22-4794-bc5f-de9c23d5e788" providerId="ADAL" clId="{2D28CCC7-625B-43C1-AE7F-E64E120160E4}" dt="2020-10-25T15:06:44.016" v="31" actId="478"/>
          <ac:picMkLst>
            <pc:docMk/>
            <pc:sldMk cId="3464143207" sldId="302"/>
            <ac:picMk id="4" creationId="{95AC4371-B97B-4F64-83A0-2CDC1CC90AA5}"/>
          </ac:picMkLst>
        </pc:picChg>
        <pc:picChg chg="mod">
          <ac:chgData name="William Liu" userId="533dbcff-4b22-4794-bc5f-de9c23d5e788" providerId="ADAL" clId="{2D28CCC7-625B-43C1-AE7F-E64E120160E4}" dt="2020-10-25T15:06:48.980" v="33" actId="1076"/>
          <ac:picMkLst>
            <pc:docMk/>
            <pc:sldMk cId="3464143207" sldId="302"/>
            <ac:picMk id="5" creationId="{4885666C-2E6E-464E-827D-200CB66D636E}"/>
          </ac:picMkLst>
        </pc:picChg>
      </pc:sldChg>
      <pc:sldChg chg="delSp modSp modTransition delAnim modAnim">
        <pc:chgData name="William Liu" userId="533dbcff-4b22-4794-bc5f-de9c23d5e788" providerId="ADAL" clId="{2D28CCC7-625B-43C1-AE7F-E64E120160E4}" dt="2020-10-25T15:06:11.304" v="22" actId="403"/>
        <pc:sldMkLst>
          <pc:docMk/>
          <pc:sldMk cId="1245542926" sldId="304"/>
        </pc:sldMkLst>
        <pc:spChg chg="mod">
          <ac:chgData name="William Liu" userId="533dbcff-4b22-4794-bc5f-de9c23d5e788" providerId="ADAL" clId="{2D28CCC7-625B-43C1-AE7F-E64E120160E4}" dt="2020-10-25T15:06:11.304" v="22" actId="403"/>
          <ac:spMkLst>
            <pc:docMk/>
            <pc:sldMk cId="1245542926" sldId="304"/>
            <ac:spMk id="2" creationId="{C4A42A0C-CF74-42B7-94BF-81CE3684CD5D}"/>
          </ac:spMkLst>
        </pc:spChg>
        <pc:picChg chg="del">
          <ac:chgData name="William Liu" userId="533dbcff-4b22-4794-bc5f-de9c23d5e788" providerId="ADAL" clId="{2D28CCC7-625B-43C1-AE7F-E64E120160E4}" dt="2020-10-25T15:05:56.209" v="19" actId="478"/>
          <ac:picMkLst>
            <pc:docMk/>
            <pc:sldMk cId="1245542926" sldId="304"/>
            <ac:picMk id="4" creationId="{4F879F50-333C-4865-8D1B-0A22CA1EDC17}"/>
          </ac:picMkLst>
        </pc:picChg>
      </pc:sldChg>
      <pc:sldChg chg="delSp modTransition delAnim modAnim">
        <pc:chgData name="William Liu" userId="533dbcff-4b22-4794-bc5f-de9c23d5e788" providerId="ADAL" clId="{2D28CCC7-625B-43C1-AE7F-E64E120160E4}" dt="2020-10-25T15:06:57.814" v="36"/>
        <pc:sldMkLst>
          <pc:docMk/>
          <pc:sldMk cId="3897790153" sldId="305"/>
        </pc:sldMkLst>
        <pc:spChg chg="del">
          <ac:chgData name="William Liu" userId="533dbcff-4b22-4794-bc5f-de9c23d5e788" providerId="ADAL" clId="{2D28CCC7-625B-43C1-AE7F-E64E120160E4}" dt="2020-10-25T15:06:55.181" v="34" actId="478"/>
          <ac:spMkLst>
            <pc:docMk/>
            <pc:sldMk cId="3897790153" sldId="305"/>
            <ac:spMk id="5" creationId="{CD6C1669-32B9-40BF-9AB0-FA5ECB508973}"/>
          </ac:spMkLst>
        </pc:spChg>
        <pc:picChg chg="del">
          <ac:chgData name="William Liu" userId="533dbcff-4b22-4794-bc5f-de9c23d5e788" providerId="ADAL" clId="{2D28CCC7-625B-43C1-AE7F-E64E120160E4}" dt="2020-10-25T15:06:56.278" v="35" actId="478"/>
          <ac:picMkLst>
            <pc:docMk/>
            <pc:sldMk cId="3897790153" sldId="305"/>
            <ac:picMk id="4" creationId="{C159C143-6CCA-4BD9-8878-EA372669C004}"/>
          </ac:picMkLst>
        </pc:picChg>
      </pc:sldChg>
      <pc:sldChg chg="delSp modTransition delAnim modAnim">
        <pc:chgData name="William Liu" userId="533dbcff-4b22-4794-bc5f-de9c23d5e788" providerId="ADAL" clId="{2D28CCC7-625B-43C1-AE7F-E64E120160E4}" dt="2020-10-25T15:07:07.381" v="39"/>
        <pc:sldMkLst>
          <pc:docMk/>
          <pc:sldMk cId="1135595198" sldId="306"/>
        </pc:sldMkLst>
        <pc:spChg chg="del">
          <ac:chgData name="William Liu" userId="533dbcff-4b22-4794-bc5f-de9c23d5e788" providerId="ADAL" clId="{2D28CCC7-625B-43C1-AE7F-E64E120160E4}" dt="2020-10-25T15:07:04.533" v="37" actId="478"/>
          <ac:spMkLst>
            <pc:docMk/>
            <pc:sldMk cId="1135595198" sldId="306"/>
            <ac:spMk id="5" creationId="{74200914-70A7-493A-A269-AA64F435EEF8}"/>
          </ac:spMkLst>
        </pc:spChg>
        <pc:picChg chg="del">
          <ac:chgData name="William Liu" userId="533dbcff-4b22-4794-bc5f-de9c23d5e788" providerId="ADAL" clId="{2D28CCC7-625B-43C1-AE7F-E64E120160E4}" dt="2020-10-25T15:07:06.024" v="38" actId="478"/>
          <ac:picMkLst>
            <pc:docMk/>
            <pc:sldMk cId="1135595198" sldId="306"/>
            <ac:picMk id="4" creationId="{60EB9A6B-BC25-48AD-A3E4-FB17FE379BC2}"/>
          </ac:picMkLst>
        </pc:picChg>
      </pc:sldChg>
      <pc:sldChg chg="delSp modTransition delAnim modAnim">
        <pc:chgData name="William Liu" userId="533dbcff-4b22-4794-bc5f-de9c23d5e788" providerId="ADAL" clId="{2D28CCC7-625B-43C1-AE7F-E64E120160E4}" dt="2020-10-25T15:07:22.411" v="43"/>
        <pc:sldMkLst>
          <pc:docMk/>
          <pc:sldMk cId="3688159506" sldId="307"/>
        </pc:sldMkLst>
        <pc:spChg chg="del">
          <ac:chgData name="William Liu" userId="533dbcff-4b22-4794-bc5f-de9c23d5e788" providerId="ADAL" clId="{2D28CCC7-625B-43C1-AE7F-E64E120160E4}" dt="2020-10-25T15:07:17.880" v="42" actId="478"/>
          <ac:spMkLst>
            <pc:docMk/>
            <pc:sldMk cId="3688159506" sldId="307"/>
            <ac:spMk id="4" creationId="{9D5F92EC-0574-42ED-A827-BC6761849DBD}"/>
          </ac:spMkLst>
        </pc:spChg>
      </pc:sldChg>
      <pc:sldChg chg="delSp modTransition delAnim modAnim">
        <pc:chgData name="William Liu" userId="533dbcff-4b22-4794-bc5f-de9c23d5e788" providerId="ADAL" clId="{2D28CCC7-625B-43C1-AE7F-E64E120160E4}" dt="2020-10-25T15:07:36.737" v="48"/>
        <pc:sldMkLst>
          <pc:docMk/>
          <pc:sldMk cId="2518823394" sldId="308"/>
        </pc:sldMkLst>
        <pc:spChg chg="del">
          <ac:chgData name="William Liu" userId="533dbcff-4b22-4794-bc5f-de9c23d5e788" providerId="ADAL" clId="{2D28CCC7-625B-43C1-AE7F-E64E120160E4}" dt="2020-10-25T15:07:33.149" v="45" actId="478"/>
          <ac:spMkLst>
            <pc:docMk/>
            <pc:sldMk cId="2518823394" sldId="308"/>
            <ac:spMk id="20" creationId="{D2C6D55B-8B73-48B5-9CAC-41EFD076B6F0}"/>
          </ac:spMkLst>
        </pc:spChg>
        <pc:picChg chg="del">
          <ac:chgData name="William Liu" userId="533dbcff-4b22-4794-bc5f-de9c23d5e788" providerId="ADAL" clId="{2D28CCC7-625B-43C1-AE7F-E64E120160E4}" dt="2020-10-25T15:07:34.699" v="46" actId="478"/>
          <ac:picMkLst>
            <pc:docMk/>
            <pc:sldMk cId="2518823394" sldId="308"/>
            <ac:picMk id="5" creationId="{E488DA60-A4F5-4CD8-BAE2-0CA50AA4F728}"/>
          </ac:picMkLst>
        </pc:picChg>
      </pc:sldChg>
      <pc:sldChg chg="delSp modTransition delAnim modAnim">
        <pc:chgData name="William Liu" userId="533dbcff-4b22-4794-bc5f-de9c23d5e788" providerId="ADAL" clId="{2D28CCC7-625B-43C1-AE7F-E64E120160E4}" dt="2020-10-25T15:07:44.982" v="51"/>
        <pc:sldMkLst>
          <pc:docMk/>
          <pc:sldMk cId="283084068" sldId="309"/>
        </pc:sldMkLst>
        <pc:spChg chg="del">
          <ac:chgData name="William Liu" userId="533dbcff-4b22-4794-bc5f-de9c23d5e788" providerId="ADAL" clId="{2D28CCC7-625B-43C1-AE7F-E64E120160E4}" dt="2020-10-25T15:07:42.213" v="49" actId="478"/>
          <ac:spMkLst>
            <pc:docMk/>
            <pc:sldMk cId="283084068" sldId="309"/>
            <ac:spMk id="5" creationId="{D073C762-1D39-4EB9-B105-FD1DA70D140C}"/>
          </ac:spMkLst>
        </pc:spChg>
        <pc:picChg chg="del">
          <ac:chgData name="William Liu" userId="533dbcff-4b22-4794-bc5f-de9c23d5e788" providerId="ADAL" clId="{2D28CCC7-625B-43C1-AE7F-E64E120160E4}" dt="2020-10-25T15:07:43.430" v="50" actId="478"/>
          <ac:picMkLst>
            <pc:docMk/>
            <pc:sldMk cId="283084068" sldId="309"/>
            <ac:picMk id="4" creationId="{53D5F614-B859-4F98-8F05-284FD6C6E2C8}"/>
          </ac:picMkLst>
        </pc:picChg>
      </pc:sldChg>
      <pc:sldChg chg="delSp modTransition delAnim modAnim">
        <pc:chgData name="William Liu" userId="533dbcff-4b22-4794-bc5f-de9c23d5e788" providerId="ADAL" clId="{2D28CCC7-625B-43C1-AE7F-E64E120160E4}" dt="2020-10-25T15:07:52.147" v="54" actId="478"/>
        <pc:sldMkLst>
          <pc:docMk/>
          <pc:sldMk cId="3381796166" sldId="310"/>
        </pc:sldMkLst>
        <pc:spChg chg="del">
          <ac:chgData name="William Liu" userId="533dbcff-4b22-4794-bc5f-de9c23d5e788" providerId="ADAL" clId="{2D28CCC7-625B-43C1-AE7F-E64E120160E4}" dt="2020-10-25T15:07:47.747" v="52" actId="478"/>
          <ac:spMkLst>
            <pc:docMk/>
            <pc:sldMk cId="3381796166" sldId="310"/>
            <ac:spMk id="5" creationId="{2538D0C8-1137-4FBC-8153-AA4492C8E91F}"/>
          </ac:spMkLst>
        </pc:spChg>
        <pc:picChg chg="del">
          <ac:chgData name="William Liu" userId="533dbcff-4b22-4794-bc5f-de9c23d5e788" providerId="ADAL" clId="{2D28CCC7-625B-43C1-AE7F-E64E120160E4}" dt="2020-10-25T15:07:52.147" v="54" actId="478"/>
          <ac:picMkLst>
            <pc:docMk/>
            <pc:sldMk cId="3381796166" sldId="310"/>
            <ac:picMk id="2" creationId="{836D990A-0C19-4B13-87A9-B1FA3F214C66}"/>
          </ac:picMkLst>
        </pc:picChg>
      </pc:sldChg>
      <pc:sldChg chg="delSp modTransition delAnim modAnim">
        <pc:chgData name="William Liu" userId="533dbcff-4b22-4794-bc5f-de9c23d5e788" providerId="ADAL" clId="{2D28CCC7-625B-43C1-AE7F-E64E120160E4}" dt="2020-10-25T15:07:57.111" v="56"/>
        <pc:sldMkLst>
          <pc:docMk/>
          <pc:sldMk cId="2415422362" sldId="311"/>
        </pc:sldMkLst>
        <pc:picChg chg="del">
          <ac:chgData name="William Liu" userId="533dbcff-4b22-4794-bc5f-de9c23d5e788" providerId="ADAL" clId="{2D28CCC7-625B-43C1-AE7F-E64E120160E4}" dt="2020-10-25T15:07:55.451" v="55" actId="478"/>
          <ac:picMkLst>
            <pc:docMk/>
            <pc:sldMk cId="2415422362" sldId="311"/>
            <ac:picMk id="4" creationId="{C76600F9-63D6-4BC7-814C-BC9EB1BA52AF}"/>
          </ac:picMkLst>
        </pc:picChg>
      </pc:sldChg>
      <pc:sldChg chg="delSp modTransition delAnim modAnim">
        <pc:chgData name="William Liu" userId="533dbcff-4b22-4794-bc5f-de9c23d5e788" providerId="ADAL" clId="{2D28CCC7-625B-43C1-AE7F-E64E120160E4}" dt="2020-10-25T15:08:07.665" v="59"/>
        <pc:sldMkLst>
          <pc:docMk/>
          <pc:sldMk cId="3379232543" sldId="313"/>
        </pc:sldMkLst>
        <pc:spChg chg="del">
          <ac:chgData name="William Liu" userId="533dbcff-4b22-4794-bc5f-de9c23d5e788" providerId="ADAL" clId="{2D28CCC7-625B-43C1-AE7F-E64E120160E4}" dt="2020-10-25T15:08:05.226" v="57" actId="478"/>
          <ac:spMkLst>
            <pc:docMk/>
            <pc:sldMk cId="3379232543" sldId="313"/>
            <ac:spMk id="5" creationId="{355DF6E7-B113-4B94-B137-F439243DF259}"/>
          </ac:spMkLst>
        </pc:spChg>
        <pc:picChg chg="del">
          <ac:chgData name="William Liu" userId="533dbcff-4b22-4794-bc5f-de9c23d5e788" providerId="ADAL" clId="{2D28CCC7-625B-43C1-AE7F-E64E120160E4}" dt="2020-10-25T15:08:06.303" v="58" actId="478"/>
          <ac:picMkLst>
            <pc:docMk/>
            <pc:sldMk cId="3379232543" sldId="313"/>
            <ac:picMk id="4" creationId="{7A1D91FD-A967-4D36-AF75-1840934A42CC}"/>
          </ac:picMkLst>
        </pc:picChg>
      </pc:sldChg>
      <pc:sldChg chg="delSp modSp modTransition delAnim">
        <pc:chgData name="William Liu" userId="533dbcff-4b22-4794-bc5f-de9c23d5e788" providerId="ADAL" clId="{2D28CCC7-625B-43C1-AE7F-E64E120160E4}" dt="2020-10-25T15:05:24.869" v="6" actId="478"/>
        <pc:sldMkLst>
          <pc:docMk/>
          <pc:sldMk cId="518960568" sldId="314"/>
        </pc:sldMkLst>
        <pc:spChg chg="del">
          <ac:chgData name="William Liu" userId="533dbcff-4b22-4794-bc5f-de9c23d5e788" providerId="ADAL" clId="{2D28CCC7-625B-43C1-AE7F-E64E120160E4}" dt="2020-10-25T15:05:23.477" v="5" actId="478"/>
          <ac:spMkLst>
            <pc:docMk/>
            <pc:sldMk cId="518960568" sldId="314"/>
            <ac:spMk id="9" creationId="{F16A742F-4451-4FC2-AC0F-80185FB07C75}"/>
          </ac:spMkLst>
        </pc:spChg>
        <pc:spChg chg="mod">
          <ac:chgData name="William Liu" userId="533dbcff-4b22-4794-bc5f-de9c23d5e788" providerId="ADAL" clId="{2D28CCC7-625B-43C1-AE7F-E64E120160E4}" dt="2020-10-25T15:05:06.176" v="0"/>
          <ac:spMkLst>
            <pc:docMk/>
            <pc:sldMk cId="518960568" sldId="314"/>
            <ac:spMk id="11" creationId="{16535855-F8AD-4DC2-8136-D4E0755985D7}"/>
          </ac:spMkLst>
        </pc:spChg>
        <pc:picChg chg="del">
          <ac:chgData name="William Liu" userId="533dbcff-4b22-4794-bc5f-de9c23d5e788" providerId="ADAL" clId="{2D28CCC7-625B-43C1-AE7F-E64E120160E4}" dt="2020-10-25T15:05:24.869" v="6" actId="478"/>
          <ac:picMkLst>
            <pc:docMk/>
            <pc:sldMk cId="518960568" sldId="314"/>
            <ac:picMk id="7" creationId="{DDCE641E-BA57-4C55-AE77-7BF83C59F0AB}"/>
          </ac:picMkLst>
        </pc:picChg>
      </pc:sldChg>
      <pc:sldChg chg="delSp modTransition delAnim modAnim">
        <pc:chgData name="William Liu" userId="533dbcff-4b22-4794-bc5f-de9c23d5e788" providerId="ADAL" clId="{2D28CCC7-625B-43C1-AE7F-E64E120160E4}" dt="2020-10-25T15:05:34.048" v="10"/>
        <pc:sldMkLst>
          <pc:docMk/>
          <pc:sldMk cId="330547072" sldId="316"/>
        </pc:sldMkLst>
        <pc:picChg chg="del">
          <ac:chgData name="William Liu" userId="533dbcff-4b22-4794-bc5f-de9c23d5e788" providerId="ADAL" clId="{2D28CCC7-625B-43C1-AE7F-E64E120160E4}" dt="2020-10-25T15:05:32.662" v="9" actId="478"/>
          <ac:picMkLst>
            <pc:docMk/>
            <pc:sldMk cId="330547072" sldId="316"/>
            <ac:picMk id="2" creationId="{D6869AFC-1521-4294-8FFA-566FFC01A6FB}"/>
          </ac:picMkLst>
        </pc:picChg>
      </pc:sldChg>
      <pc:sldChg chg="addSp delSp modSp modTransition addAnim delAnim modAnim">
        <pc:chgData name="William Liu" userId="533dbcff-4b22-4794-bc5f-de9c23d5e788" providerId="ADAL" clId="{2D28CCC7-625B-43C1-AE7F-E64E120160E4}" dt="2020-10-25T15:05:42.189" v="14"/>
        <pc:sldMkLst>
          <pc:docMk/>
          <pc:sldMk cId="2396236639" sldId="317"/>
        </pc:sldMkLst>
        <pc:spChg chg="add del">
          <ac:chgData name="William Liu" userId="533dbcff-4b22-4794-bc5f-de9c23d5e788" providerId="ADAL" clId="{2D28CCC7-625B-43C1-AE7F-E64E120160E4}" dt="2020-10-25T15:05:38.718" v="12" actId="478"/>
          <ac:spMkLst>
            <pc:docMk/>
            <pc:sldMk cId="2396236639" sldId="317"/>
            <ac:spMk id="2" creationId="{0DDBCD25-4C7A-4CC2-9F89-C5C7CC254F3C}"/>
          </ac:spMkLst>
        </pc:spChg>
        <pc:spChg chg="add del mod">
          <ac:chgData name="William Liu" userId="533dbcff-4b22-4794-bc5f-de9c23d5e788" providerId="ADAL" clId="{2D28CCC7-625B-43C1-AE7F-E64E120160E4}" dt="2020-10-25T15:05:38.718" v="12" actId="478"/>
          <ac:spMkLst>
            <pc:docMk/>
            <pc:sldMk cId="2396236639" sldId="317"/>
            <ac:spMk id="6" creationId="{D93AFAD9-ACB2-4E46-9107-251A8E6C0E78}"/>
          </ac:spMkLst>
        </pc:spChg>
        <pc:picChg chg="del">
          <ac:chgData name="William Liu" userId="533dbcff-4b22-4794-bc5f-de9c23d5e788" providerId="ADAL" clId="{2D28CCC7-625B-43C1-AE7F-E64E120160E4}" dt="2020-10-25T15:05:40.910" v="13" actId="478"/>
          <ac:picMkLst>
            <pc:docMk/>
            <pc:sldMk cId="2396236639" sldId="317"/>
            <ac:picMk id="4" creationId="{2299F556-CEBB-4AD4-A96B-7A468722AC70}"/>
          </ac:picMkLst>
        </pc:picChg>
      </pc:sldChg>
      <pc:sldChg chg="modTransition">
        <pc:chgData name="William Liu" userId="533dbcff-4b22-4794-bc5f-de9c23d5e788" providerId="ADAL" clId="{2D28CCC7-625B-43C1-AE7F-E64E120160E4}" dt="2020-10-25T15:05:18.670" v="4"/>
        <pc:sldMkLst>
          <pc:docMk/>
          <pc:sldMk cId="3125047075" sldId="320"/>
        </pc:sldMkLst>
      </pc:sldChg>
      <pc:sldChg chg="delSp modTransition delAnim modAnim">
        <pc:chgData name="William Liu" userId="533dbcff-4b22-4794-bc5f-de9c23d5e788" providerId="ADAL" clId="{2D28CCC7-625B-43C1-AE7F-E64E120160E4}" dt="2020-10-25T15:05:29.768" v="8"/>
        <pc:sldMkLst>
          <pc:docMk/>
          <pc:sldMk cId="1711904573" sldId="321"/>
        </pc:sldMkLst>
        <pc:picChg chg="del">
          <ac:chgData name="William Liu" userId="533dbcff-4b22-4794-bc5f-de9c23d5e788" providerId="ADAL" clId="{2D28CCC7-625B-43C1-AE7F-E64E120160E4}" dt="2020-10-25T15:05:28.482" v="7" actId="478"/>
          <ac:picMkLst>
            <pc:docMk/>
            <pc:sldMk cId="1711904573" sldId="321"/>
            <ac:picMk id="4" creationId="{6ECBE6E7-23AE-4FFD-8913-374482A907FB}"/>
          </ac:picMkLst>
        </pc:picChg>
      </pc:sldChg>
      <pc:sldChg chg="delSp modTransition delAnim modAnim">
        <pc:chgData name="William Liu" userId="533dbcff-4b22-4794-bc5f-de9c23d5e788" providerId="ADAL" clId="{2D28CCC7-625B-43C1-AE7F-E64E120160E4}" dt="2020-10-25T15:05:48.836" v="17"/>
        <pc:sldMkLst>
          <pc:docMk/>
          <pc:sldMk cId="4212985662" sldId="322"/>
        </pc:sldMkLst>
        <pc:spChg chg="del">
          <ac:chgData name="William Liu" userId="533dbcff-4b22-4794-bc5f-de9c23d5e788" providerId="ADAL" clId="{2D28CCC7-625B-43C1-AE7F-E64E120160E4}" dt="2020-10-25T15:05:45.834" v="15" actId="478"/>
          <ac:spMkLst>
            <pc:docMk/>
            <pc:sldMk cId="4212985662" sldId="322"/>
            <ac:spMk id="5" creationId="{9FF79CA4-F8B6-4F9E-B5A1-4E032519C3E5}"/>
          </ac:spMkLst>
        </pc:spChg>
        <pc:picChg chg="del">
          <ac:chgData name="William Liu" userId="533dbcff-4b22-4794-bc5f-de9c23d5e788" providerId="ADAL" clId="{2D28CCC7-625B-43C1-AE7F-E64E120160E4}" dt="2020-10-25T15:05:47.160" v="16" actId="478"/>
          <ac:picMkLst>
            <pc:docMk/>
            <pc:sldMk cId="4212985662" sldId="322"/>
            <ac:picMk id="4" creationId="{498E53A8-24A0-4D52-B97A-E8019A24F5DF}"/>
          </ac:picMkLst>
        </pc:picChg>
      </pc:sldChg>
      <pc:sldChg chg="delSp modTransition delAnim">
        <pc:chgData name="William Liu" userId="533dbcff-4b22-4794-bc5f-de9c23d5e788" providerId="ADAL" clId="{2D28CCC7-625B-43C1-AE7F-E64E120160E4}" dt="2020-10-25T15:07:29.817" v="44" actId="478"/>
        <pc:sldMkLst>
          <pc:docMk/>
          <pc:sldMk cId="153107818" sldId="325"/>
        </pc:sldMkLst>
        <pc:picChg chg="del">
          <ac:chgData name="William Liu" userId="533dbcff-4b22-4794-bc5f-de9c23d5e788" providerId="ADAL" clId="{2D28CCC7-625B-43C1-AE7F-E64E120160E4}" dt="2020-10-25T15:07:29.817" v="44" actId="478"/>
          <ac:picMkLst>
            <pc:docMk/>
            <pc:sldMk cId="153107818" sldId="325"/>
            <ac:picMk id="4" creationId="{010390C6-4C55-436A-86CE-7B5E1716F8B9}"/>
          </ac:picMkLst>
        </pc:picChg>
      </pc:sldChg>
      <pc:sldChg chg="delSp modSp modTransition delAnim modAnim">
        <pc:chgData name="William Liu" userId="533dbcff-4b22-4794-bc5f-de9c23d5e788" providerId="ADAL" clId="{2D28CCC7-625B-43C1-AE7F-E64E120160E4}" dt="2020-10-25T15:06:27.262" v="24"/>
        <pc:sldMkLst>
          <pc:docMk/>
          <pc:sldMk cId="1922328615" sldId="326"/>
        </pc:sldMkLst>
        <pc:spChg chg="mod">
          <ac:chgData name="William Liu" userId="533dbcff-4b22-4794-bc5f-de9c23d5e788" providerId="ADAL" clId="{2D28CCC7-625B-43C1-AE7F-E64E120160E4}" dt="2020-10-25T15:06:17.206" v="23" actId="403"/>
          <ac:spMkLst>
            <pc:docMk/>
            <pc:sldMk cId="1922328615" sldId="326"/>
            <ac:spMk id="2" creationId="{C4A42A0C-CF74-42B7-94BF-81CE3684CD5D}"/>
          </ac:spMkLst>
        </pc:spChg>
        <pc:picChg chg="del">
          <ac:chgData name="William Liu" userId="533dbcff-4b22-4794-bc5f-de9c23d5e788" providerId="ADAL" clId="{2D28CCC7-625B-43C1-AE7F-E64E120160E4}" dt="2020-10-25T15:06:02.316" v="21" actId="478"/>
          <ac:picMkLst>
            <pc:docMk/>
            <pc:sldMk cId="1922328615" sldId="326"/>
            <ac:picMk id="4" creationId="{A74C9AA8-73DA-4B3F-A7AC-DF1CF19C981A}"/>
          </ac:picMkLst>
        </pc:picChg>
      </pc:sldChg>
      <pc:sldChg chg="delSp modTransition delAnim modAnim">
        <pc:chgData name="William Liu" userId="533dbcff-4b22-4794-bc5f-de9c23d5e788" providerId="ADAL" clId="{2D28CCC7-625B-43C1-AE7F-E64E120160E4}" dt="2020-10-25T15:06:33.799" v="27"/>
        <pc:sldMkLst>
          <pc:docMk/>
          <pc:sldMk cId="3322022305" sldId="327"/>
        </pc:sldMkLst>
        <pc:spChg chg="del">
          <ac:chgData name="William Liu" userId="533dbcff-4b22-4794-bc5f-de9c23d5e788" providerId="ADAL" clId="{2D28CCC7-625B-43C1-AE7F-E64E120160E4}" dt="2020-10-25T15:06:31.023" v="25" actId="478"/>
          <ac:spMkLst>
            <pc:docMk/>
            <pc:sldMk cId="3322022305" sldId="327"/>
            <ac:spMk id="5" creationId="{8E8B0A74-91AA-4D98-BBBD-C3E1C406BF60}"/>
          </ac:spMkLst>
        </pc:spChg>
        <pc:picChg chg="del">
          <ac:chgData name="William Liu" userId="533dbcff-4b22-4794-bc5f-de9c23d5e788" providerId="ADAL" clId="{2D28CCC7-625B-43C1-AE7F-E64E120160E4}" dt="2020-10-25T15:06:32.265" v="26" actId="478"/>
          <ac:picMkLst>
            <pc:docMk/>
            <pc:sldMk cId="3322022305" sldId="327"/>
            <ac:picMk id="4" creationId="{DEB2C6ED-B78F-4DD9-B281-A8DC9831E1FD}"/>
          </ac:picMkLst>
        </pc:picChg>
      </pc:sldChg>
      <pc:sldChg chg="delSp modTransition delAnim">
        <pc:chgData name="William Liu" userId="533dbcff-4b22-4794-bc5f-de9c23d5e788" providerId="ADAL" clId="{2D28CCC7-625B-43C1-AE7F-E64E120160E4}" dt="2020-10-25T15:08:12.081" v="61" actId="478"/>
        <pc:sldMkLst>
          <pc:docMk/>
          <pc:sldMk cId="3197392006" sldId="328"/>
        </pc:sldMkLst>
        <pc:spChg chg="del">
          <ac:chgData name="William Liu" userId="533dbcff-4b22-4794-bc5f-de9c23d5e788" providerId="ADAL" clId="{2D28CCC7-625B-43C1-AE7F-E64E120160E4}" dt="2020-10-25T15:08:10.676" v="60" actId="478"/>
          <ac:spMkLst>
            <pc:docMk/>
            <pc:sldMk cId="3197392006" sldId="328"/>
            <ac:spMk id="5" creationId="{0C9C9340-50E9-4E92-8852-38D095A8E387}"/>
          </ac:spMkLst>
        </pc:spChg>
        <pc:picChg chg="del">
          <ac:chgData name="William Liu" userId="533dbcff-4b22-4794-bc5f-de9c23d5e788" providerId="ADAL" clId="{2D28CCC7-625B-43C1-AE7F-E64E120160E4}" dt="2020-10-25T15:08:12.081" v="61" actId="478"/>
          <ac:picMkLst>
            <pc:docMk/>
            <pc:sldMk cId="3197392006" sldId="328"/>
            <ac:picMk id="4" creationId="{3EFC5382-EAAB-4258-9E6D-65390D5601D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193179-CEE1-487F-B336-193E82F493F0}" type="datetimeFigureOut">
              <a:rPr lang="en-GB" smtClean="0"/>
              <a:pPr/>
              <a:t>26/10/2020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760BDC-D54E-43DE-90D0-A0968700666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GB" dirty="0"/>
              <a:t>[Audio transcription]</a:t>
            </a:r>
            <a:endParaRPr lang="en-US" dirty="0"/>
          </a:p>
          <a:p>
            <a:endParaRPr lang="en-GB" dirty="0"/>
          </a:p>
          <a:p>
            <a:r>
              <a:rPr lang="en-GB" dirty="0"/>
              <a:t>Welcome to this module on Challenging Appraisal Situations.</a:t>
            </a:r>
          </a:p>
        </p:txBody>
      </p:sp>
      <p:sp>
        <p:nvSpPr>
          <p:cNvPr id="4" name="Slide Number Placeholder 3"/>
          <p:cNvSpPr>
            <a:spLocks noGrp="1"/>
          </p:cNvSpPr>
          <p:nvPr>
            <p:ph type="sldNum" sz="quarter" idx="10"/>
          </p:nvPr>
        </p:nvSpPr>
        <p:spPr/>
        <p:txBody>
          <a:bodyPr/>
          <a:lstStyle/>
          <a:p>
            <a:fld id="{03F1FF1D-7995-4E65-826C-4AE9513AC872}"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p>
          <a:p>
            <a:endParaRPr lang="en-GB" dirty="0"/>
          </a:p>
          <a:p>
            <a:r>
              <a:rPr lang="en-GB" dirty="0"/>
              <a:t>It</a:t>
            </a:r>
            <a:r>
              <a:rPr lang="en-GB" sz="1200" dirty="0"/>
              <a:t> is important to remind yourself that it is not your role as an appraiser to directly deal with most concerns.  Your role is in identifying them and considering how serious they are. This will then guide how you deal with the situation.</a:t>
            </a:r>
          </a:p>
          <a:p>
            <a:endParaRPr lang="en-GB" sz="1200" dirty="0"/>
          </a:p>
          <a:p>
            <a:r>
              <a:rPr lang="en-GB" sz="1200" dirty="0"/>
              <a:t>Make sure that the Form 4 and where relevant the PDP include the discussion of concerns and any actions the appraisee has agreed to take as a result.</a:t>
            </a:r>
            <a:endParaRPr lang="en-GB" sz="1200" dirty="0">
              <a:cs typeface="Calibri"/>
            </a:endParaRPr>
          </a:p>
        </p:txBody>
      </p:sp>
      <p:sp>
        <p:nvSpPr>
          <p:cNvPr id="4" name="Slide Number Placeholder 3"/>
          <p:cNvSpPr>
            <a:spLocks noGrp="1"/>
          </p:cNvSpPr>
          <p:nvPr>
            <p:ph type="sldNum" sz="quarter" idx="5"/>
          </p:nvPr>
        </p:nvSpPr>
        <p:spPr/>
        <p:txBody>
          <a:bodyPr/>
          <a:lstStyle/>
          <a:p>
            <a:fld id="{E60B97B9-F672-49F7-94EF-585C7801BB49}" type="slidenum">
              <a:rPr lang="en-GB" smtClean="0"/>
              <a:pPr/>
              <a:t>10</a:t>
            </a:fld>
            <a:endParaRPr lang="en-GB"/>
          </a:p>
        </p:txBody>
      </p:sp>
    </p:spTree>
    <p:extLst>
      <p:ext uri="{BB962C8B-B14F-4D97-AF65-F5344CB8AC3E}">
        <p14:creationId xmlns:p14="http://schemas.microsoft.com/office/powerpoint/2010/main" val="3415878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altLang="en-US" dirty="0"/>
              <a:t>[Audio transcription]</a:t>
            </a:r>
            <a:endParaRPr lang="en-US" altLang="en-US" dirty="0"/>
          </a:p>
          <a:p>
            <a:endParaRPr lang="en-GB" altLang="en-US" dirty="0"/>
          </a:p>
          <a:p>
            <a:r>
              <a:rPr lang="en-GB" altLang="en-US" dirty="0"/>
              <a:t>In</a:t>
            </a:r>
            <a:r>
              <a:rPr lang="en-GB" altLang="en-US" sz="1200" b="0" i="0" dirty="0"/>
              <a:t> most situations where a concern is raised it is more sensible to use the appraisal discussion to explore issues in more depth, rather than to stop the discussion.</a:t>
            </a:r>
          </a:p>
          <a:p>
            <a:endParaRPr lang="en-GB" altLang="en-US" sz="1200" b="0" i="0" dirty="0"/>
          </a:p>
          <a:p>
            <a:r>
              <a:rPr lang="en-GB" altLang="en-US" sz="1200" b="0" i="0" dirty="0"/>
              <a:t>At the end of the appraisal you must make it clear if you feel you need to take advice from the Appraisal Lead or RO. It is not fair to the doctor to think everything is fine at the end of the appraisal and then to get a phone call from the Responsible Officer.</a:t>
            </a:r>
            <a:endParaRPr lang="en-US" altLang="en-US" sz="1200" b="0" i="0" dirty="0">
              <a:cs typeface="Calibri"/>
            </a:endParaRPr>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03F1FF1D-7995-4E65-826C-4AE9513AC872}" type="slidenum">
              <a:rPr lang="en-GB" smtClean="0"/>
              <a:pPr/>
              <a:t>11</a:t>
            </a:fld>
            <a:endParaRPr lang="en-GB"/>
          </a:p>
        </p:txBody>
      </p:sp>
    </p:spTree>
    <p:extLst>
      <p:ext uri="{BB962C8B-B14F-4D97-AF65-F5344CB8AC3E}">
        <p14:creationId xmlns:p14="http://schemas.microsoft.com/office/powerpoint/2010/main" val="2886468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spcBef>
                <a:spcPct val="0"/>
              </a:spcBef>
            </a:pPr>
            <a:r>
              <a:rPr lang="en-US" dirty="0"/>
              <a:t>[Audio transcription]</a:t>
            </a:r>
          </a:p>
          <a:p>
            <a:pPr>
              <a:spcBef>
                <a:spcPct val="0"/>
              </a:spcBef>
            </a:pPr>
            <a:endParaRPr lang="en-US" dirty="0"/>
          </a:p>
          <a:p>
            <a:pPr>
              <a:spcBef>
                <a:spcPct val="0"/>
              </a:spcBef>
            </a:pPr>
            <a:r>
              <a:rPr lang="en-US" dirty="0"/>
              <a:t>Asking for the doctor to be reallocated to a different appraiser is the only option if there is a potential conflict of interest.</a:t>
            </a:r>
          </a:p>
          <a:p>
            <a:pPr>
              <a:spcBef>
                <a:spcPct val="0"/>
              </a:spcBef>
            </a:pPr>
            <a:endParaRPr lang="en-US" dirty="0"/>
          </a:p>
          <a:p>
            <a:pPr marL="0" indent="0" eaLnBrk="1" hangingPunct="1">
              <a:spcBef>
                <a:spcPct val="0"/>
              </a:spcBef>
              <a:buFontTx/>
              <a:buNone/>
            </a:pPr>
            <a:r>
              <a:rPr lang="en-US" dirty="0"/>
              <a:t>Reasons for considering postponing an appraisal include poor documentation, as well as a lack of understanding of, respect for, or engagement with the appraisal and revalidation process.  The appraiser needs to make a professional judgment about whether it is appropriate to go ahead with the appraisal discussion or not. Many issues can be pre-empted by a timely telephone conversation or e-mail/text.</a:t>
            </a:r>
          </a:p>
          <a:p>
            <a:pPr marL="0" indent="0" eaLnBrk="1" hangingPunct="1">
              <a:spcBef>
                <a:spcPct val="0"/>
              </a:spcBef>
              <a:buFontTx/>
              <a:buNone/>
            </a:pPr>
            <a:endParaRPr lang="en-US" dirty="0"/>
          </a:p>
          <a:p>
            <a:pPr marL="0" indent="0" eaLnBrk="1" hangingPunct="1">
              <a:spcBef>
                <a:spcPct val="0"/>
              </a:spcBef>
              <a:buFontTx/>
              <a:buNone/>
            </a:pPr>
            <a:r>
              <a:rPr lang="en-US" dirty="0"/>
              <a:t>As an appraiser you should not be afraid to postpone if the doctor has not engaged with the process. It is not the appraiser’s job to chase up the doctor – that would set up the wrong relationship from the start.  Nor should the appraiser be afraid to go ahead if they feel that it will only be possible to resolve potential issues face-to-face – the appraisal may well be an educational opportunity for the doctor.</a:t>
            </a:r>
          </a:p>
          <a:p>
            <a:pPr marL="0" indent="0" eaLnBrk="1" hangingPunct="1">
              <a:spcBef>
                <a:spcPct val="0"/>
              </a:spcBef>
              <a:buFontTx/>
              <a:buNone/>
            </a:pPr>
            <a:endParaRPr lang="en-US" dirty="0"/>
          </a:p>
          <a:p>
            <a:pPr marL="0" indent="0" eaLnBrk="1" hangingPunct="1">
              <a:spcBef>
                <a:spcPct val="0"/>
              </a:spcBef>
              <a:buFontTx/>
              <a:buNone/>
            </a:pPr>
            <a:r>
              <a:rPr lang="en-US" dirty="0"/>
              <a:t>If in doubt…ask!</a:t>
            </a:r>
            <a:endParaRPr lang="en-GB" dirty="0"/>
          </a:p>
        </p:txBody>
      </p:sp>
      <p:sp>
        <p:nvSpPr>
          <p:cNvPr id="4" name="Slide Number Placeholder 3"/>
          <p:cNvSpPr>
            <a:spLocks noGrp="1"/>
          </p:cNvSpPr>
          <p:nvPr>
            <p:ph type="sldNum" sz="quarter" idx="5"/>
          </p:nvPr>
        </p:nvSpPr>
        <p:spPr/>
        <p:txBody>
          <a:bodyPr/>
          <a:lstStyle/>
          <a:p>
            <a:fld id="{03F1FF1D-7995-4E65-826C-4AE9513AC872}" type="slidenum">
              <a:rPr lang="en-GB" smtClean="0"/>
              <a:pPr/>
              <a:t>12</a:t>
            </a:fld>
            <a:endParaRPr lang="en-GB"/>
          </a:p>
        </p:txBody>
      </p:sp>
    </p:spTree>
    <p:extLst>
      <p:ext uri="{BB962C8B-B14F-4D97-AF65-F5344CB8AC3E}">
        <p14:creationId xmlns:p14="http://schemas.microsoft.com/office/powerpoint/2010/main" val="17360566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p>
          <a:p>
            <a:endParaRPr lang="en-GB">
              <a:cs typeface="Calibri"/>
            </a:endParaRPr>
          </a:p>
          <a:p>
            <a:r>
              <a:rPr lang="en-GB" dirty="0"/>
              <a:t>In any of these situations the first consideration needs to be any risk to patients. You then need to decide if to go ahead or continue with the appraisal and what subsequent actions you will take. Make sure the doctor is aware of them. It is good practice to discuss as part of the appraisal meeting things you feel you need to include as part of the Form 4. </a:t>
            </a:r>
            <a:endParaRPr lang="en-GB" dirty="0">
              <a:cs typeface="Calibri"/>
            </a:endParaRPr>
          </a:p>
        </p:txBody>
      </p:sp>
      <p:sp>
        <p:nvSpPr>
          <p:cNvPr id="4" name="Slide Number Placeholder 3"/>
          <p:cNvSpPr>
            <a:spLocks noGrp="1"/>
          </p:cNvSpPr>
          <p:nvPr>
            <p:ph type="sldNum" sz="quarter" idx="5"/>
          </p:nvPr>
        </p:nvSpPr>
        <p:spPr/>
        <p:txBody>
          <a:bodyPr/>
          <a:lstStyle/>
          <a:p>
            <a:fld id="{03F1FF1D-7995-4E65-826C-4AE9513AC872}" type="slidenum">
              <a:rPr lang="en-GB" smtClean="0"/>
              <a:pPr/>
              <a:t>13</a:t>
            </a:fld>
            <a:endParaRPr lang="en-GB"/>
          </a:p>
        </p:txBody>
      </p:sp>
    </p:spTree>
    <p:extLst>
      <p:ext uri="{BB962C8B-B14F-4D97-AF65-F5344CB8AC3E}">
        <p14:creationId xmlns:p14="http://schemas.microsoft.com/office/powerpoint/2010/main" val="1734043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GB" dirty="0">
                <a:cs typeface="Calibri"/>
              </a:rPr>
              <a:t>[Audio transcription]</a:t>
            </a:r>
            <a:endParaRPr lang="en-GB" dirty="0">
              <a:cs typeface="Arial" charset="0"/>
            </a:endParaRPr>
          </a:p>
          <a:p>
            <a:endParaRPr lang="en-GB" dirty="0">
              <a:cs typeface="Calibri"/>
            </a:endParaRPr>
          </a:p>
          <a:p>
            <a:r>
              <a:rPr lang="en-GB" dirty="0"/>
              <a:t>As with any potentially challenging situations preparation is important. Going through the portfolio prior to the appraisal may identify areas you have some concerns about. It is important to try and understand the background to these. It is also helpful to develop strategies for dealing with these situations in advance.</a:t>
            </a:r>
          </a:p>
        </p:txBody>
      </p:sp>
      <p:sp>
        <p:nvSpPr>
          <p:cNvPr id="4" name="Slide Number Placeholder 3"/>
          <p:cNvSpPr>
            <a:spLocks noGrp="1"/>
          </p:cNvSpPr>
          <p:nvPr>
            <p:ph type="sldNum" sz="quarter" idx="5"/>
          </p:nvPr>
        </p:nvSpPr>
        <p:spPr/>
        <p:txBody>
          <a:bodyPr/>
          <a:lstStyle/>
          <a:p>
            <a:fld id="{03F1FF1D-7995-4E65-826C-4AE9513AC872}" type="slidenum">
              <a:rPr lang="en-GB" smtClean="0"/>
              <a:pPr/>
              <a:t>14</a:t>
            </a:fld>
            <a:endParaRPr lang="en-GB"/>
          </a:p>
        </p:txBody>
      </p:sp>
    </p:spTree>
    <p:extLst>
      <p:ext uri="{BB962C8B-B14F-4D97-AF65-F5344CB8AC3E}">
        <p14:creationId xmlns:p14="http://schemas.microsoft.com/office/powerpoint/2010/main" val="797922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spcBef>
                <a:spcPct val="0"/>
              </a:spcBef>
            </a:pPr>
            <a:r>
              <a:rPr lang="en-GB" dirty="0"/>
              <a:t>[Audio transcription]</a:t>
            </a:r>
            <a:endParaRPr lang="en-US" dirty="0"/>
          </a:p>
          <a:p>
            <a:pPr>
              <a:spcBef>
                <a:spcPct val="0"/>
              </a:spcBef>
            </a:pPr>
            <a:endParaRPr lang="en-GB" dirty="0"/>
          </a:p>
          <a:p>
            <a:pPr>
              <a:spcBef>
                <a:spcPct val="0"/>
              </a:spcBef>
            </a:pPr>
            <a:r>
              <a:rPr lang="en-GB" dirty="0"/>
              <a:t>Most appraisals are straightforward and will not involve any concerns. When you encounter difficult appraisals more than one issue is usually involved.</a:t>
            </a:r>
          </a:p>
          <a:p>
            <a:pPr>
              <a:spcBef>
                <a:spcPct val="0"/>
              </a:spcBef>
            </a:pPr>
            <a:endParaRPr lang="en-GB" dirty="0">
              <a:cs typeface="Calibri"/>
            </a:endParaRPr>
          </a:p>
          <a:p>
            <a:r>
              <a:rPr lang="en-GB" dirty="0"/>
              <a:t>As an appraiser you are in a unique position to help people. On occasions you may also be the person to identify concerns. This should be the exception as usually other governance processes would already have picked these up and a process to deal with them is ongoing.</a:t>
            </a:r>
          </a:p>
          <a:p>
            <a:endParaRPr lang="en-GB" dirty="0"/>
          </a:p>
          <a:p>
            <a:r>
              <a:rPr lang="en-GB" dirty="0"/>
              <a:t>In many situations there are different possible ways to deal with them and you will develop your own ways of doing that in a way that works best for you. Remember that there is always support available for you from the local appraisal team.</a:t>
            </a:r>
            <a:endParaRPr lang="en-GB" dirty="0">
              <a:cs typeface="Calibri"/>
            </a:endParaRPr>
          </a:p>
        </p:txBody>
      </p:sp>
      <p:sp>
        <p:nvSpPr>
          <p:cNvPr id="4" name="Slide Number Placeholder 3"/>
          <p:cNvSpPr>
            <a:spLocks noGrp="1"/>
          </p:cNvSpPr>
          <p:nvPr>
            <p:ph type="sldNum" sz="quarter" idx="5"/>
          </p:nvPr>
        </p:nvSpPr>
        <p:spPr/>
        <p:txBody>
          <a:bodyPr/>
          <a:lstStyle/>
          <a:p>
            <a:fld id="{03F1FF1D-7995-4E65-826C-4AE9513AC872}" type="slidenum">
              <a:rPr lang="en-GB" smtClean="0"/>
              <a:pPr/>
              <a:t>15</a:t>
            </a:fld>
            <a:endParaRPr lang="en-GB"/>
          </a:p>
        </p:txBody>
      </p:sp>
    </p:spTree>
    <p:extLst>
      <p:ext uri="{BB962C8B-B14F-4D97-AF65-F5344CB8AC3E}">
        <p14:creationId xmlns:p14="http://schemas.microsoft.com/office/powerpoint/2010/main" val="1261755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GB" dirty="0"/>
              <a:t>[Audio transcription]</a:t>
            </a:r>
            <a:endParaRPr lang="en-US" dirty="0"/>
          </a:p>
          <a:p>
            <a:endParaRPr lang="en-GB" dirty="0"/>
          </a:p>
          <a:p>
            <a:r>
              <a:rPr lang="en-GB" dirty="0"/>
              <a:t>And what about the appraiser? How may your actions influence the appraisal and affect the appraisee?</a:t>
            </a:r>
          </a:p>
        </p:txBody>
      </p:sp>
      <p:sp>
        <p:nvSpPr>
          <p:cNvPr id="4" name="Slide Number Placeholder 3"/>
          <p:cNvSpPr>
            <a:spLocks noGrp="1"/>
          </p:cNvSpPr>
          <p:nvPr>
            <p:ph type="sldNum" sz="quarter" idx="10"/>
          </p:nvPr>
        </p:nvSpPr>
        <p:spPr/>
        <p:txBody>
          <a:bodyPr/>
          <a:lstStyle/>
          <a:p>
            <a:fld id="{03F1FF1D-7995-4E65-826C-4AE9513AC872}" type="slidenum">
              <a:rPr lang="en-GB" smtClean="0"/>
              <a:pPr/>
              <a:t>16</a:t>
            </a:fld>
            <a:endParaRPr lang="en-GB"/>
          </a:p>
        </p:txBody>
      </p:sp>
    </p:spTree>
    <p:extLst>
      <p:ext uri="{BB962C8B-B14F-4D97-AF65-F5344CB8AC3E}">
        <p14:creationId xmlns:p14="http://schemas.microsoft.com/office/powerpoint/2010/main" val="3777829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GB" dirty="0"/>
              <a:t>[Audio transcription]</a:t>
            </a:r>
            <a:endParaRPr lang="en-US"/>
          </a:p>
          <a:p>
            <a:pPr>
              <a:defRPr/>
            </a:pPr>
            <a:endParaRPr lang="en-GB" dirty="0"/>
          </a:p>
          <a:p>
            <a:pPr>
              <a:defRPr/>
            </a:pPr>
            <a:r>
              <a:rPr lang="en-GB" dirty="0"/>
              <a:t>We all have our defaults and in appraisals these can sometimes turn into traps. Consider which of these may be relevant for you. Are you a Mr Fix It or Mrs Nurturing Mother and tend to be tempted to provide solutions, thereby potentially disempowering the doctor? What other temptations may you have? And how would you avoid falling into these traps in an appraisal?</a:t>
            </a:r>
          </a:p>
          <a:p>
            <a:endParaRPr lang="en-GB" dirty="0"/>
          </a:p>
        </p:txBody>
      </p:sp>
      <p:sp>
        <p:nvSpPr>
          <p:cNvPr id="4" name="Slide Number Placeholder 3"/>
          <p:cNvSpPr>
            <a:spLocks noGrp="1"/>
          </p:cNvSpPr>
          <p:nvPr>
            <p:ph type="sldNum" sz="quarter" idx="5"/>
          </p:nvPr>
        </p:nvSpPr>
        <p:spPr/>
        <p:txBody>
          <a:bodyPr/>
          <a:lstStyle/>
          <a:p>
            <a:fld id="{03F1FF1D-7995-4E65-826C-4AE9513AC872}" type="slidenum">
              <a:rPr lang="en-GB" smtClean="0"/>
              <a:pPr/>
              <a:t>17</a:t>
            </a:fld>
            <a:endParaRPr lang="en-GB"/>
          </a:p>
        </p:txBody>
      </p:sp>
    </p:spTree>
    <p:extLst>
      <p:ext uri="{BB962C8B-B14F-4D97-AF65-F5344CB8AC3E}">
        <p14:creationId xmlns:p14="http://schemas.microsoft.com/office/powerpoint/2010/main" val="3537614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GB" dirty="0"/>
              <a:t>[Audio transcription]</a:t>
            </a:r>
          </a:p>
          <a:p>
            <a:pPr>
              <a:defRPr/>
            </a:pPr>
            <a:endParaRPr lang="en-GB" dirty="0"/>
          </a:p>
          <a:p>
            <a:pPr>
              <a:defRPr/>
            </a:pPr>
            <a:r>
              <a:rPr lang="en-GB" dirty="0"/>
              <a:t>The most important thing is to be aware of them. Self-awareness allows you to recognise when you are falling into a specific way of acting or reacting. You can then make a conscious choice to change your approach.</a:t>
            </a:r>
          </a:p>
          <a:p>
            <a:pPr>
              <a:defRPr/>
            </a:pPr>
            <a:endParaRPr lang="en-GB" dirty="0">
              <a:cs typeface="Calibri"/>
            </a:endParaRPr>
          </a:p>
          <a:p>
            <a:pPr marL="0" indent="0" eaLnBrk="1" fontAlgn="auto" hangingPunct="1">
              <a:spcBef>
                <a:spcPts val="0"/>
              </a:spcBef>
              <a:spcAft>
                <a:spcPts val="0"/>
              </a:spcAft>
              <a:buFont typeface="Arial" panose="020B0604020202020204" pitchFamily="34" charset="0"/>
              <a:buNone/>
              <a:defRPr/>
            </a:pPr>
            <a:r>
              <a:rPr lang="en-GB" dirty="0"/>
              <a:t>It is useful to rehearse some strategies you may want to adopt in a supported environment like an appraiser network meeting in your local board. This is a good way of providing mutual support and practicing dealing with situations before they arise.</a:t>
            </a:r>
          </a:p>
          <a:p>
            <a:pPr marL="0" indent="0" eaLnBrk="1" fontAlgn="auto" hangingPunct="1">
              <a:spcBef>
                <a:spcPts val="0"/>
              </a:spcBef>
              <a:spcAft>
                <a:spcPts val="0"/>
              </a:spcAft>
              <a:buFont typeface="Arial" panose="020B0604020202020204" pitchFamily="34" charset="0"/>
              <a:buNone/>
              <a:defRPr/>
            </a:pPr>
            <a:endParaRPr lang="en-GB" dirty="0"/>
          </a:p>
          <a:p>
            <a:pPr marL="0" indent="0" eaLnBrk="1" fontAlgn="auto" hangingPunct="1">
              <a:spcBef>
                <a:spcPts val="0"/>
              </a:spcBef>
              <a:spcAft>
                <a:spcPts val="0"/>
              </a:spcAft>
              <a:buFont typeface="Arial" panose="020B0604020202020204" pitchFamily="34" charset="0"/>
              <a:buNone/>
              <a:defRPr/>
            </a:pPr>
            <a:r>
              <a:rPr lang="en-GB" dirty="0"/>
              <a:t>If you have dealt with an appraisal situation you have found challenging you may also want to talk this through and reflect with your Appraisal Lead or fellow appraisers how you dealt with them and discuss what you might do differently if a similar situation arose in the future.</a:t>
            </a:r>
          </a:p>
          <a:p>
            <a:pPr marL="0" indent="0" eaLnBrk="1" fontAlgn="auto" hangingPunct="1">
              <a:spcBef>
                <a:spcPts val="0"/>
              </a:spcBef>
              <a:spcAft>
                <a:spcPts val="0"/>
              </a:spcAft>
              <a:buFont typeface="Arial" panose="020B0604020202020204" pitchFamily="34" charset="0"/>
              <a:buNone/>
              <a:defRPr/>
            </a:pPr>
            <a:endParaRPr lang="en-GB" dirty="0"/>
          </a:p>
          <a:p>
            <a:pPr marL="0" indent="0" eaLnBrk="1" fontAlgn="auto" hangingPunct="1">
              <a:spcBef>
                <a:spcPts val="0"/>
              </a:spcBef>
              <a:spcAft>
                <a:spcPts val="0"/>
              </a:spcAft>
              <a:buFont typeface="Arial" panose="020B0604020202020204" pitchFamily="34" charset="0"/>
              <a:buNone/>
              <a:defRPr/>
            </a:pPr>
            <a:r>
              <a:rPr lang="en-GB" dirty="0"/>
              <a:t>Remember to keep the specifics of the appraisal confidential.</a:t>
            </a:r>
          </a:p>
        </p:txBody>
      </p:sp>
      <p:sp>
        <p:nvSpPr>
          <p:cNvPr id="4" name="Slide Number Placeholder 3"/>
          <p:cNvSpPr>
            <a:spLocks noGrp="1"/>
          </p:cNvSpPr>
          <p:nvPr>
            <p:ph type="sldNum" sz="quarter" idx="5"/>
          </p:nvPr>
        </p:nvSpPr>
        <p:spPr/>
        <p:txBody>
          <a:bodyPr/>
          <a:lstStyle/>
          <a:p>
            <a:fld id="{03F1FF1D-7995-4E65-826C-4AE9513AC872}" type="slidenum">
              <a:rPr lang="en-GB" smtClean="0"/>
              <a:pPr/>
              <a:t>18</a:t>
            </a:fld>
            <a:endParaRPr lang="en-GB"/>
          </a:p>
        </p:txBody>
      </p:sp>
    </p:spTree>
    <p:extLst>
      <p:ext uri="{BB962C8B-B14F-4D97-AF65-F5344CB8AC3E}">
        <p14:creationId xmlns:p14="http://schemas.microsoft.com/office/powerpoint/2010/main" val="2177118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US" dirty="0"/>
              <a:t>[Audio transcription]</a:t>
            </a:r>
          </a:p>
          <a:p>
            <a:pPr>
              <a:defRPr/>
            </a:pPr>
            <a:endParaRPr lang="en-US" dirty="0"/>
          </a:p>
          <a:p>
            <a:pPr>
              <a:defRPr/>
            </a:pPr>
            <a:r>
              <a:rPr lang="en-US" dirty="0"/>
              <a:t>Considering both any appraiser and doctor issues is a quick way of thinking about how to add value for the doctor before every appraisal.</a:t>
            </a:r>
          </a:p>
          <a:p>
            <a:endParaRPr lang="en-GB" dirty="0"/>
          </a:p>
        </p:txBody>
      </p:sp>
      <p:sp>
        <p:nvSpPr>
          <p:cNvPr id="4" name="Slide Number Placeholder 3"/>
          <p:cNvSpPr>
            <a:spLocks noGrp="1"/>
          </p:cNvSpPr>
          <p:nvPr>
            <p:ph type="sldNum" sz="quarter" idx="5"/>
          </p:nvPr>
        </p:nvSpPr>
        <p:spPr/>
        <p:txBody>
          <a:bodyPr/>
          <a:lstStyle/>
          <a:p>
            <a:fld id="{03F1FF1D-7995-4E65-826C-4AE9513AC872}" type="slidenum">
              <a:rPr lang="en-GB" smtClean="0"/>
              <a:pPr/>
              <a:t>19</a:t>
            </a:fld>
            <a:endParaRPr lang="en-GB"/>
          </a:p>
        </p:txBody>
      </p:sp>
    </p:spTree>
    <p:extLst>
      <p:ext uri="{BB962C8B-B14F-4D97-AF65-F5344CB8AC3E}">
        <p14:creationId xmlns:p14="http://schemas.microsoft.com/office/powerpoint/2010/main" val="3390996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a:p>
          <a:p>
            <a:endParaRPr lang="en-GB" dirty="0"/>
          </a:p>
          <a:p>
            <a:r>
              <a:rPr lang="en-GB" dirty="0"/>
              <a:t>This is one of the online learning modules for you to complete before attending the two half-day remote sessions for new appraiser training.</a:t>
            </a:r>
          </a:p>
          <a:p>
            <a:endParaRPr lang="en-GB" dirty="0"/>
          </a:p>
        </p:txBody>
      </p:sp>
      <p:sp>
        <p:nvSpPr>
          <p:cNvPr id="4" name="Slide Number Placeholder 3"/>
          <p:cNvSpPr>
            <a:spLocks noGrp="1"/>
          </p:cNvSpPr>
          <p:nvPr>
            <p:ph type="sldNum" sz="quarter" idx="5"/>
          </p:nvPr>
        </p:nvSpPr>
        <p:spPr/>
        <p:txBody>
          <a:bodyPr/>
          <a:lstStyle/>
          <a:p>
            <a:fld id="{E60B97B9-F672-49F7-94EF-585C7801BB49}" type="slidenum">
              <a:rPr lang="en-GB" smtClean="0"/>
              <a:pPr/>
              <a:t>2</a:t>
            </a:fld>
            <a:endParaRPr lang="en-GB"/>
          </a:p>
        </p:txBody>
      </p:sp>
    </p:spTree>
    <p:extLst>
      <p:ext uri="{BB962C8B-B14F-4D97-AF65-F5344CB8AC3E}">
        <p14:creationId xmlns:p14="http://schemas.microsoft.com/office/powerpoint/2010/main" val="23783364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defRPr/>
            </a:pPr>
            <a:r>
              <a:rPr lang="en-GB" dirty="0"/>
              <a:t>[Audio transcription]</a:t>
            </a:r>
            <a:endParaRPr lang="en-US" dirty="0"/>
          </a:p>
          <a:p>
            <a:pPr>
              <a:defRPr/>
            </a:pPr>
            <a:endParaRPr lang="en-GB" dirty="0"/>
          </a:p>
          <a:p>
            <a:pPr>
              <a:defRPr/>
            </a:pPr>
            <a:r>
              <a:rPr lang="en-GB" dirty="0"/>
              <a:t>Uncovering a serious concern at appraisal is a common source of anxiety but rarely happens.  However, rehearsing it can reduce anxiety.</a:t>
            </a:r>
          </a:p>
          <a:p>
            <a:pPr>
              <a:defRPr/>
            </a:pPr>
            <a:endParaRPr lang="en-GB" dirty="0"/>
          </a:p>
          <a:p>
            <a:pPr marL="0" indent="0" eaLnBrk="1" fontAlgn="auto" hangingPunct="1">
              <a:spcBef>
                <a:spcPts val="0"/>
              </a:spcBef>
              <a:spcAft>
                <a:spcPts val="0"/>
              </a:spcAft>
              <a:buFont typeface="Arial" pitchFamily="34" charset="0"/>
              <a:buNone/>
              <a:defRPr/>
            </a:pPr>
            <a:r>
              <a:rPr lang="en-GB" dirty="0"/>
              <a:t>An appraiser should know what the local processes and contact details are.</a:t>
            </a:r>
          </a:p>
        </p:txBody>
      </p:sp>
      <p:sp>
        <p:nvSpPr>
          <p:cNvPr id="4" name="Slide Number Placeholder 3"/>
          <p:cNvSpPr>
            <a:spLocks noGrp="1"/>
          </p:cNvSpPr>
          <p:nvPr>
            <p:ph type="sldNum" sz="quarter" idx="5"/>
          </p:nvPr>
        </p:nvSpPr>
        <p:spPr/>
        <p:txBody>
          <a:bodyPr/>
          <a:lstStyle/>
          <a:p>
            <a:fld id="{03F1FF1D-7995-4E65-826C-4AE9513AC872}" type="slidenum">
              <a:rPr lang="en-GB" smtClean="0"/>
              <a:pPr/>
              <a:t>20</a:t>
            </a:fld>
            <a:endParaRPr lang="en-GB"/>
          </a:p>
        </p:txBody>
      </p:sp>
    </p:spTree>
    <p:extLst>
      <p:ext uri="{BB962C8B-B14F-4D97-AF65-F5344CB8AC3E}">
        <p14:creationId xmlns:p14="http://schemas.microsoft.com/office/powerpoint/2010/main" val="2709289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Make sure you are aware of the processes that exist in your local Health Board and that are relevant for your specialty. Your usual approach to any situation where you have concerns would be through your local Appraisal Lead or Responsible Officer.</a:t>
            </a:r>
          </a:p>
        </p:txBody>
      </p:sp>
      <p:sp>
        <p:nvSpPr>
          <p:cNvPr id="4" name="Slide Number Placeholder 3"/>
          <p:cNvSpPr>
            <a:spLocks noGrp="1"/>
          </p:cNvSpPr>
          <p:nvPr>
            <p:ph type="sldNum" sz="quarter" idx="5"/>
          </p:nvPr>
        </p:nvSpPr>
        <p:spPr/>
        <p:txBody>
          <a:bodyPr/>
          <a:lstStyle/>
          <a:p>
            <a:fld id="{03F1FF1D-7995-4E65-826C-4AE9513AC872}" type="slidenum">
              <a:rPr lang="en-GB" smtClean="0"/>
              <a:pPr/>
              <a:t>21</a:t>
            </a:fld>
            <a:endParaRPr lang="en-GB"/>
          </a:p>
        </p:txBody>
      </p:sp>
    </p:spTree>
    <p:extLst>
      <p:ext uri="{BB962C8B-B14F-4D97-AF65-F5344CB8AC3E}">
        <p14:creationId xmlns:p14="http://schemas.microsoft.com/office/powerpoint/2010/main" val="17881635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If you wish to train to become an appraiser and this is supported by your Appraisal Lead please complete the remaining modules. You will then be allocated a place on one of the remote training courses.</a:t>
            </a:r>
            <a:endParaRPr lang="en-US" dirty="0">
              <a:cs typeface="Calibri"/>
            </a:endParaRPr>
          </a:p>
        </p:txBody>
      </p:sp>
      <p:sp>
        <p:nvSpPr>
          <p:cNvPr id="4" name="Slide Number Placeholder 3"/>
          <p:cNvSpPr>
            <a:spLocks noGrp="1"/>
          </p:cNvSpPr>
          <p:nvPr>
            <p:ph type="sldNum" sz="quarter" idx="5"/>
          </p:nvPr>
        </p:nvSpPr>
        <p:spPr/>
        <p:txBody>
          <a:bodyPr/>
          <a:lstStyle/>
          <a:p>
            <a:fld id="{E60B97B9-F672-49F7-94EF-585C7801BB49}" type="slidenum">
              <a:rPr lang="en-GB" smtClean="0"/>
              <a:pPr/>
              <a:t>22</a:t>
            </a:fld>
            <a:endParaRPr lang="en-GB"/>
          </a:p>
        </p:txBody>
      </p:sp>
    </p:spTree>
    <p:extLst>
      <p:ext uri="{BB962C8B-B14F-4D97-AF65-F5344CB8AC3E}">
        <p14:creationId xmlns:p14="http://schemas.microsoft.com/office/powerpoint/2010/main" val="4270672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The</a:t>
            </a:r>
            <a:r>
              <a:rPr lang="en-GB" sz="1200" dirty="0"/>
              <a:t> aim of this module is to explore what you may find challenging as an appraiser and look at options for dealing with these situations. It will also raise your awareness of potential pitfalls you may encounter as an appraiser.</a:t>
            </a:r>
            <a:endParaRPr lang="en-GB" dirty="0"/>
          </a:p>
        </p:txBody>
      </p:sp>
      <p:sp>
        <p:nvSpPr>
          <p:cNvPr id="4" name="Slide Number Placeholder 3"/>
          <p:cNvSpPr>
            <a:spLocks noGrp="1"/>
          </p:cNvSpPr>
          <p:nvPr>
            <p:ph type="sldNum" sz="quarter" idx="5"/>
          </p:nvPr>
        </p:nvSpPr>
        <p:spPr/>
        <p:txBody>
          <a:bodyPr/>
          <a:lstStyle/>
          <a:p>
            <a:fld id="{E60B97B9-F672-49F7-94EF-585C7801BB49}" type="slidenum">
              <a:rPr lang="en-GB" smtClean="0"/>
              <a:pPr/>
              <a:t>3</a:t>
            </a:fld>
            <a:endParaRPr lang="en-GB"/>
          </a:p>
        </p:txBody>
      </p:sp>
    </p:spTree>
    <p:extLst>
      <p:ext uri="{BB962C8B-B14F-4D97-AF65-F5344CB8AC3E}">
        <p14:creationId xmlns:p14="http://schemas.microsoft.com/office/powerpoint/2010/main" val="3415878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By</a:t>
            </a:r>
            <a:r>
              <a:rPr lang="en-GB" sz="1200" kern="1200" dirty="0">
                <a:solidFill>
                  <a:schemeClr val="tx1"/>
                </a:solidFill>
                <a:effectLst/>
                <a:latin typeface="+mn-lt"/>
                <a:ea typeface="+mn-ea"/>
                <a:cs typeface="+mn-cs"/>
              </a:rPr>
              <a:t> the end of this session you will have considered challenging appraisal situations and what approaches you could adopt to deal with them. You will also have looked at ways how you can avoid potential pitfalls as an appraiser that could otherwise have a negative impact on your appraisees.</a:t>
            </a:r>
            <a:endParaRPr lang="en-GB" dirty="0">
              <a:ea typeface="+mn-ea"/>
              <a:cs typeface="+mn-cs"/>
            </a:endParaRPr>
          </a:p>
        </p:txBody>
      </p:sp>
      <p:sp>
        <p:nvSpPr>
          <p:cNvPr id="4" name="Slide Number Placeholder 3"/>
          <p:cNvSpPr>
            <a:spLocks noGrp="1"/>
          </p:cNvSpPr>
          <p:nvPr>
            <p:ph type="sldNum" sz="quarter" idx="5"/>
          </p:nvPr>
        </p:nvSpPr>
        <p:spPr/>
        <p:txBody>
          <a:bodyPr/>
          <a:lstStyle/>
          <a:p>
            <a:fld id="{03F1FF1D-7995-4E65-826C-4AE9513AC872}" type="slidenum">
              <a:rPr lang="en-GB" smtClean="0"/>
              <a:pPr/>
              <a:t>4</a:t>
            </a:fld>
            <a:endParaRPr lang="en-GB"/>
          </a:p>
        </p:txBody>
      </p:sp>
    </p:spTree>
    <p:extLst>
      <p:ext uri="{BB962C8B-B14F-4D97-AF65-F5344CB8AC3E}">
        <p14:creationId xmlns:p14="http://schemas.microsoft.com/office/powerpoint/2010/main" val="3790686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As you work through this module use your workbook or other means to record your thoughts on what appraisal situations you personally would find challenging and consider how you would deal with them. We also encourage you to reflect on some ‘default approaches’ you may have that could affect an appraisal and how you could prevent that from happening. This will feed into the remote workshop sessions.</a:t>
            </a:r>
          </a:p>
          <a:p>
            <a:endParaRPr lang="en-GB" dirty="0"/>
          </a:p>
        </p:txBody>
      </p:sp>
      <p:sp>
        <p:nvSpPr>
          <p:cNvPr id="4" name="Slide Number Placeholder 3"/>
          <p:cNvSpPr>
            <a:spLocks noGrp="1"/>
          </p:cNvSpPr>
          <p:nvPr>
            <p:ph type="sldNum" sz="quarter" idx="5"/>
          </p:nvPr>
        </p:nvSpPr>
        <p:spPr/>
        <p:txBody>
          <a:bodyPr/>
          <a:lstStyle/>
          <a:p>
            <a:fld id="{E60B97B9-F672-49F7-94EF-585C7801BB49}" type="slidenum">
              <a:rPr lang="en-GB" smtClean="0"/>
              <a:pPr/>
              <a:t>5</a:t>
            </a:fld>
            <a:endParaRPr lang="en-GB"/>
          </a:p>
        </p:txBody>
      </p:sp>
    </p:spTree>
    <p:extLst>
      <p:ext uri="{BB962C8B-B14F-4D97-AF65-F5344CB8AC3E}">
        <p14:creationId xmlns:p14="http://schemas.microsoft.com/office/powerpoint/2010/main" val="1898171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GB" dirty="0"/>
              <a:t>[Audio transcription]</a:t>
            </a:r>
            <a:endParaRPr lang="en-US" dirty="0"/>
          </a:p>
          <a:p>
            <a:endParaRPr lang="en-GB" dirty="0"/>
          </a:p>
          <a:p>
            <a:r>
              <a:rPr lang="en-GB" dirty="0"/>
              <a:t>Let us start by looking at things related to the doctor that may make an appraisal difficult.</a:t>
            </a:r>
          </a:p>
        </p:txBody>
      </p:sp>
      <p:sp>
        <p:nvSpPr>
          <p:cNvPr id="4" name="Slide Number Placeholder 3"/>
          <p:cNvSpPr>
            <a:spLocks noGrp="1"/>
          </p:cNvSpPr>
          <p:nvPr>
            <p:ph type="sldNum" sz="quarter" idx="10"/>
          </p:nvPr>
        </p:nvSpPr>
        <p:spPr/>
        <p:txBody>
          <a:bodyPr/>
          <a:lstStyle/>
          <a:p>
            <a:fld id="{03F1FF1D-7995-4E65-826C-4AE9513AC872}" type="slidenum">
              <a:rPr lang="en-GB" smtClean="0"/>
              <a:pPr/>
              <a:t>6</a:t>
            </a:fld>
            <a:endParaRPr lang="en-GB"/>
          </a:p>
        </p:txBody>
      </p:sp>
    </p:spTree>
    <p:extLst>
      <p:ext uri="{BB962C8B-B14F-4D97-AF65-F5344CB8AC3E}">
        <p14:creationId xmlns:p14="http://schemas.microsoft.com/office/powerpoint/2010/main" val="1496903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p>
          <a:p>
            <a:endParaRPr lang="en-GB"/>
          </a:p>
          <a:p>
            <a:r>
              <a:rPr lang="en-GB" dirty="0"/>
              <a:t>There are a variety of issues that could arise. The level of supporting information and reflection is variable and you will encounter some variation in quality and quantity. You may also encounter appraisees who don’t want to have an appraisal and whose behaviour you may find challenging as a result. </a:t>
            </a:r>
            <a:endParaRPr lang="en-GB" dirty="0">
              <a:cs typeface="Calibri"/>
            </a:endParaRPr>
          </a:p>
        </p:txBody>
      </p:sp>
      <p:sp>
        <p:nvSpPr>
          <p:cNvPr id="4" name="Slide Number Placeholder 3"/>
          <p:cNvSpPr>
            <a:spLocks noGrp="1"/>
          </p:cNvSpPr>
          <p:nvPr>
            <p:ph type="sldNum" sz="quarter" idx="5"/>
          </p:nvPr>
        </p:nvSpPr>
        <p:spPr/>
        <p:txBody>
          <a:bodyPr/>
          <a:lstStyle/>
          <a:p>
            <a:fld id="{03F1FF1D-7995-4E65-826C-4AE9513AC872}" type="slidenum">
              <a:rPr lang="en-GB" smtClean="0"/>
              <a:pPr/>
              <a:t>7</a:t>
            </a:fld>
            <a:endParaRPr lang="en-GB"/>
          </a:p>
        </p:txBody>
      </p:sp>
    </p:spTree>
    <p:extLst>
      <p:ext uri="{BB962C8B-B14F-4D97-AF65-F5344CB8AC3E}">
        <p14:creationId xmlns:p14="http://schemas.microsoft.com/office/powerpoint/2010/main" val="2016440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[Audio transcription]</a:t>
            </a:r>
            <a:endParaRPr lang="en-US"/>
          </a:p>
          <a:p>
            <a:endParaRPr lang="en-GB" dirty="0">
              <a:cs typeface="Calibri"/>
            </a:endParaRPr>
          </a:p>
          <a:p>
            <a:r>
              <a:rPr lang="en-GB" dirty="0"/>
              <a:t>The more serious cases described on this slide represent only a small minority of cases. Most appraisers are unlikely to encounter them and often when they do arise there is already a process in place to deal with them.</a:t>
            </a:r>
          </a:p>
        </p:txBody>
      </p:sp>
      <p:sp>
        <p:nvSpPr>
          <p:cNvPr id="4" name="Slide Number Placeholder 3"/>
          <p:cNvSpPr>
            <a:spLocks noGrp="1"/>
          </p:cNvSpPr>
          <p:nvPr>
            <p:ph type="sldNum" sz="quarter" idx="5"/>
          </p:nvPr>
        </p:nvSpPr>
        <p:spPr/>
        <p:txBody>
          <a:bodyPr/>
          <a:lstStyle/>
          <a:p>
            <a:fld id="{03F1FF1D-7995-4E65-826C-4AE9513AC872}" type="slidenum">
              <a:rPr lang="en-GB" smtClean="0"/>
              <a:pPr/>
              <a:t>8</a:t>
            </a:fld>
            <a:endParaRPr lang="en-GB"/>
          </a:p>
        </p:txBody>
      </p:sp>
    </p:spTree>
    <p:extLst>
      <p:ext uri="{BB962C8B-B14F-4D97-AF65-F5344CB8AC3E}">
        <p14:creationId xmlns:p14="http://schemas.microsoft.com/office/powerpoint/2010/main" val="4166823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[Audio transcription]</a:t>
            </a:r>
            <a:endParaRPr lang="en-US" dirty="0"/>
          </a:p>
          <a:p>
            <a:endParaRPr lang="en-GB" dirty="0"/>
          </a:p>
          <a:p>
            <a:r>
              <a:rPr lang="en-GB" dirty="0"/>
              <a:t>As you read through the supporting information and reflections a doctor has submitted you have an opportunity to contact them and ask for more information to be included if it is limited or ask them what they would like to focus on in the discussion as part of the agenda setting if they have submitted a lot. You may also want to discuss with them as part of the appraisal how to choose the most appropriate evidence for the next appraisal and ensure the amount is reasonable from an appraiser perspective, too!</a:t>
            </a:r>
          </a:p>
          <a:p>
            <a:endParaRPr lang="en-GB" dirty="0"/>
          </a:p>
          <a:p>
            <a:r>
              <a:rPr lang="en-GB" dirty="0"/>
              <a:t>You may want to explore challenging behaviour by trying to understand why someone is displaying it or you may want to discuss the effect it has on you.</a:t>
            </a:r>
          </a:p>
          <a:p>
            <a:endParaRPr lang="en-GB" dirty="0"/>
          </a:p>
          <a:p>
            <a:r>
              <a:rPr lang="en-GB" dirty="0"/>
              <a:t>If you are unsure or have concerns from going through the portfolio the Appraisal Lead is there to give you some support or advice on how to deal with the situation. You can also contact them after the appraisal meeting if something has come up you were not expecting.</a:t>
            </a:r>
          </a:p>
        </p:txBody>
      </p:sp>
      <p:sp>
        <p:nvSpPr>
          <p:cNvPr id="4" name="Slide Number Placeholder 3"/>
          <p:cNvSpPr>
            <a:spLocks noGrp="1"/>
          </p:cNvSpPr>
          <p:nvPr>
            <p:ph type="sldNum" sz="quarter" idx="5"/>
          </p:nvPr>
        </p:nvSpPr>
        <p:spPr/>
        <p:txBody>
          <a:bodyPr/>
          <a:lstStyle/>
          <a:p>
            <a:fld id="{84760BDC-D54E-43DE-90D0-A0968700666D}" type="slidenum">
              <a:rPr lang="en-GB" smtClean="0"/>
              <a:pPr/>
              <a:t>9</a:t>
            </a:fld>
            <a:endParaRPr lang="en-GB"/>
          </a:p>
        </p:txBody>
      </p:sp>
    </p:spTree>
    <p:extLst>
      <p:ext uri="{BB962C8B-B14F-4D97-AF65-F5344CB8AC3E}">
        <p14:creationId xmlns:p14="http://schemas.microsoft.com/office/powerpoint/2010/main" val="2814822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
    <p:spTree>
      <p:nvGrpSpPr>
        <p:cNvPr id="1" name=""/>
        <p:cNvGrpSpPr/>
        <p:nvPr/>
      </p:nvGrpSpPr>
      <p:grpSpPr>
        <a:xfrm>
          <a:off x="0" y="0"/>
          <a:ext cx="0" cy="0"/>
          <a:chOff x="0" y="0"/>
          <a:chExt cx="0" cy="0"/>
        </a:xfrm>
      </p:grpSpPr>
      <p:sp>
        <p:nvSpPr>
          <p:cNvPr id="10" name="Rectangle 9"/>
          <p:cNvSpPr/>
          <p:nvPr userDrawn="1"/>
        </p:nvSpPr>
        <p:spPr>
          <a:xfrm>
            <a:off x="0" y="1"/>
            <a:ext cx="9144000" cy="348039"/>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dirty="0"/>
          </a:p>
        </p:txBody>
      </p:sp>
      <p:sp>
        <p:nvSpPr>
          <p:cNvPr id="11" name="Rectangle 10"/>
          <p:cNvSpPr/>
          <p:nvPr userDrawn="1"/>
        </p:nvSpPr>
        <p:spPr>
          <a:xfrm>
            <a:off x="0" y="4951926"/>
            <a:ext cx="9144000" cy="191574"/>
          </a:xfrm>
          <a:prstGeom prst="rect">
            <a:avLst/>
          </a:prstGeom>
          <a:solidFill>
            <a:srgbClr val="04306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800" dirty="0"/>
          </a:p>
        </p:txBody>
      </p:sp>
      <p:sp>
        <p:nvSpPr>
          <p:cNvPr id="8" name="TextBox 7"/>
          <p:cNvSpPr txBox="1"/>
          <p:nvPr userDrawn="1"/>
        </p:nvSpPr>
        <p:spPr>
          <a:xfrm>
            <a:off x="105831" y="9981"/>
            <a:ext cx="388309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800" dirty="0">
                <a:solidFill>
                  <a:srgbClr val="66CCFF"/>
                </a:solidFill>
              </a:rPr>
              <a:t>NHS Education for Scotland</a:t>
            </a:r>
          </a:p>
        </p:txBody>
      </p:sp>
      <p:sp>
        <p:nvSpPr>
          <p:cNvPr id="3" name="Text Placeholder 2"/>
          <p:cNvSpPr>
            <a:spLocks noGrp="1"/>
          </p:cNvSpPr>
          <p:nvPr>
            <p:ph type="body" sz="quarter" idx="10"/>
          </p:nvPr>
        </p:nvSpPr>
        <p:spPr>
          <a:xfrm>
            <a:off x="765222" y="1349100"/>
            <a:ext cx="7684786" cy="3364696"/>
          </a:xfrm>
          <a:prstGeom prst="rect">
            <a:avLst/>
          </a:prstGeom>
        </p:spPr>
        <p:txBody>
          <a:bodyPr/>
          <a:lstStyle>
            <a:lvl1pPr marL="257175" marR="0" indent="-257175" algn="l" defTabSz="342900" rtl="0" eaLnBrk="1" fontAlgn="auto" latinLnBrk="0" hangingPunct="1">
              <a:lnSpc>
                <a:spcPct val="100000"/>
              </a:lnSpc>
              <a:spcBef>
                <a:spcPct val="20000"/>
              </a:spcBef>
              <a:spcAft>
                <a:spcPts val="0"/>
              </a:spcAft>
              <a:buClrTx/>
              <a:buSzTx/>
              <a:buFont typeface="Arial"/>
              <a:buChar char="•"/>
              <a:tabLst/>
              <a:defRPr>
                <a:solidFill>
                  <a:schemeClr val="tx2">
                    <a:lumMod val="75000"/>
                  </a:schemeClr>
                </a:solidFill>
                <a:latin typeface="Source Sans Pro"/>
                <a:cs typeface="Source Sans Pro"/>
              </a:defRPr>
            </a:lvl1pPr>
            <a:lvl2pPr marL="557213" marR="0" indent="-214313" algn="l" defTabSz="342900" rtl="0" eaLnBrk="1" fontAlgn="auto" latinLnBrk="0" hangingPunct="1">
              <a:lnSpc>
                <a:spcPct val="100000"/>
              </a:lnSpc>
              <a:spcBef>
                <a:spcPct val="20000"/>
              </a:spcBef>
              <a:spcAft>
                <a:spcPts val="0"/>
              </a:spcAft>
              <a:buClrTx/>
              <a:buSzTx/>
              <a:buFont typeface="Arial"/>
              <a:buChar char="–"/>
              <a:tabLst/>
              <a:defRPr>
                <a:solidFill>
                  <a:schemeClr val="tx2">
                    <a:lumMod val="75000"/>
                  </a:schemeClr>
                </a:solidFill>
                <a:latin typeface="Source Sans Pro"/>
                <a:cs typeface="Source Sans Pro"/>
              </a:defRPr>
            </a:lvl2pPr>
            <a:lvl3pPr marL="857250" marR="0" indent="-171450" algn="l" defTabSz="342900" rtl="0" eaLnBrk="1" fontAlgn="auto" latinLnBrk="0" hangingPunct="1">
              <a:lnSpc>
                <a:spcPct val="100000"/>
              </a:lnSpc>
              <a:spcBef>
                <a:spcPct val="20000"/>
              </a:spcBef>
              <a:spcAft>
                <a:spcPts val="0"/>
              </a:spcAft>
              <a:buClrTx/>
              <a:buSzTx/>
              <a:buFont typeface="Arial"/>
              <a:buChar char="•"/>
              <a:tabLst/>
              <a:defRPr>
                <a:solidFill>
                  <a:schemeClr val="tx2">
                    <a:lumMod val="75000"/>
                  </a:schemeClr>
                </a:solidFill>
                <a:latin typeface="Source Sans Pro"/>
                <a:cs typeface="Source Sans Pro"/>
              </a:defRPr>
            </a:lvl3pPr>
            <a:lvl4pPr marL="1200150" marR="0" indent="-171450" algn="l" defTabSz="342900" rtl="0" eaLnBrk="1" fontAlgn="auto" latinLnBrk="0" hangingPunct="1">
              <a:lnSpc>
                <a:spcPct val="100000"/>
              </a:lnSpc>
              <a:spcBef>
                <a:spcPct val="20000"/>
              </a:spcBef>
              <a:spcAft>
                <a:spcPts val="0"/>
              </a:spcAft>
              <a:buClrTx/>
              <a:buSzTx/>
              <a:buFont typeface="Arial"/>
              <a:buChar char="–"/>
              <a:tabLst/>
              <a:defRPr>
                <a:solidFill>
                  <a:schemeClr val="tx2">
                    <a:lumMod val="75000"/>
                  </a:schemeClr>
                </a:solidFill>
                <a:latin typeface="Source Sans Pro"/>
                <a:cs typeface="Source Sans Pro"/>
              </a:defRPr>
            </a:lvl4pPr>
            <a:lvl5pPr marL="1543050" marR="0" indent="-171450" algn="l" defTabSz="342900" rtl="0" eaLnBrk="1" fontAlgn="auto" latinLnBrk="0" hangingPunct="1">
              <a:lnSpc>
                <a:spcPct val="100000"/>
              </a:lnSpc>
              <a:spcBef>
                <a:spcPct val="20000"/>
              </a:spcBef>
              <a:spcAft>
                <a:spcPts val="0"/>
              </a:spcAft>
              <a:buClrTx/>
              <a:buSzTx/>
              <a:buFont typeface="Arial"/>
              <a:buChar char="»"/>
              <a:tabLst/>
              <a:defRPr>
                <a:solidFill>
                  <a:schemeClr val="tx2">
                    <a:lumMod val="75000"/>
                  </a:schemeClr>
                </a:solidFill>
                <a:latin typeface="Source Sans Pro"/>
                <a:cs typeface="Source Sans Pro"/>
              </a:defRPr>
            </a:lvl5pPr>
          </a:lstStyle>
          <a:p>
            <a:pPr marL="257175" marR="0" lvl="0" indent="-257175" algn="l" defTabSz="342900" rtl="0" eaLnBrk="1" fontAlgn="auto" latinLnBrk="0" hangingPunct="1">
              <a:lnSpc>
                <a:spcPct val="100000"/>
              </a:lnSpc>
              <a:spcBef>
                <a:spcPct val="20000"/>
              </a:spcBef>
              <a:spcAft>
                <a:spcPts val="0"/>
              </a:spcAft>
              <a:buClrTx/>
              <a:buSzTx/>
              <a:buFont typeface="Arial"/>
              <a:buChar char="•"/>
              <a:tabLst/>
              <a:defRPr/>
            </a:pPr>
            <a:r>
              <a:rPr kumimoji="0" lang="en-GB" sz="2400" b="0" i="0" u="none" strike="noStrike" kern="1200" cap="none" spc="0" normalizeH="0" baseline="0" noProof="0" dirty="0">
                <a:ln>
                  <a:noFill/>
                </a:ln>
                <a:solidFill>
                  <a:prstClr val="black"/>
                </a:solidFill>
                <a:effectLst/>
                <a:uLnTx/>
                <a:uFillTx/>
                <a:latin typeface="Calibri"/>
                <a:ea typeface="+mn-ea"/>
                <a:cs typeface="+mn-cs"/>
              </a:rPr>
              <a:t>Click to edit Master text styles</a:t>
            </a:r>
          </a:p>
          <a:p>
            <a:pPr marL="557213" marR="0" lvl="1" indent="-214313" algn="l" defTabSz="342900" rtl="0" eaLnBrk="1" fontAlgn="auto" latinLnBrk="0" hangingPunct="1">
              <a:lnSpc>
                <a:spcPct val="100000"/>
              </a:lnSpc>
              <a:spcBef>
                <a:spcPct val="20000"/>
              </a:spcBef>
              <a:spcAft>
                <a:spcPts val="0"/>
              </a:spcAft>
              <a:buClrTx/>
              <a:buSzTx/>
              <a:buFont typeface="Arial"/>
              <a:buChar char="–"/>
              <a:tabLst/>
              <a:defRPr/>
            </a:pPr>
            <a:r>
              <a:rPr kumimoji="0" lang="en-GB" sz="2100" b="0" i="0" u="none" strike="noStrike" kern="1200" cap="none" spc="0" normalizeH="0" baseline="0" noProof="0" dirty="0">
                <a:ln>
                  <a:noFill/>
                </a:ln>
                <a:solidFill>
                  <a:prstClr val="black"/>
                </a:solidFill>
                <a:effectLst/>
                <a:uLnTx/>
                <a:uFillTx/>
                <a:latin typeface="Calibri"/>
                <a:ea typeface="+mn-ea"/>
                <a:cs typeface="+mn-cs"/>
              </a:rPr>
              <a:t>Second level</a:t>
            </a:r>
          </a:p>
          <a:p>
            <a:pPr marL="857250" marR="0" lvl="2" indent="-171450" algn="l" defTabSz="342900" rtl="0" eaLnBrk="1" fontAlgn="auto" latinLnBrk="0" hangingPunct="1">
              <a:lnSpc>
                <a:spcPct val="100000"/>
              </a:lnSpc>
              <a:spcBef>
                <a:spcPct val="20000"/>
              </a:spcBef>
              <a:spcAft>
                <a:spcPts val="0"/>
              </a:spcAft>
              <a:buClrTx/>
              <a:buSzTx/>
              <a:buFont typeface="Arial"/>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Third level</a:t>
            </a:r>
          </a:p>
          <a:p>
            <a:pPr marL="1200150" marR="0" lvl="3" indent="-171450" algn="l" defTabSz="342900" rtl="0" eaLnBrk="1" fontAlgn="auto" latinLnBrk="0" hangingPunct="1">
              <a:lnSpc>
                <a:spcPct val="100000"/>
              </a:lnSpc>
              <a:spcBef>
                <a:spcPct val="20000"/>
              </a:spcBef>
              <a:spcAft>
                <a:spcPts val="0"/>
              </a:spcAft>
              <a:buClrTx/>
              <a:buSzTx/>
              <a:buFont typeface="Arial"/>
              <a:buChar char="–"/>
              <a:tabLst/>
              <a:defRPr/>
            </a:pPr>
            <a:r>
              <a:rPr kumimoji="0" lang="en-GB" sz="1500" b="0" i="0" u="none" strike="noStrike" kern="1200" cap="none" spc="0" normalizeH="0" baseline="0" noProof="0" dirty="0">
                <a:ln>
                  <a:noFill/>
                </a:ln>
                <a:solidFill>
                  <a:prstClr val="black"/>
                </a:solidFill>
                <a:effectLst/>
                <a:uLnTx/>
                <a:uFillTx/>
                <a:latin typeface="Calibri"/>
                <a:ea typeface="+mn-ea"/>
                <a:cs typeface="+mn-cs"/>
              </a:rPr>
              <a:t>Fourth level</a:t>
            </a:r>
          </a:p>
          <a:p>
            <a:pPr marL="1543050" marR="0" lvl="4" indent="-171450" algn="l" defTabSz="342900" rtl="0" eaLnBrk="1" fontAlgn="auto" latinLnBrk="0" hangingPunct="1">
              <a:lnSpc>
                <a:spcPct val="100000"/>
              </a:lnSpc>
              <a:spcBef>
                <a:spcPct val="20000"/>
              </a:spcBef>
              <a:spcAft>
                <a:spcPts val="0"/>
              </a:spcAft>
              <a:buClrTx/>
              <a:buSzTx/>
              <a:buFont typeface="Arial"/>
              <a:buChar char="»"/>
              <a:tabLst/>
              <a:defRPr/>
            </a:pPr>
            <a:r>
              <a:rPr kumimoji="0" lang="en-GB" sz="1500" b="0" i="0" u="none" strike="noStrike" kern="1200" cap="none" spc="0" normalizeH="0" baseline="0" noProof="0" dirty="0">
                <a:ln>
                  <a:noFill/>
                </a:ln>
                <a:solidFill>
                  <a:prstClr val="black"/>
                </a:solidFill>
                <a:effectLst/>
                <a:uLnTx/>
                <a:uFillTx/>
                <a:latin typeface="Calibri"/>
                <a:ea typeface="+mn-ea"/>
                <a:cs typeface="+mn-cs"/>
              </a:rPr>
              <a:t>Fifth level</a:t>
            </a:r>
            <a:endParaRPr kumimoji="0" lang="en-US" sz="15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ext Placeholder 4"/>
          <p:cNvSpPr>
            <a:spLocks noGrp="1"/>
          </p:cNvSpPr>
          <p:nvPr>
            <p:ph type="body" sz="quarter" idx="11" hasCustomPrompt="1"/>
          </p:nvPr>
        </p:nvSpPr>
        <p:spPr>
          <a:xfrm>
            <a:off x="598339" y="708424"/>
            <a:ext cx="8185439" cy="519113"/>
          </a:xfrm>
          <a:prstGeom prst="rect">
            <a:avLst/>
          </a:prstGeom>
        </p:spPr>
        <p:txBody>
          <a:bodyPr>
            <a:normAutofit/>
          </a:bodyPr>
          <a:lstStyle>
            <a:lvl1pPr marL="0" indent="0">
              <a:buNone/>
              <a:defRPr sz="3600" b="1">
                <a:solidFill>
                  <a:srgbClr val="17375E"/>
                </a:solidFill>
                <a:latin typeface="Source Sans Pro"/>
                <a:cs typeface="Source Sans Pro"/>
              </a:defRPr>
            </a:lvl1pPr>
          </a:lstStyle>
          <a:p>
            <a:pPr lvl="0"/>
            <a:r>
              <a:rPr lang="en-GB" dirty="0"/>
              <a:t>Click to edit Master title styles</a:t>
            </a:r>
          </a:p>
        </p:txBody>
      </p:sp>
      <p:sp>
        <p:nvSpPr>
          <p:cNvPr id="7" name="TextBox 6">
            <a:extLst>
              <a:ext uri="{FF2B5EF4-FFF2-40B4-BE49-F238E27FC236}">
                <a16:creationId xmlns:a16="http://schemas.microsoft.com/office/drawing/2014/main" id="{F29F7A41-B587-49DA-A9A7-3103268137F5}"/>
              </a:ext>
            </a:extLst>
          </p:cNvPr>
          <p:cNvSpPr txBox="1"/>
          <p:nvPr userDrawn="1"/>
        </p:nvSpPr>
        <p:spPr>
          <a:xfrm>
            <a:off x="8342243" y="4605814"/>
            <a:ext cx="441534" cy="276999"/>
          </a:xfrm>
          <a:prstGeom prst="rect">
            <a:avLst/>
          </a:prstGeom>
          <a:noFill/>
        </p:spPr>
        <p:txBody>
          <a:bodyPr wrap="square" rtlCol="0">
            <a:spAutoFit/>
          </a:bodyPr>
          <a:lstStyle/>
          <a:p>
            <a:pPr algn="ctr"/>
            <a:fld id="{AE73CFF4-7EBC-4D4A-839C-BE7B66A7B975}" type="slidenum">
              <a:rPr lang="en-GB" sz="1200" i="1" smtClean="0">
                <a:solidFill>
                  <a:schemeClr val="bg1">
                    <a:lumMod val="65000"/>
                  </a:schemeClr>
                </a:solidFill>
              </a:rPr>
              <a:pPr algn="ctr"/>
              <a:t>‹#›</a:t>
            </a:fld>
            <a:endParaRPr lang="en-GB" sz="1200" i="1" dirty="0">
              <a:solidFill>
                <a:schemeClr val="bg1">
                  <a:lumMod val="65000"/>
                </a:schemeClr>
              </a:solidFill>
            </a:endParaRPr>
          </a:p>
        </p:txBody>
      </p:sp>
    </p:spTree>
    <p:extLst>
      <p:ext uri="{BB962C8B-B14F-4D97-AF65-F5344CB8AC3E}">
        <p14:creationId xmlns:p14="http://schemas.microsoft.com/office/powerpoint/2010/main" val="180080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2" name="Picture 1" descr="16-9fullhead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33020"/>
            <a:ext cx="9144000" cy="1079656"/>
          </a:xfrm>
          <a:prstGeom prst="rect">
            <a:avLst/>
          </a:prstGeom>
        </p:spPr>
      </p:pic>
      <p:sp>
        <p:nvSpPr>
          <p:cNvPr id="4" name="Text Placeholder 4"/>
          <p:cNvSpPr>
            <a:spLocks noGrp="1"/>
          </p:cNvSpPr>
          <p:nvPr>
            <p:ph type="body" sz="quarter" idx="11" hasCustomPrompt="1"/>
          </p:nvPr>
        </p:nvSpPr>
        <p:spPr>
          <a:xfrm>
            <a:off x="1528262" y="189313"/>
            <a:ext cx="7255517" cy="519113"/>
          </a:xfrm>
          <a:prstGeom prst="rect">
            <a:avLst/>
          </a:prstGeom>
        </p:spPr>
        <p:txBody>
          <a:bodyPr>
            <a:normAutofit/>
          </a:bodyPr>
          <a:lstStyle>
            <a:lvl1pPr marL="0" indent="0">
              <a:buNone/>
              <a:defRPr sz="3600">
                <a:solidFill>
                  <a:srgbClr val="FFFFFF"/>
                </a:solidFill>
                <a:latin typeface="Source Sans Pro"/>
                <a:cs typeface="Source Sans Pro"/>
              </a:defRPr>
            </a:lvl1pPr>
          </a:lstStyle>
          <a:p>
            <a:pPr lvl="0"/>
            <a:r>
              <a:rPr lang="en-GB" dirty="0"/>
              <a:t>Click to edit Master title styles</a:t>
            </a:r>
          </a:p>
        </p:txBody>
      </p:sp>
      <p:sp>
        <p:nvSpPr>
          <p:cNvPr id="3" name="Text Placeholder 2"/>
          <p:cNvSpPr>
            <a:spLocks noGrp="1"/>
          </p:cNvSpPr>
          <p:nvPr>
            <p:ph type="body" sz="quarter" idx="12" hasCustomPrompt="1"/>
          </p:nvPr>
        </p:nvSpPr>
        <p:spPr>
          <a:xfrm>
            <a:off x="1528262" y="708426"/>
            <a:ext cx="7255517" cy="452393"/>
          </a:xfrm>
          <a:prstGeom prst="rect">
            <a:avLst/>
          </a:prstGeom>
        </p:spPr>
        <p:txBody>
          <a:bodyPr>
            <a:normAutofit/>
          </a:bodyPr>
          <a:lstStyle>
            <a:lvl1pPr marL="0" indent="0">
              <a:buNone/>
              <a:defRPr sz="2800">
                <a:solidFill>
                  <a:srgbClr val="66CCFF"/>
                </a:solidFill>
              </a:defRPr>
            </a:lvl1pPr>
            <a:lvl2pPr marL="457189" indent="0" algn="l">
              <a:buNone/>
              <a:defRPr>
                <a:solidFill>
                  <a:srgbClr val="66CCFF"/>
                </a:solidFill>
              </a:defRPr>
            </a:lvl2pPr>
          </a:lstStyle>
          <a:p>
            <a:pPr lvl="0"/>
            <a:r>
              <a:rPr lang="en-GB" dirty="0"/>
              <a:t>Second level</a:t>
            </a:r>
          </a:p>
        </p:txBody>
      </p:sp>
      <p:sp>
        <p:nvSpPr>
          <p:cNvPr id="5" name="TextBox 4">
            <a:extLst>
              <a:ext uri="{FF2B5EF4-FFF2-40B4-BE49-F238E27FC236}">
                <a16:creationId xmlns:a16="http://schemas.microsoft.com/office/drawing/2014/main" id="{3C7B7620-7BDC-4133-9225-DD50663E8E7F}"/>
              </a:ext>
            </a:extLst>
          </p:cNvPr>
          <p:cNvSpPr txBox="1"/>
          <p:nvPr userDrawn="1"/>
        </p:nvSpPr>
        <p:spPr>
          <a:xfrm>
            <a:off x="8342243" y="4605814"/>
            <a:ext cx="441534" cy="276999"/>
          </a:xfrm>
          <a:prstGeom prst="rect">
            <a:avLst/>
          </a:prstGeom>
          <a:noFill/>
        </p:spPr>
        <p:txBody>
          <a:bodyPr wrap="square" rtlCol="0">
            <a:spAutoFit/>
          </a:bodyPr>
          <a:lstStyle/>
          <a:p>
            <a:pPr algn="ctr"/>
            <a:fld id="{AE73CFF4-7EBC-4D4A-839C-BE7B66A7B975}" type="slidenum">
              <a:rPr lang="en-GB" sz="1200" i="1" smtClean="0">
                <a:solidFill>
                  <a:schemeClr val="bg1">
                    <a:lumMod val="65000"/>
                  </a:schemeClr>
                </a:solidFill>
              </a:rPr>
              <a:pPr algn="ctr"/>
              <a:t>‹#›</a:t>
            </a:fld>
            <a:endParaRPr lang="en-GB" sz="1200" i="1" dirty="0">
              <a:solidFill>
                <a:schemeClr val="bg1">
                  <a:lumMod val="65000"/>
                </a:schemeClr>
              </a:solidFill>
            </a:endParaRPr>
          </a:p>
        </p:txBody>
      </p:sp>
      <p:sp>
        <p:nvSpPr>
          <p:cNvPr id="7" name="Text Placeholder 4">
            <a:extLst>
              <a:ext uri="{FF2B5EF4-FFF2-40B4-BE49-F238E27FC236}">
                <a16:creationId xmlns:a16="http://schemas.microsoft.com/office/drawing/2014/main" id="{DD9CE597-0516-4524-8D1B-F4FBF1A56A02}"/>
              </a:ext>
            </a:extLst>
          </p:cNvPr>
          <p:cNvSpPr>
            <a:spLocks noGrp="1"/>
          </p:cNvSpPr>
          <p:nvPr>
            <p:ph type="body" sz="quarter" idx="13" hasCustomPrompt="1"/>
          </p:nvPr>
        </p:nvSpPr>
        <p:spPr>
          <a:xfrm>
            <a:off x="1528262" y="2404867"/>
            <a:ext cx="7255517" cy="519113"/>
          </a:xfrm>
          <a:prstGeom prst="rect">
            <a:avLst/>
          </a:prstGeom>
        </p:spPr>
        <p:txBody>
          <a:bodyPr>
            <a:normAutofit/>
          </a:bodyPr>
          <a:lstStyle>
            <a:lvl1pPr marL="0" indent="0">
              <a:buNone/>
              <a:defRPr sz="3600">
                <a:solidFill>
                  <a:schemeClr val="tx2"/>
                </a:solidFill>
                <a:latin typeface="Source Sans Pro"/>
                <a:cs typeface="Source Sans Pro"/>
              </a:defRPr>
            </a:lvl1pPr>
          </a:lstStyle>
          <a:p>
            <a:pPr lvl="0"/>
            <a:r>
              <a:rPr lang="en-GB" dirty="0"/>
              <a:t>Click to edit Master title styles</a:t>
            </a:r>
          </a:p>
        </p:txBody>
      </p:sp>
      <p:sp>
        <p:nvSpPr>
          <p:cNvPr id="8" name="Text Placeholder 2">
            <a:extLst>
              <a:ext uri="{FF2B5EF4-FFF2-40B4-BE49-F238E27FC236}">
                <a16:creationId xmlns:a16="http://schemas.microsoft.com/office/drawing/2014/main" id="{4E9D4383-E4E3-4AC1-86D6-80A090875102}"/>
              </a:ext>
            </a:extLst>
          </p:cNvPr>
          <p:cNvSpPr>
            <a:spLocks noGrp="1"/>
          </p:cNvSpPr>
          <p:nvPr>
            <p:ph type="body" sz="quarter" idx="14" hasCustomPrompt="1"/>
          </p:nvPr>
        </p:nvSpPr>
        <p:spPr>
          <a:xfrm>
            <a:off x="1528262" y="2923980"/>
            <a:ext cx="7255517" cy="452393"/>
          </a:xfrm>
          <a:prstGeom prst="rect">
            <a:avLst/>
          </a:prstGeom>
        </p:spPr>
        <p:txBody>
          <a:bodyPr>
            <a:normAutofit/>
          </a:bodyPr>
          <a:lstStyle>
            <a:lvl1pPr marL="0" indent="0">
              <a:buNone/>
              <a:defRPr sz="2800">
                <a:solidFill>
                  <a:srgbClr val="66CCFF"/>
                </a:solidFill>
              </a:defRPr>
            </a:lvl1pPr>
            <a:lvl2pPr marL="457189" indent="0" algn="l">
              <a:buNone/>
              <a:defRPr>
                <a:solidFill>
                  <a:srgbClr val="66CCFF"/>
                </a:solidFill>
              </a:defRPr>
            </a:lvl2pPr>
          </a:lstStyle>
          <a:p>
            <a:pPr lvl="0"/>
            <a:r>
              <a:rPr lang="en-GB" dirty="0"/>
              <a:t>Second level</a:t>
            </a:r>
          </a:p>
        </p:txBody>
      </p:sp>
    </p:spTree>
    <p:extLst>
      <p:ext uri="{BB962C8B-B14F-4D97-AF65-F5344CB8AC3E}">
        <p14:creationId xmlns:p14="http://schemas.microsoft.com/office/powerpoint/2010/main" val="786129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pic>
        <p:nvPicPr>
          <p:cNvPr id="2" name="Picture 1" descr="16-9backcove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36617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83EAADE1-9008-4F16-878E-1DB59036AC4C}" type="datetimeFigureOut">
              <a:rPr lang="en-GB" smtClean="0"/>
              <a:pPr/>
              <a:t>26/10/2020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22D42-68A8-4A78-B865-1D5A32D8991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3EAADE1-9008-4F16-878E-1DB59036AC4C}" type="datetimeFigureOut">
              <a:rPr lang="en-GB" smtClean="0"/>
              <a:pPr/>
              <a:t>26/10/2020</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5D22D42-68A8-4A78-B865-1D5A32D8991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lnSpcReduction="20000"/>
          </a:bodyPr>
          <a:lstStyle/>
          <a:p>
            <a:r>
              <a:rPr lang="en-US" dirty="0"/>
              <a:t>New Appraiser Training</a:t>
            </a:r>
          </a:p>
        </p:txBody>
      </p:sp>
      <p:sp>
        <p:nvSpPr>
          <p:cNvPr id="3" name="Text Placeholder 2"/>
          <p:cNvSpPr>
            <a:spLocks noGrp="1"/>
          </p:cNvSpPr>
          <p:nvPr>
            <p:ph type="body" sz="quarter" idx="12"/>
          </p:nvPr>
        </p:nvSpPr>
        <p:spPr/>
        <p:txBody>
          <a:bodyPr>
            <a:normAutofit fontScale="92500" lnSpcReduction="10000"/>
          </a:bodyPr>
          <a:lstStyle/>
          <a:p>
            <a:r>
              <a:rPr lang="en-US" dirty="0"/>
              <a:t>Medical Appraisal Scotland</a:t>
            </a:r>
          </a:p>
        </p:txBody>
      </p:sp>
      <p:sp>
        <p:nvSpPr>
          <p:cNvPr id="5" name="Text Placeholder 4">
            <a:extLst>
              <a:ext uri="{FF2B5EF4-FFF2-40B4-BE49-F238E27FC236}">
                <a16:creationId xmlns:a16="http://schemas.microsoft.com/office/drawing/2014/main" id="{F4BA070C-95EF-4DCF-8787-A2FA59FCC7F8}"/>
              </a:ext>
            </a:extLst>
          </p:cNvPr>
          <p:cNvSpPr>
            <a:spLocks noGrp="1"/>
          </p:cNvSpPr>
          <p:nvPr>
            <p:ph type="body" sz="quarter" idx="13"/>
          </p:nvPr>
        </p:nvSpPr>
        <p:spPr/>
        <p:txBody>
          <a:bodyPr>
            <a:normAutofit fontScale="92500" lnSpcReduction="20000"/>
          </a:bodyPr>
          <a:lstStyle/>
          <a:p>
            <a:r>
              <a:rPr lang="en-GB" dirty="0"/>
              <a:t>Challenging Appraisal Situations</a:t>
            </a:r>
          </a:p>
        </p:txBody>
      </p:sp>
      <p:sp>
        <p:nvSpPr>
          <p:cNvPr id="6" name="Text Placeholder 5">
            <a:extLst>
              <a:ext uri="{FF2B5EF4-FFF2-40B4-BE49-F238E27FC236}">
                <a16:creationId xmlns:a16="http://schemas.microsoft.com/office/drawing/2014/main" id="{905D0F32-5CE6-4E43-B714-DA853AE76C82}"/>
              </a:ext>
            </a:extLst>
          </p:cNvPr>
          <p:cNvSpPr>
            <a:spLocks noGrp="1"/>
          </p:cNvSpPr>
          <p:nvPr>
            <p:ph type="body" sz="quarter" idx="14"/>
          </p:nvPr>
        </p:nvSpPr>
        <p:spPr/>
        <p:txBody>
          <a:bodyPr vert="horz" lIns="68580" tIns="34290" rIns="68580" bIns="34290" rtlCol="0" anchor="t">
            <a:normAutofit fontScale="92500" lnSpcReduction="10000"/>
          </a:bodyPr>
          <a:lstStyle/>
          <a:p>
            <a:r>
              <a:rPr lang="en-GB" sz="2775" dirty="0"/>
              <a:t>Module 06</a:t>
            </a:r>
            <a:endParaRPr lang="en-GB" dirty="0"/>
          </a:p>
        </p:txBody>
      </p:sp>
      <p:sp>
        <p:nvSpPr>
          <p:cNvPr id="11" name="Text Placeholder 5">
            <a:extLst>
              <a:ext uri="{FF2B5EF4-FFF2-40B4-BE49-F238E27FC236}">
                <a16:creationId xmlns:a16="http://schemas.microsoft.com/office/drawing/2014/main" id="{16535855-F8AD-4DC2-8136-D4E0755985D7}"/>
              </a:ext>
            </a:extLst>
          </p:cNvPr>
          <p:cNvSpPr txBox="1">
            <a:spLocks/>
          </p:cNvSpPr>
          <p:nvPr/>
        </p:nvSpPr>
        <p:spPr>
          <a:xfrm>
            <a:off x="1528260" y="3535452"/>
            <a:ext cx="7255517" cy="632573"/>
          </a:xfrm>
          <a:prstGeom prst="rect">
            <a:avLst/>
          </a:prstGeom>
        </p:spPr>
        <p:txBody>
          <a:bodyPr vert="horz" lIns="91440" tIns="45720" rIns="91440" bIns="45720" rtlCol="0">
            <a:normAutofit fontScale="62500" lnSpcReduction="20000"/>
          </a:bodyPr>
          <a:lstStyle>
            <a:lvl1pPr marL="0" indent="0" algn="l" defTabSz="457200" rtl="0" eaLnBrk="1" latinLnBrk="0" hangingPunct="1">
              <a:spcBef>
                <a:spcPct val="20000"/>
              </a:spcBef>
              <a:buFont typeface="Arial"/>
              <a:buNone/>
              <a:defRPr sz="2800" kern="1200">
                <a:solidFill>
                  <a:srgbClr val="66CCFF"/>
                </a:solidFill>
                <a:latin typeface="+mn-lt"/>
                <a:ea typeface="+mn-ea"/>
                <a:cs typeface="+mn-cs"/>
              </a:defRPr>
            </a:lvl1pPr>
            <a:lvl2pPr marL="457200" indent="0" algn="l" defTabSz="457200" rtl="0" eaLnBrk="1" latinLnBrk="0" hangingPunct="1">
              <a:spcBef>
                <a:spcPct val="20000"/>
              </a:spcBef>
              <a:buFont typeface="Arial"/>
              <a:buNone/>
              <a:defRPr sz="2800" kern="1200">
                <a:solidFill>
                  <a:srgbClr val="66CC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i="1" dirty="0"/>
              <a:t>This PowerPoint has no audio nor animations.</a:t>
            </a:r>
          </a:p>
          <a:p>
            <a:r>
              <a:rPr lang="en-GB" i="1" dirty="0"/>
              <a:t>The audio has been transcribed in the Notes section for your reference.</a:t>
            </a:r>
          </a:p>
        </p:txBody>
      </p:sp>
    </p:spTree>
    <p:extLst>
      <p:ext uri="{BB962C8B-B14F-4D97-AF65-F5344CB8AC3E}">
        <p14:creationId xmlns:p14="http://schemas.microsoft.com/office/powerpoint/2010/main" val="518960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B91B76-955F-4192-8B6E-758453638E3A}"/>
              </a:ext>
            </a:extLst>
          </p:cNvPr>
          <p:cNvSpPr>
            <a:spLocks noGrp="1"/>
          </p:cNvSpPr>
          <p:nvPr>
            <p:ph type="body" sz="quarter" idx="10"/>
          </p:nvPr>
        </p:nvSpPr>
        <p:spPr/>
        <p:txBody>
          <a:bodyPr>
            <a:normAutofit/>
          </a:bodyPr>
          <a:lstStyle/>
          <a:p>
            <a:r>
              <a:rPr lang="en-GB" dirty="0"/>
              <a:t>Being able to identify them</a:t>
            </a:r>
          </a:p>
          <a:p>
            <a:r>
              <a:rPr lang="en-GB" dirty="0"/>
              <a:t>Making a judgement about seriousness</a:t>
            </a:r>
          </a:p>
          <a:p>
            <a:r>
              <a:rPr lang="en-GB" dirty="0"/>
              <a:t>Know where to seek advice and help as an appraiser</a:t>
            </a:r>
          </a:p>
          <a:p>
            <a:r>
              <a:rPr lang="en-GB" dirty="0"/>
              <a:t>Know where to sign post doctors for further help</a:t>
            </a:r>
          </a:p>
          <a:p>
            <a:r>
              <a:rPr lang="en-GB" dirty="0"/>
              <a:t>Capture concerns accurately in summary and include actions in PDP</a:t>
            </a:r>
          </a:p>
          <a:p>
            <a:r>
              <a:rPr lang="en-GB" dirty="0"/>
              <a:t>Know when to stop an appraisal</a:t>
            </a:r>
          </a:p>
        </p:txBody>
      </p:sp>
      <p:sp>
        <p:nvSpPr>
          <p:cNvPr id="3" name="Text Placeholder 2">
            <a:extLst>
              <a:ext uri="{FF2B5EF4-FFF2-40B4-BE49-F238E27FC236}">
                <a16:creationId xmlns:a16="http://schemas.microsoft.com/office/drawing/2014/main" id="{3039F951-8399-4DF6-8C02-693830AE20B7}"/>
              </a:ext>
            </a:extLst>
          </p:cNvPr>
          <p:cNvSpPr>
            <a:spLocks noGrp="1"/>
          </p:cNvSpPr>
          <p:nvPr>
            <p:ph type="body" sz="quarter" idx="11"/>
          </p:nvPr>
        </p:nvSpPr>
        <p:spPr/>
        <p:txBody>
          <a:bodyPr>
            <a:normAutofit fontScale="92500" lnSpcReduction="20000"/>
          </a:bodyPr>
          <a:lstStyle/>
          <a:p>
            <a:r>
              <a:rPr lang="en-GB" dirty="0"/>
              <a:t>Your role with concerns</a:t>
            </a:r>
          </a:p>
        </p:txBody>
      </p:sp>
    </p:spTree>
    <p:extLst>
      <p:ext uri="{BB962C8B-B14F-4D97-AF65-F5344CB8AC3E}">
        <p14:creationId xmlns:p14="http://schemas.microsoft.com/office/powerpoint/2010/main" val="222979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B3561A3-FD89-468E-B156-73F1FCB9568C}"/>
              </a:ext>
            </a:extLst>
          </p:cNvPr>
          <p:cNvSpPr>
            <a:spLocks noGrp="1"/>
          </p:cNvSpPr>
          <p:nvPr>
            <p:ph type="body" sz="quarter" idx="10"/>
          </p:nvPr>
        </p:nvSpPr>
        <p:spPr/>
        <p:txBody>
          <a:bodyPr>
            <a:normAutofit/>
          </a:bodyPr>
          <a:lstStyle/>
          <a:p>
            <a:r>
              <a:rPr lang="en-GB" b="1" dirty="0"/>
              <a:t>Very rare</a:t>
            </a:r>
          </a:p>
          <a:p>
            <a:r>
              <a:rPr lang="en-GB" dirty="0"/>
              <a:t>Evidence of a previously unknown serious performance concern threatening patient safety</a:t>
            </a:r>
          </a:p>
          <a:p>
            <a:r>
              <a:rPr lang="en-GB" dirty="0"/>
              <a:t>Attendance at interview in a seriously depressed/distressed state or under influence of drugs/alcohol</a:t>
            </a:r>
          </a:p>
          <a:p>
            <a:endParaRPr lang="en-GB" dirty="0"/>
          </a:p>
        </p:txBody>
      </p:sp>
      <p:sp>
        <p:nvSpPr>
          <p:cNvPr id="3" name="Text Placeholder 2">
            <a:extLst>
              <a:ext uri="{FF2B5EF4-FFF2-40B4-BE49-F238E27FC236}">
                <a16:creationId xmlns:a16="http://schemas.microsoft.com/office/drawing/2014/main" id="{8478DA02-A235-444D-90A3-C46B3613A733}"/>
              </a:ext>
            </a:extLst>
          </p:cNvPr>
          <p:cNvSpPr>
            <a:spLocks noGrp="1"/>
          </p:cNvSpPr>
          <p:nvPr>
            <p:ph type="body" sz="quarter" idx="11"/>
          </p:nvPr>
        </p:nvSpPr>
        <p:spPr/>
        <p:txBody>
          <a:bodyPr>
            <a:normAutofit fontScale="92500" lnSpcReduction="20000"/>
          </a:bodyPr>
          <a:lstStyle/>
          <a:p>
            <a:r>
              <a:rPr lang="en-GB" dirty="0"/>
              <a:t>Suspending the appraisal</a:t>
            </a:r>
          </a:p>
        </p:txBody>
      </p:sp>
      <p:pic>
        <p:nvPicPr>
          <p:cNvPr id="5" name="Graphic 4">
            <a:extLst>
              <a:ext uri="{FF2B5EF4-FFF2-40B4-BE49-F238E27FC236}">
                <a16:creationId xmlns:a16="http://schemas.microsoft.com/office/drawing/2014/main" id="{4885666C-2E6E-464E-827D-200CB66D636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20272" y="483518"/>
            <a:ext cx="1253729" cy="1253729"/>
          </a:xfrm>
          <a:prstGeom prst="rect">
            <a:avLst/>
          </a:prstGeom>
        </p:spPr>
      </p:pic>
    </p:spTree>
    <p:extLst>
      <p:ext uri="{BB962C8B-B14F-4D97-AF65-F5344CB8AC3E}">
        <p14:creationId xmlns:p14="http://schemas.microsoft.com/office/powerpoint/2010/main" val="346414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3627DA-F112-4FA2-A32B-2F07B6CA71B7}"/>
              </a:ext>
            </a:extLst>
          </p:cNvPr>
          <p:cNvSpPr>
            <a:spLocks noGrp="1"/>
          </p:cNvSpPr>
          <p:nvPr>
            <p:ph type="body" sz="quarter" idx="10"/>
          </p:nvPr>
        </p:nvSpPr>
        <p:spPr/>
        <p:txBody>
          <a:bodyPr>
            <a:normAutofit fontScale="92500"/>
          </a:bodyPr>
          <a:lstStyle/>
          <a:p>
            <a:r>
              <a:rPr lang="en-GB" dirty="0"/>
              <a:t>Potential conflicts of interest (allocate a different appraiser)</a:t>
            </a:r>
          </a:p>
          <a:p>
            <a:r>
              <a:rPr lang="en-GB" dirty="0"/>
              <a:t>No pre-appraisal documentation/illegible documentation</a:t>
            </a:r>
          </a:p>
          <a:p>
            <a:r>
              <a:rPr lang="en-GB" dirty="0"/>
              <a:t>Late receipt of pre-appraisal documentation with no time to prepare</a:t>
            </a:r>
          </a:p>
          <a:p>
            <a:r>
              <a:rPr lang="en-GB" dirty="0"/>
              <a:t>No previous summary of appraisal or PDP from last year’s appraisal</a:t>
            </a:r>
          </a:p>
          <a:p>
            <a:r>
              <a:rPr lang="en-GB" dirty="0"/>
              <a:t>Inadequate supporting information</a:t>
            </a:r>
          </a:p>
          <a:p>
            <a:r>
              <a:rPr lang="en-GB" dirty="0"/>
              <a:t>Unsuitable venue or lack of protected time</a:t>
            </a:r>
          </a:p>
        </p:txBody>
      </p:sp>
      <p:sp>
        <p:nvSpPr>
          <p:cNvPr id="3" name="Text Placeholder 2">
            <a:extLst>
              <a:ext uri="{FF2B5EF4-FFF2-40B4-BE49-F238E27FC236}">
                <a16:creationId xmlns:a16="http://schemas.microsoft.com/office/drawing/2014/main" id="{B7FED8BC-73F8-4D52-A188-536C9D1E144B}"/>
              </a:ext>
            </a:extLst>
          </p:cNvPr>
          <p:cNvSpPr>
            <a:spLocks noGrp="1"/>
          </p:cNvSpPr>
          <p:nvPr>
            <p:ph type="body" sz="quarter" idx="11"/>
          </p:nvPr>
        </p:nvSpPr>
        <p:spPr/>
        <p:txBody>
          <a:bodyPr>
            <a:normAutofit fontScale="85000" lnSpcReduction="10000"/>
          </a:bodyPr>
          <a:lstStyle/>
          <a:p>
            <a:r>
              <a:rPr lang="en-GB" dirty="0"/>
              <a:t>Preparation: time to postpone the appraisal?</a:t>
            </a:r>
          </a:p>
        </p:txBody>
      </p:sp>
    </p:spTree>
    <p:extLst>
      <p:ext uri="{BB962C8B-B14F-4D97-AF65-F5344CB8AC3E}">
        <p14:creationId xmlns:p14="http://schemas.microsoft.com/office/powerpoint/2010/main" val="389779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BF1B1C-0178-434D-87E0-45A24C662D9D}"/>
              </a:ext>
            </a:extLst>
          </p:cNvPr>
          <p:cNvSpPr>
            <a:spLocks noGrp="1"/>
          </p:cNvSpPr>
          <p:nvPr>
            <p:ph type="body" sz="quarter" idx="10"/>
          </p:nvPr>
        </p:nvSpPr>
        <p:spPr/>
        <p:txBody>
          <a:bodyPr>
            <a:normAutofit lnSpcReduction="10000"/>
          </a:bodyPr>
          <a:lstStyle/>
          <a:p>
            <a:r>
              <a:rPr lang="en-GB" dirty="0"/>
              <a:t>Try as far as possible to crystallise:</a:t>
            </a:r>
          </a:p>
          <a:p>
            <a:pPr lvl="1"/>
            <a:r>
              <a:rPr lang="en-GB" dirty="0"/>
              <a:t>Are patients at risk?</a:t>
            </a:r>
          </a:p>
          <a:p>
            <a:pPr lvl="1"/>
            <a:r>
              <a:rPr lang="en-GB" dirty="0"/>
              <a:t>Should the appraisal continue?</a:t>
            </a:r>
          </a:p>
          <a:p>
            <a:pPr lvl="1"/>
            <a:r>
              <a:rPr lang="en-GB" dirty="0"/>
              <a:t>What action are you going to take?</a:t>
            </a:r>
          </a:p>
          <a:p>
            <a:r>
              <a:rPr lang="en-GB" dirty="0"/>
              <a:t>How you can signpost clearly the next steps to the doctor?</a:t>
            </a:r>
          </a:p>
          <a:p>
            <a:r>
              <a:rPr lang="en-GB" dirty="0"/>
              <a:t>Sometimes it is appropriate for the appraisal to continue but for the appraiser to take action in the way that the appraisal is written-up</a:t>
            </a:r>
          </a:p>
        </p:txBody>
      </p:sp>
      <p:sp>
        <p:nvSpPr>
          <p:cNvPr id="3" name="Text Placeholder 2">
            <a:extLst>
              <a:ext uri="{FF2B5EF4-FFF2-40B4-BE49-F238E27FC236}">
                <a16:creationId xmlns:a16="http://schemas.microsoft.com/office/drawing/2014/main" id="{251A02E7-0445-4CE3-93E0-037F6E3ED8C6}"/>
              </a:ext>
            </a:extLst>
          </p:cNvPr>
          <p:cNvSpPr>
            <a:spLocks noGrp="1"/>
          </p:cNvSpPr>
          <p:nvPr>
            <p:ph type="body" sz="quarter" idx="11"/>
          </p:nvPr>
        </p:nvSpPr>
        <p:spPr/>
        <p:txBody>
          <a:bodyPr>
            <a:normAutofit fontScale="92500" lnSpcReduction="20000"/>
          </a:bodyPr>
          <a:lstStyle/>
          <a:p>
            <a:r>
              <a:rPr lang="en-GB" dirty="0"/>
              <a:t>Special cases</a:t>
            </a:r>
          </a:p>
        </p:txBody>
      </p:sp>
    </p:spTree>
    <p:extLst>
      <p:ext uri="{BB962C8B-B14F-4D97-AF65-F5344CB8AC3E}">
        <p14:creationId xmlns:p14="http://schemas.microsoft.com/office/powerpoint/2010/main" val="1135595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866C749-FA1C-4768-B418-76833AB80913}"/>
              </a:ext>
            </a:extLst>
          </p:cNvPr>
          <p:cNvSpPr>
            <a:spLocks noGrp="1"/>
          </p:cNvSpPr>
          <p:nvPr>
            <p:ph type="body" sz="quarter" idx="10"/>
          </p:nvPr>
        </p:nvSpPr>
        <p:spPr/>
        <p:txBody>
          <a:bodyPr/>
          <a:lstStyle/>
          <a:p>
            <a:r>
              <a:rPr lang="en-GB" dirty="0"/>
              <a:t>Identify potential areas of difficulty</a:t>
            </a:r>
          </a:p>
          <a:p>
            <a:r>
              <a:rPr lang="en-GB" dirty="0"/>
              <a:t>Understand the possible causes for these difficulties</a:t>
            </a:r>
          </a:p>
          <a:p>
            <a:r>
              <a:rPr lang="en-GB" dirty="0"/>
              <a:t>Develop strategies for dealing with difficult appraisals</a:t>
            </a:r>
          </a:p>
          <a:p>
            <a:endParaRPr lang="en-GB" dirty="0"/>
          </a:p>
        </p:txBody>
      </p:sp>
      <p:sp>
        <p:nvSpPr>
          <p:cNvPr id="3" name="Text Placeholder 2">
            <a:extLst>
              <a:ext uri="{FF2B5EF4-FFF2-40B4-BE49-F238E27FC236}">
                <a16:creationId xmlns:a16="http://schemas.microsoft.com/office/drawing/2014/main" id="{F9C60FA1-B2D3-43A3-B27B-9198FFA8AAF0}"/>
              </a:ext>
            </a:extLst>
          </p:cNvPr>
          <p:cNvSpPr>
            <a:spLocks noGrp="1"/>
          </p:cNvSpPr>
          <p:nvPr>
            <p:ph type="body" sz="quarter" idx="11"/>
          </p:nvPr>
        </p:nvSpPr>
        <p:spPr/>
        <p:txBody>
          <a:bodyPr>
            <a:normAutofit fontScale="92500" lnSpcReduction="20000"/>
          </a:bodyPr>
          <a:lstStyle/>
          <a:p>
            <a:r>
              <a:rPr lang="en-GB" dirty="0"/>
              <a:t>Preparing for difficult medical appraisals</a:t>
            </a:r>
          </a:p>
        </p:txBody>
      </p:sp>
    </p:spTree>
    <p:extLst>
      <p:ext uri="{BB962C8B-B14F-4D97-AF65-F5344CB8AC3E}">
        <p14:creationId xmlns:p14="http://schemas.microsoft.com/office/powerpoint/2010/main" val="147204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B83EC5-A907-451F-B3EE-A04E45ED77F0}"/>
              </a:ext>
            </a:extLst>
          </p:cNvPr>
          <p:cNvSpPr>
            <a:spLocks noGrp="1"/>
          </p:cNvSpPr>
          <p:nvPr>
            <p:ph type="body" sz="quarter" idx="10"/>
          </p:nvPr>
        </p:nvSpPr>
        <p:spPr/>
        <p:txBody>
          <a:bodyPr>
            <a:noAutofit/>
          </a:bodyPr>
          <a:lstStyle/>
          <a:p>
            <a:r>
              <a:rPr lang="en-GB" sz="2200" dirty="0"/>
              <a:t>In practice, doctors do not conform to stereotypes (unless they are choosing to play a single role)</a:t>
            </a:r>
          </a:p>
          <a:p>
            <a:r>
              <a:rPr lang="en-GB" sz="2200" dirty="0"/>
              <a:t>Difficult appraisals will usually involve a mixture of some of these attitudes and behaviours</a:t>
            </a:r>
          </a:p>
          <a:p>
            <a:r>
              <a:rPr lang="en-GB" sz="2200" dirty="0"/>
              <a:t>The high flying doctor may also produce too much meticulously organised paperwork and then reveal that it is all fuelled by alcohol as a stress reliever</a:t>
            </a:r>
          </a:p>
          <a:p>
            <a:r>
              <a:rPr lang="en-GB" sz="2200" dirty="0"/>
              <a:t>Being an appraiser is a privilege but it is not always easy and in many situations there are no perfect answers</a:t>
            </a:r>
          </a:p>
        </p:txBody>
      </p:sp>
      <p:sp>
        <p:nvSpPr>
          <p:cNvPr id="3" name="Text Placeholder 2">
            <a:extLst>
              <a:ext uri="{FF2B5EF4-FFF2-40B4-BE49-F238E27FC236}">
                <a16:creationId xmlns:a16="http://schemas.microsoft.com/office/drawing/2014/main" id="{4C26CE09-142B-4FFA-BA6D-EE5AB566E60E}"/>
              </a:ext>
            </a:extLst>
          </p:cNvPr>
          <p:cNvSpPr>
            <a:spLocks noGrp="1"/>
          </p:cNvSpPr>
          <p:nvPr>
            <p:ph type="body" sz="quarter" idx="11"/>
          </p:nvPr>
        </p:nvSpPr>
        <p:spPr/>
        <p:txBody>
          <a:bodyPr>
            <a:normAutofit fontScale="92500" lnSpcReduction="20000"/>
          </a:bodyPr>
          <a:lstStyle/>
          <a:p>
            <a:r>
              <a:rPr lang="en-GB" dirty="0"/>
              <a:t>Summary – reality is complex</a:t>
            </a:r>
          </a:p>
        </p:txBody>
      </p:sp>
    </p:spTree>
    <p:extLst>
      <p:ext uri="{BB962C8B-B14F-4D97-AF65-F5344CB8AC3E}">
        <p14:creationId xmlns:p14="http://schemas.microsoft.com/office/powerpoint/2010/main" val="3688159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lnSpcReduction="20000"/>
          </a:bodyPr>
          <a:lstStyle/>
          <a:p>
            <a:r>
              <a:rPr lang="en-US" dirty="0"/>
              <a:t>New Appraiser Training</a:t>
            </a:r>
          </a:p>
        </p:txBody>
      </p:sp>
      <p:sp>
        <p:nvSpPr>
          <p:cNvPr id="3" name="Text Placeholder 2"/>
          <p:cNvSpPr>
            <a:spLocks noGrp="1"/>
          </p:cNvSpPr>
          <p:nvPr>
            <p:ph type="body" sz="quarter" idx="12"/>
          </p:nvPr>
        </p:nvSpPr>
        <p:spPr/>
        <p:txBody>
          <a:bodyPr>
            <a:normAutofit fontScale="92500" lnSpcReduction="10000"/>
          </a:bodyPr>
          <a:lstStyle/>
          <a:p>
            <a:r>
              <a:rPr lang="en-US" dirty="0"/>
              <a:t>Medical Appraisal Scotland</a:t>
            </a:r>
          </a:p>
        </p:txBody>
      </p:sp>
      <p:sp>
        <p:nvSpPr>
          <p:cNvPr id="5" name="Text Placeholder 4">
            <a:extLst>
              <a:ext uri="{FF2B5EF4-FFF2-40B4-BE49-F238E27FC236}">
                <a16:creationId xmlns:a16="http://schemas.microsoft.com/office/drawing/2014/main" id="{F4BA070C-95EF-4DCF-8787-A2FA59FCC7F8}"/>
              </a:ext>
            </a:extLst>
          </p:cNvPr>
          <p:cNvSpPr>
            <a:spLocks noGrp="1"/>
          </p:cNvSpPr>
          <p:nvPr>
            <p:ph type="body" sz="quarter" idx="13"/>
          </p:nvPr>
        </p:nvSpPr>
        <p:spPr/>
        <p:txBody>
          <a:bodyPr>
            <a:normAutofit fontScale="92500" lnSpcReduction="20000"/>
          </a:bodyPr>
          <a:lstStyle/>
          <a:p>
            <a:r>
              <a:rPr lang="en-GB" dirty="0"/>
              <a:t>Appraiser issues</a:t>
            </a:r>
          </a:p>
        </p:txBody>
      </p:sp>
      <p:sp>
        <p:nvSpPr>
          <p:cNvPr id="6" name="Text Placeholder 5">
            <a:extLst>
              <a:ext uri="{FF2B5EF4-FFF2-40B4-BE49-F238E27FC236}">
                <a16:creationId xmlns:a16="http://schemas.microsoft.com/office/drawing/2014/main" id="{905D0F32-5CE6-4E43-B714-DA853AE76C82}"/>
              </a:ext>
            </a:extLst>
          </p:cNvPr>
          <p:cNvSpPr>
            <a:spLocks noGrp="1"/>
          </p:cNvSpPr>
          <p:nvPr>
            <p:ph type="body" sz="quarter" idx="14"/>
          </p:nvPr>
        </p:nvSpPr>
        <p:spPr/>
        <p:txBody>
          <a:bodyPr>
            <a:normAutofit fontScale="92500" lnSpcReduction="10000"/>
          </a:bodyPr>
          <a:lstStyle/>
          <a:p>
            <a:endParaRPr lang="en-GB"/>
          </a:p>
        </p:txBody>
      </p:sp>
    </p:spTree>
    <p:extLst>
      <p:ext uri="{BB962C8B-B14F-4D97-AF65-F5344CB8AC3E}">
        <p14:creationId xmlns:p14="http://schemas.microsoft.com/office/powerpoint/2010/main" val="153107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4AF2C4-7078-4C24-A51E-AD8FCCF9213C}"/>
              </a:ext>
            </a:extLst>
          </p:cNvPr>
          <p:cNvSpPr>
            <a:spLocks noGrp="1"/>
          </p:cNvSpPr>
          <p:nvPr>
            <p:ph type="body" sz="quarter" idx="11"/>
          </p:nvPr>
        </p:nvSpPr>
        <p:spPr/>
        <p:txBody>
          <a:bodyPr>
            <a:normAutofit fontScale="92500" lnSpcReduction="20000"/>
          </a:bodyPr>
          <a:lstStyle/>
          <a:p>
            <a:r>
              <a:rPr lang="en-GB" dirty="0"/>
              <a:t>Pitfalls…</a:t>
            </a:r>
          </a:p>
        </p:txBody>
      </p:sp>
      <p:sp>
        <p:nvSpPr>
          <p:cNvPr id="4" name="TextBox 3">
            <a:extLst>
              <a:ext uri="{FF2B5EF4-FFF2-40B4-BE49-F238E27FC236}">
                <a16:creationId xmlns:a16="http://schemas.microsoft.com/office/drawing/2014/main" id="{9189DAAA-4607-43E7-A4AD-B402878A0AA9}"/>
              </a:ext>
            </a:extLst>
          </p:cNvPr>
          <p:cNvSpPr txBox="1"/>
          <p:nvPr/>
        </p:nvSpPr>
        <p:spPr>
          <a:xfrm>
            <a:off x="1579095" y="1179714"/>
            <a:ext cx="5660396" cy="553998"/>
          </a:xfrm>
          <a:prstGeom prst="rect">
            <a:avLst/>
          </a:prstGeom>
          <a:noFill/>
        </p:spPr>
        <p:txBody>
          <a:bodyPr wrap="none" rtlCol="0">
            <a:spAutoFit/>
          </a:bodyPr>
          <a:lstStyle/>
          <a:p>
            <a:r>
              <a:rPr lang="en-GB" sz="1500" b="1" dirty="0">
                <a:solidFill>
                  <a:srgbClr val="17375E"/>
                </a:solidFill>
              </a:rPr>
              <a:t>What potential pitfalls do you recognise for yourself as an appraiser?</a:t>
            </a:r>
          </a:p>
          <a:p>
            <a:r>
              <a:rPr lang="en-GB" sz="1500" b="1" dirty="0">
                <a:solidFill>
                  <a:srgbClr val="17375E"/>
                </a:solidFill>
              </a:rPr>
              <a:t>How might you avoid these traps?</a:t>
            </a:r>
            <a:r>
              <a:rPr lang="en-GB" sz="1013" i="1" dirty="0">
                <a:solidFill>
                  <a:srgbClr val="17375E"/>
                </a:solidFill>
              </a:rPr>
              <a:t>  </a:t>
            </a:r>
            <a:endParaRPr lang="en-GB" sz="1500" i="1" dirty="0">
              <a:solidFill>
                <a:srgbClr val="17375E"/>
              </a:solidFill>
            </a:endParaRPr>
          </a:p>
        </p:txBody>
      </p:sp>
      <p:grpSp>
        <p:nvGrpSpPr>
          <p:cNvPr id="19" name="Group 18">
            <a:extLst>
              <a:ext uri="{FF2B5EF4-FFF2-40B4-BE49-F238E27FC236}">
                <a16:creationId xmlns:a16="http://schemas.microsoft.com/office/drawing/2014/main" id="{C0334A3E-B79B-42A0-A158-7113DC06B2C5}"/>
              </a:ext>
            </a:extLst>
          </p:cNvPr>
          <p:cNvGrpSpPr/>
          <p:nvPr/>
        </p:nvGrpSpPr>
        <p:grpSpPr>
          <a:xfrm>
            <a:off x="1367630" y="1840013"/>
            <a:ext cx="6408741" cy="2828780"/>
            <a:chOff x="1804759" y="2443608"/>
            <a:chExt cx="8544988" cy="3771706"/>
          </a:xfrm>
        </p:grpSpPr>
        <p:sp>
          <p:nvSpPr>
            <p:cNvPr id="6" name="TextBox 5">
              <a:extLst>
                <a:ext uri="{FF2B5EF4-FFF2-40B4-BE49-F238E27FC236}">
                  <a16:creationId xmlns:a16="http://schemas.microsoft.com/office/drawing/2014/main" id="{7C2E3DA4-2F61-43C3-8988-70F8C15FF79F}"/>
                </a:ext>
              </a:extLst>
            </p:cNvPr>
            <p:cNvSpPr txBox="1"/>
            <p:nvPr/>
          </p:nvSpPr>
          <p:spPr>
            <a:xfrm>
              <a:off x="6959414" y="2443608"/>
              <a:ext cx="2530597" cy="369332"/>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n-GB" sz="1200" b="1" dirty="0">
                  <a:latin typeface="Arial" pitchFamily="34" charset="0"/>
                  <a:cs typeface="Arial" pitchFamily="34" charset="0"/>
                </a:rPr>
                <a:t>The elder statesman</a:t>
              </a:r>
            </a:p>
          </p:txBody>
        </p:sp>
        <p:sp>
          <p:nvSpPr>
            <p:cNvPr id="7" name="TextBox 6">
              <a:extLst>
                <a:ext uri="{FF2B5EF4-FFF2-40B4-BE49-F238E27FC236}">
                  <a16:creationId xmlns:a16="http://schemas.microsoft.com/office/drawing/2014/main" id="{2A27D5BD-AA75-4B06-BBD8-9F7AA6247BE4}"/>
                </a:ext>
              </a:extLst>
            </p:cNvPr>
            <p:cNvSpPr txBox="1"/>
            <p:nvPr/>
          </p:nvSpPr>
          <p:spPr>
            <a:xfrm>
              <a:off x="7411978" y="3069468"/>
              <a:ext cx="2530597" cy="369332"/>
            </a:xfrm>
            <a:prstGeom prst="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latin typeface="Arial" pitchFamily="34" charset="0"/>
                  <a:cs typeface="Arial" pitchFamily="34" charset="0"/>
                </a:rPr>
                <a:t>The head teacher</a:t>
              </a:r>
            </a:p>
          </p:txBody>
        </p:sp>
        <p:pic>
          <p:nvPicPr>
            <p:cNvPr id="8" name="Picture 2" descr="&quot;&quot;">
              <a:extLst>
                <a:ext uri="{FF2B5EF4-FFF2-40B4-BE49-F238E27FC236}">
                  <a16:creationId xmlns:a16="http://schemas.microsoft.com/office/drawing/2014/main" id="{ADEE3DE8-2E58-4237-A1DD-A97313FF6301}"/>
                </a:ext>
              </a:extLst>
            </p:cNvPr>
            <p:cNvPicPr>
              <a:picLocks noChangeAspect="1" noChangeArrowheads="1"/>
            </p:cNvPicPr>
            <p:nvPr/>
          </p:nvPicPr>
          <p:blipFill>
            <a:blip r:embed="rId3" cstate="print"/>
            <a:srcRect/>
            <a:stretch>
              <a:fillRect/>
            </a:stretch>
          </p:blipFill>
          <p:spPr bwMode="auto">
            <a:xfrm>
              <a:off x="4992461" y="2688753"/>
              <a:ext cx="1966954" cy="2608263"/>
            </a:xfrm>
            <a:prstGeom prst="rect">
              <a:avLst/>
            </a:prstGeom>
            <a:noFill/>
            <a:ln w="9525">
              <a:noFill/>
              <a:miter lim="800000"/>
              <a:headEnd/>
              <a:tailEnd/>
            </a:ln>
          </p:spPr>
        </p:pic>
        <p:sp>
          <p:nvSpPr>
            <p:cNvPr id="9" name="TextBox 8">
              <a:extLst>
                <a:ext uri="{FF2B5EF4-FFF2-40B4-BE49-F238E27FC236}">
                  <a16:creationId xmlns:a16="http://schemas.microsoft.com/office/drawing/2014/main" id="{F6977ED2-8B0D-4BB6-8750-450BC5B2D84B}"/>
                </a:ext>
              </a:extLst>
            </p:cNvPr>
            <p:cNvSpPr txBox="1"/>
            <p:nvPr/>
          </p:nvSpPr>
          <p:spPr>
            <a:xfrm>
              <a:off x="4525018" y="5599761"/>
              <a:ext cx="2530597" cy="615553"/>
            </a:xfrm>
            <a:prstGeom prst="rect">
              <a:avLst/>
            </a:prstGeom>
            <a:solidFill>
              <a:srgbClr val="FF66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solidFill>
                    <a:schemeClr val="bg1"/>
                  </a:solidFill>
                  <a:latin typeface="Arial" pitchFamily="34" charset="0"/>
                  <a:cs typeface="Arial" pitchFamily="34" charset="0"/>
                </a:rPr>
                <a:t>The over-involved/colluder</a:t>
              </a:r>
            </a:p>
          </p:txBody>
        </p:sp>
        <p:sp>
          <p:nvSpPr>
            <p:cNvPr id="10" name="TextBox 9">
              <a:extLst>
                <a:ext uri="{FF2B5EF4-FFF2-40B4-BE49-F238E27FC236}">
                  <a16:creationId xmlns:a16="http://schemas.microsoft.com/office/drawing/2014/main" id="{87E8A0EA-242A-4911-AE79-097EE89FBA73}"/>
                </a:ext>
              </a:extLst>
            </p:cNvPr>
            <p:cNvSpPr txBox="1"/>
            <p:nvPr/>
          </p:nvSpPr>
          <p:spPr>
            <a:xfrm>
              <a:off x="1804759" y="3701034"/>
              <a:ext cx="2530597" cy="369332"/>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latin typeface="Arial" pitchFamily="34" charset="0"/>
                  <a:cs typeface="Arial" pitchFamily="34" charset="0"/>
                </a:rPr>
                <a:t>The judge</a:t>
              </a:r>
            </a:p>
          </p:txBody>
        </p:sp>
        <p:sp>
          <p:nvSpPr>
            <p:cNvPr id="11" name="TextBox 10">
              <a:extLst>
                <a:ext uri="{FF2B5EF4-FFF2-40B4-BE49-F238E27FC236}">
                  <a16:creationId xmlns:a16="http://schemas.microsoft.com/office/drawing/2014/main" id="{4BC97FE3-C046-4B59-B662-7424CB33D0EF}"/>
                </a:ext>
              </a:extLst>
            </p:cNvPr>
            <p:cNvSpPr txBox="1"/>
            <p:nvPr/>
          </p:nvSpPr>
          <p:spPr>
            <a:xfrm>
              <a:off x="7819150" y="3797492"/>
              <a:ext cx="2530597" cy="369332"/>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latin typeface="Arial" pitchFamily="34" charset="0"/>
                  <a:cs typeface="Arial" pitchFamily="34" charset="0"/>
                </a:rPr>
                <a:t>The perfectionist</a:t>
              </a:r>
            </a:p>
          </p:txBody>
        </p:sp>
        <p:sp>
          <p:nvSpPr>
            <p:cNvPr id="12" name="TextBox 11">
              <a:extLst>
                <a:ext uri="{FF2B5EF4-FFF2-40B4-BE49-F238E27FC236}">
                  <a16:creationId xmlns:a16="http://schemas.microsoft.com/office/drawing/2014/main" id="{C85494C5-DA2C-48F0-8A8D-09A718257DA6}"/>
                </a:ext>
              </a:extLst>
            </p:cNvPr>
            <p:cNvSpPr txBox="1"/>
            <p:nvPr/>
          </p:nvSpPr>
          <p:spPr>
            <a:xfrm>
              <a:off x="7680176" y="4477784"/>
              <a:ext cx="2530597" cy="369332"/>
            </a:xfrm>
            <a:prstGeom prst="rect">
              <a:avLst/>
            </a:prstGeom>
            <a:solidFill>
              <a:srgbClr val="00206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solidFill>
                    <a:schemeClr val="bg1"/>
                  </a:solidFill>
                  <a:latin typeface="Arial" pitchFamily="34" charset="0"/>
                  <a:cs typeface="Arial" pitchFamily="34" charset="0"/>
                </a:rPr>
                <a:t>The diffident</a:t>
              </a:r>
            </a:p>
          </p:txBody>
        </p:sp>
        <p:sp>
          <p:nvSpPr>
            <p:cNvPr id="13" name="TextBox 12">
              <a:extLst>
                <a:ext uri="{FF2B5EF4-FFF2-40B4-BE49-F238E27FC236}">
                  <a16:creationId xmlns:a16="http://schemas.microsoft.com/office/drawing/2014/main" id="{3F0B9DB7-AEB6-49CA-AF0D-8D3248B754A7}"/>
                </a:ext>
              </a:extLst>
            </p:cNvPr>
            <p:cNvSpPr txBox="1"/>
            <p:nvPr/>
          </p:nvSpPr>
          <p:spPr>
            <a:xfrm>
              <a:off x="2101483" y="4361236"/>
              <a:ext cx="2530597" cy="369332"/>
            </a:xfrm>
            <a:prstGeom prst="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solidFill>
                    <a:schemeClr val="bg1"/>
                  </a:solidFill>
                  <a:latin typeface="Arial" pitchFamily="34" charset="0"/>
                  <a:cs typeface="Arial" pitchFamily="34" charset="0"/>
                </a:rPr>
                <a:t>The task oriented</a:t>
              </a:r>
            </a:p>
          </p:txBody>
        </p:sp>
        <p:sp>
          <p:nvSpPr>
            <p:cNvPr id="14" name="TextBox 13">
              <a:extLst>
                <a:ext uri="{FF2B5EF4-FFF2-40B4-BE49-F238E27FC236}">
                  <a16:creationId xmlns:a16="http://schemas.microsoft.com/office/drawing/2014/main" id="{20BEF3F6-65DD-453B-9936-0E8F03AFE5C9}"/>
                </a:ext>
              </a:extLst>
            </p:cNvPr>
            <p:cNvSpPr txBox="1"/>
            <p:nvPr/>
          </p:nvSpPr>
          <p:spPr>
            <a:xfrm>
              <a:off x="7332010" y="5115772"/>
              <a:ext cx="2690531" cy="369332"/>
            </a:xfrm>
            <a:prstGeom prst="rect">
              <a:avLst/>
            </a:prstGeom>
            <a:solidFill>
              <a:srgbClr val="FF99CC"/>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n-GB" sz="1200" b="1" dirty="0">
                  <a:latin typeface="Arial" pitchFamily="34" charset="0"/>
                  <a:cs typeface="Arial" pitchFamily="34" charset="0"/>
                </a:rPr>
                <a:t>The money oriented</a:t>
              </a:r>
            </a:p>
          </p:txBody>
        </p:sp>
        <p:sp>
          <p:nvSpPr>
            <p:cNvPr id="15" name="TextBox 14">
              <a:extLst>
                <a:ext uri="{FF2B5EF4-FFF2-40B4-BE49-F238E27FC236}">
                  <a16:creationId xmlns:a16="http://schemas.microsoft.com/office/drawing/2014/main" id="{7DC988BD-5432-4CA2-9ED3-58D2B7D36D65}"/>
                </a:ext>
              </a:extLst>
            </p:cNvPr>
            <p:cNvSpPr txBox="1"/>
            <p:nvPr/>
          </p:nvSpPr>
          <p:spPr>
            <a:xfrm>
              <a:off x="2291520" y="4980498"/>
              <a:ext cx="2530597" cy="369332"/>
            </a:xfrm>
            <a:prstGeom prst="rect">
              <a:avLst/>
            </a:prstGeom>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solidFill>
                    <a:schemeClr val="bg1"/>
                  </a:solidFill>
                  <a:latin typeface="Arial" pitchFamily="34" charset="0"/>
                  <a:cs typeface="Arial" pitchFamily="34" charset="0"/>
                </a:rPr>
                <a:t>The doctor</a:t>
              </a:r>
            </a:p>
          </p:txBody>
        </p:sp>
        <p:sp>
          <p:nvSpPr>
            <p:cNvPr id="16" name="TextBox 15">
              <a:extLst>
                <a:ext uri="{FF2B5EF4-FFF2-40B4-BE49-F238E27FC236}">
                  <a16:creationId xmlns:a16="http://schemas.microsoft.com/office/drawing/2014/main" id="{2470C902-9DA5-4FC7-B8AE-D03DE2F06707}"/>
                </a:ext>
              </a:extLst>
            </p:cNvPr>
            <p:cNvSpPr txBox="1"/>
            <p:nvPr/>
          </p:nvSpPr>
          <p:spPr>
            <a:xfrm>
              <a:off x="2712143" y="2443608"/>
              <a:ext cx="2530597" cy="369332"/>
            </a:xfrm>
            <a:prstGeom prst="rect">
              <a:avLst/>
            </a:prstGeom>
            <a:solidFill>
              <a:srgbClr val="FFFF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latin typeface="Arial" pitchFamily="34" charset="0"/>
                  <a:cs typeface="Arial" pitchFamily="34" charset="0"/>
                </a:rPr>
                <a:t>The people pleaser</a:t>
              </a:r>
              <a:endParaRPr lang="en-GB" sz="1200" b="1" dirty="0"/>
            </a:p>
          </p:txBody>
        </p:sp>
        <p:sp>
          <p:nvSpPr>
            <p:cNvPr id="17" name="TextBox 16">
              <a:extLst>
                <a:ext uri="{FF2B5EF4-FFF2-40B4-BE49-F238E27FC236}">
                  <a16:creationId xmlns:a16="http://schemas.microsoft.com/office/drawing/2014/main" id="{EEB7B42A-2DA1-4B99-9929-86D094AC3C33}"/>
                </a:ext>
              </a:extLst>
            </p:cNvPr>
            <p:cNvSpPr txBox="1"/>
            <p:nvPr/>
          </p:nvSpPr>
          <p:spPr>
            <a:xfrm>
              <a:off x="2004402" y="3028233"/>
              <a:ext cx="2530597" cy="369332"/>
            </a:xfrm>
            <a:prstGeom prst="rect">
              <a:avLst/>
            </a:prstGeom>
            <a:solidFill>
              <a:srgbClr val="C0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n-GB" sz="1200" b="1" dirty="0">
                  <a:solidFill>
                    <a:schemeClr val="bg1"/>
                  </a:solidFill>
                  <a:latin typeface="Arial" pitchFamily="34" charset="0"/>
                  <a:cs typeface="Arial" pitchFamily="34" charset="0"/>
                </a:rPr>
                <a:t>The rescuer</a:t>
              </a:r>
            </a:p>
          </p:txBody>
        </p:sp>
      </p:grpSp>
    </p:spTree>
    <p:extLst>
      <p:ext uri="{BB962C8B-B14F-4D97-AF65-F5344CB8AC3E}">
        <p14:creationId xmlns:p14="http://schemas.microsoft.com/office/powerpoint/2010/main" val="2518823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B83EC5-A907-451F-B3EE-A04E45ED77F0}"/>
              </a:ext>
            </a:extLst>
          </p:cNvPr>
          <p:cNvSpPr>
            <a:spLocks noGrp="1"/>
          </p:cNvSpPr>
          <p:nvPr>
            <p:ph type="body" sz="quarter" idx="10"/>
          </p:nvPr>
        </p:nvSpPr>
        <p:spPr/>
        <p:txBody>
          <a:bodyPr>
            <a:normAutofit/>
          </a:bodyPr>
          <a:lstStyle/>
          <a:p>
            <a:r>
              <a:rPr lang="en-GB" dirty="0"/>
              <a:t>Acknowledge that personal stumbling blocks exist</a:t>
            </a:r>
          </a:p>
          <a:p>
            <a:r>
              <a:rPr lang="en-GB" dirty="0"/>
              <a:t>Do not let them get in the way of delivering an effective appraisal</a:t>
            </a:r>
          </a:p>
          <a:p>
            <a:r>
              <a:rPr lang="en-GB" dirty="0"/>
              <a:t>Rehearse alternative strategies within an appraisal support group or network</a:t>
            </a:r>
          </a:p>
          <a:p>
            <a:r>
              <a:rPr lang="en-GB" dirty="0"/>
              <a:t>Reflect on and discuss difficult appraisals after they have occurred (in terms of process, not specific content) to gain useful insights</a:t>
            </a:r>
          </a:p>
        </p:txBody>
      </p:sp>
      <p:sp>
        <p:nvSpPr>
          <p:cNvPr id="3" name="Text Placeholder 2">
            <a:extLst>
              <a:ext uri="{FF2B5EF4-FFF2-40B4-BE49-F238E27FC236}">
                <a16:creationId xmlns:a16="http://schemas.microsoft.com/office/drawing/2014/main" id="{4C26CE09-142B-4FFA-BA6D-EE5AB566E60E}"/>
              </a:ext>
            </a:extLst>
          </p:cNvPr>
          <p:cNvSpPr>
            <a:spLocks noGrp="1"/>
          </p:cNvSpPr>
          <p:nvPr>
            <p:ph type="body" sz="quarter" idx="11"/>
          </p:nvPr>
        </p:nvSpPr>
        <p:spPr/>
        <p:txBody>
          <a:bodyPr>
            <a:normAutofit fontScale="92500" lnSpcReduction="20000"/>
          </a:bodyPr>
          <a:lstStyle/>
          <a:p>
            <a:r>
              <a:rPr lang="en-GB" dirty="0"/>
              <a:t>Being self-aware</a:t>
            </a:r>
          </a:p>
        </p:txBody>
      </p:sp>
    </p:spTree>
    <p:extLst>
      <p:ext uri="{BB962C8B-B14F-4D97-AF65-F5344CB8AC3E}">
        <p14:creationId xmlns:p14="http://schemas.microsoft.com/office/powerpoint/2010/main" val="283084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3FE363-F256-40A5-8A0D-CA2B217A3E10}"/>
              </a:ext>
            </a:extLst>
          </p:cNvPr>
          <p:cNvSpPr>
            <a:spLocks noGrp="1"/>
          </p:cNvSpPr>
          <p:nvPr>
            <p:ph type="body" sz="quarter" idx="11"/>
          </p:nvPr>
        </p:nvSpPr>
        <p:spPr/>
        <p:txBody>
          <a:bodyPr>
            <a:normAutofit fontScale="92500" lnSpcReduction="20000"/>
          </a:bodyPr>
          <a:lstStyle/>
          <a:p>
            <a:r>
              <a:rPr lang="en-GB" dirty="0"/>
              <a:t>Before each appraisal…</a:t>
            </a:r>
          </a:p>
        </p:txBody>
      </p:sp>
      <p:graphicFrame>
        <p:nvGraphicFramePr>
          <p:cNvPr id="4" name="Table 4">
            <a:extLst>
              <a:ext uri="{FF2B5EF4-FFF2-40B4-BE49-F238E27FC236}">
                <a16:creationId xmlns:a16="http://schemas.microsoft.com/office/drawing/2014/main" id="{20307A00-34F9-446F-9B1F-1FBEBE5A4DAA}"/>
              </a:ext>
            </a:extLst>
          </p:cNvPr>
          <p:cNvGraphicFramePr>
            <a:graphicFrameLocks noGrp="1"/>
          </p:cNvGraphicFramePr>
          <p:nvPr>
            <p:extLst>
              <p:ext uri="{D42A27DB-BD31-4B8C-83A1-F6EECF244321}">
                <p14:modId xmlns:p14="http://schemas.microsoft.com/office/powerpoint/2010/main" val="801453720"/>
              </p:ext>
            </p:extLst>
          </p:nvPr>
        </p:nvGraphicFramePr>
        <p:xfrm>
          <a:off x="1277634" y="1599267"/>
          <a:ext cx="6480720" cy="2835812"/>
        </p:xfrm>
        <a:graphic>
          <a:graphicData uri="http://schemas.openxmlformats.org/drawingml/2006/table">
            <a:tbl>
              <a:tblPr firstRow="1" bandRow="1">
                <a:tableStyleId>{5C22544A-7EE6-4342-B048-85BDC9FD1C3A}</a:tableStyleId>
              </a:tblPr>
              <a:tblGrid>
                <a:gridCol w="3240360">
                  <a:extLst>
                    <a:ext uri="{9D8B030D-6E8A-4147-A177-3AD203B41FA5}">
                      <a16:colId xmlns:a16="http://schemas.microsoft.com/office/drawing/2014/main" val="2821156256"/>
                    </a:ext>
                  </a:extLst>
                </a:gridCol>
                <a:gridCol w="3240360">
                  <a:extLst>
                    <a:ext uri="{9D8B030D-6E8A-4147-A177-3AD203B41FA5}">
                      <a16:colId xmlns:a16="http://schemas.microsoft.com/office/drawing/2014/main" val="652097730"/>
                    </a:ext>
                  </a:extLst>
                </a:gridCol>
              </a:tblGrid>
              <a:tr h="555507">
                <a:tc>
                  <a:txBody>
                    <a:bodyPr/>
                    <a:lstStyle/>
                    <a:p>
                      <a:pPr algn="ctr"/>
                      <a:r>
                        <a:rPr lang="en-GB" sz="2100" dirty="0"/>
                        <a:t>Be self-aware</a:t>
                      </a:r>
                    </a:p>
                  </a:txBody>
                  <a:tcPr marL="51435" marR="51435" marT="34290" marB="34290" anchor="ctr"/>
                </a:tc>
                <a:tc>
                  <a:txBody>
                    <a:bodyPr/>
                    <a:lstStyle/>
                    <a:p>
                      <a:pPr algn="ctr"/>
                      <a:r>
                        <a:rPr lang="en-GB" sz="2100" dirty="0"/>
                        <a:t>Be doctor-aware</a:t>
                      </a:r>
                    </a:p>
                  </a:txBody>
                  <a:tcPr marL="51435" marR="51435" marT="34290" marB="34290" anchor="ctr"/>
                </a:tc>
                <a:extLst>
                  <a:ext uri="{0D108BD9-81ED-4DB2-BD59-A6C34878D82A}">
                    <a16:rowId xmlns:a16="http://schemas.microsoft.com/office/drawing/2014/main" val="26100634"/>
                  </a:ext>
                </a:extLst>
              </a:tr>
              <a:tr h="2280305">
                <a:tc>
                  <a:txBody>
                    <a:bodyPr/>
                    <a:lstStyle/>
                    <a:p>
                      <a:r>
                        <a:rPr lang="en-GB" sz="1800" dirty="0"/>
                        <a:t>What are my personal pitfalls to beware?</a:t>
                      </a:r>
                    </a:p>
                  </a:txBody>
                  <a:tcPr marL="51435" marR="51435" marT="34290" marB="34290"/>
                </a:tc>
                <a:tc>
                  <a:txBody>
                    <a:bodyPr/>
                    <a:lstStyle/>
                    <a:p>
                      <a:r>
                        <a:rPr lang="en-GB" sz="1800" dirty="0"/>
                        <a:t>What issues of preparation or attitude might I have to challenge here?</a:t>
                      </a:r>
                    </a:p>
                    <a:p>
                      <a:endParaRPr lang="en-GB" sz="1800" dirty="0"/>
                    </a:p>
                    <a:p>
                      <a:r>
                        <a:rPr lang="en-GB" sz="1800" dirty="0"/>
                        <a:t>If there are no apparent issues, how can I add value to this appraisal?</a:t>
                      </a:r>
                    </a:p>
                  </a:txBody>
                  <a:tcPr marL="51435" marR="51435" marT="34290" marB="34290"/>
                </a:tc>
                <a:extLst>
                  <a:ext uri="{0D108BD9-81ED-4DB2-BD59-A6C34878D82A}">
                    <a16:rowId xmlns:a16="http://schemas.microsoft.com/office/drawing/2014/main" val="1724625603"/>
                  </a:ext>
                </a:extLst>
              </a:tr>
            </a:tbl>
          </a:graphicData>
        </a:graphic>
      </p:graphicFrame>
    </p:spTree>
    <p:extLst>
      <p:ext uri="{BB962C8B-B14F-4D97-AF65-F5344CB8AC3E}">
        <p14:creationId xmlns:p14="http://schemas.microsoft.com/office/powerpoint/2010/main" val="3381796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9964D4-4CC3-4503-B7D9-16D7A06D5A9C}"/>
              </a:ext>
            </a:extLst>
          </p:cNvPr>
          <p:cNvSpPr>
            <a:spLocks noGrp="1"/>
          </p:cNvSpPr>
          <p:nvPr>
            <p:ph type="body" sz="quarter" idx="10"/>
          </p:nvPr>
        </p:nvSpPr>
        <p:spPr/>
        <p:txBody>
          <a:bodyPr vert="horz" lIns="68580" tIns="34290" rIns="68580" bIns="34290" rtlCol="0" anchor="t">
            <a:normAutofit/>
          </a:bodyPr>
          <a:lstStyle/>
          <a:p>
            <a:pPr lvl="1"/>
            <a:r>
              <a:rPr lang="en-GB" sz="2400" dirty="0"/>
              <a:t>Appraisal Overview</a:t>
            </a:r>
            <a:endParaRPr lang="en-US" sz="2400" dirty="0"/>
          </a:p>
          <a:p>
            <a:pPr lvl="1"/>
            <a:r>
              <a:rPr lang="en-GB" sz="2400" dirty="0"/>
              <a:t>Supporting Information</a:t>
            </a:r>
          </a:p>
          <a:p>
            <a:pPr lvl="1"/>
            <a:r>
              <a:rPr lang="en-GB" sz="2400" dirty="0"/>
              <a:t>Personal Development Plan &amp; Introduction to Form 4</a:t>
            </a:r>
          </a:p>
          <a:p>
            <a:pPr lvl="1"/>
            <a:r>
              <a:rPr lang="en-GB" sz="2400" dirty="0"/>
              <a:t>Appraiser Skills</a:t>
            </a:r>
          </a:p>
          <a:p>
            <a:pPr lvl="1"/>
            <a:r>
              <a:rPr lang="en-GB" sz="2400" dirty="0">
                <a:ea typeface="Source Sans Pro"/>
              </a:rPr>
              <a:t>Using a Coaching Approach in Appraisals</a:t>
            </a:r>
          </a:p>
          <a:p>
            <a:pPr lvl="1"/>
            <a:r>
              <a:rPr lang="en-GB" sz="2400" b="1" dirty="0"/>
              <a:t>Challenging Appraisal Situations</a:t>
            </a:r>
            <a:endParaRPr lang="en-GB" sz="2400" b="1" dirty="0">
              <a:ea typeface="Source Sans Pro"/>
            </a:endParaRPr>
          </a:p>
          <a:p>
            <a:pPr lvl="1"/>
            <a:r>
              <a:rPr lang="en-GB" sz="2400" dirty="0"/>
              <a:t>Appraisal in Trainer Roles</a:t>
            </a:r>
            <a:endParaRPr lang="en-GB" sz="2400" dirty="0">
              <a:ea typeface="Source Sans Pro"/>
            </a:endParaRPr>
          </a:p>
        </p:txBody>
      </p:sp>
      <p:sp>
        <p:nvSpPr>
          <p:cNvPr id="3" name="Text Placeholder 2">
            <a:extLst>
              <a:ext uri="{FF2B5EF4-FFF2-40B4-BE49-F238E27FC236}">
                <a16:creationId xmlns:a16="http://schemas.microsoft.com/office/drawing/2014/main" id="{EDCC965F-9D0C-465D-9972-21631FC24CF0}"/>
              </a:ext>
            </a:extLst>
          </p:cNvPr>
          <p:cNvSpPr>
            <a:spLocks noGrp="1"/>
          </p:cNvSpPr>
          <p:nvPr>
            <p:ph type="body" sz="quarter" idx="11"/>
          </p:nvPr>
        </p:nvSpPr>
        <p:spPr/>
        <p:txBody>
          <a:bodyPr>
            <a:normAutofit fontScale="92500" lnSpcReduction="20000"/>
          </a:bodyPr>
          <a:lstStyle/>
          <a:p>
            <a:r>
              <a:rPr lang="en-GB" dirty="0"/>
              <a:t>List of Modules</a:t>
            </a:r>
          </a:p>
        </p:txBody>
      </p:sp>
    </p:spTree>
    <p:extLst>
      <p:ext uri="{BB962C8B-B14F-4D97-AF65-F5344CB8AC3E}">
        <p14:creationId xmlns:p14="http://schemas.microsoft.com/office/powerpoint/2010/main" val="1711904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BE644B5-0C40-4D54-988E-63589F411821}"/>
              </a:ext>
            </a:extLst>
          </p:cNvPr>
          <p:cNvSpPr>
            <a:spLocks noGrp="1"/>
          </p:cNvSpPr>
          <p:nvPr>
            <p:ph type="body" sz="quarter" idx="10"/>
          </p:nvPr>
        </p:nvSpPr>
        <p:spPr/>
        <p:txBody>
          <a:bodyPr>
            <a:normAutofit/>
          </a:bodyPr>
          <a:lstStyle/>
          <a:p>
            <a:r>
              <a:rPr lang="en-GB" dirty="0"/>
              <a:t>The requirement to suspend an appraisal discussion because of a serious concern is not new</a:t>
            </a:r>
          </a:p>
          <a:p>
            <a:r>
              <a:rPr lang="en-GB" dirty="0"/>
              <a:t>It is exceptionally rare for such a serious concern to arise during the appraisal discussion that the appraiser needs to take off the ‘appraiser hat’ and move into other processes</a:t>
            </a:r>
          </a:p>
        </p:txBody>
      </p:sp>
      <p:sp>
        <p:nvSpPr>
          <p:cNvPr id="3" name="Text Placeholder 2">
            <a:extLst>
              <a:ext uri="{FF2B5EF4-FFF2-40B4-BE49-F238E27FC236}">
                <a16:creationId xmlns:a16="http://schemas.microsoft.com/office/drawing/2014/main" id="{56E9D107-8F0A-4163-B8B9-B7BA66AA046C}"/>
              </a:ext>
            </a:extLst>
          </p:cNvPr>
          <p:cNvSpPr>
            <a:spLocks noGrp="1"/>
          </p:cNvSpPr>
          <p:nvPr>
            <p:ph type="body" sz="quarter" idx="11"/>
          </p:nvPr>
        </p:nvSpPr>
        <p:spPr/>
        <p:txBody>
          <a:bodyPr>
            <a:normAutofit fontScale="92500" lnSpcReduction="20000"/>
          </a:bodyPr>
          <a:lstStyle/>
          <a:p>
            <a:r>
              <a:rPr lang="en-GB" dirty="0"/>
              <a:t>Serious concerns</a:t>
            </a:r>
          </a:p>
        </p:txBody>
      </p:sp>
    </p:spTree>
    <p:extLst>
      <p:ext uri="{BB962C8B-B14F-4D97-AF65-F5344CB8AC3E}">
        <p14:creationId xmlns:p14="http://schemas.microsoft.com/office/powerpoint/2010/main" val="2415422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0E6F00-7E23-45C2-84A3-231E40BE8510}"/>
              </a:ext>
            </a:extLst>
          </p:cNvPr>
          <p:cNvSpPr>
            <a:spLocks noGrp="1"/>
          </p:cNvSpPr>
          <p:nvPr>
            <p:ph type="body" sz="quarter" idx="10"/>
          </p:nvPr>
        </p:nvSpPr>
        <p:spPr/>
        <p:txBody>
          <a:bodyPr>
            <a:noAutofit/>
          </a:bodyPr>
          <a:lstStyle/>
          <a:p>
            <a:r>
              <a:rPr lang="en-GB" sz="2000" dirty="0"/>
              <a:t>Appraisal leadership and support</a:t>
            </a:r>
          </a:p>
          <a:p>
            <a:r>
              <a:rPr lang="en-GB" sz="2000" dirty="0"/>
              <a:t>Appraisal policy</a:t>
            </a:r>
          </a:p>
          <a:p>
            <a:r>
              <a:rPr lang="en-GB" sz="2000" dirty="0"/>
              <a:t>Occupational health and poor performance procedures</a:t>
            </a:r>
          </a:p>
          <a:p>
            <a:r>
              <a:rPr lang="en-GB" sz="2000" dirty="0"/>
              <a:t>Whistle-blowing policies</a:t>
            </a:r>
          </a:p>
          <a:p>
            <a:r>
              <a:rPr lang="en-GB" sz="2000" dirty="0"/>
              <a:t>What does your designated body advise?</a:t>
            </a:r>
          </a:p>
          <a:p>
            <a:r>
              <a:rPr lang="en-GB" sz="2000" dirty="0"/>
              <a:t>What does your royal college or faculty advise?</a:t>
            </a:r>
          </a:p>
          <a:p>
            <a:r>
              <a:rPr lang="en-GB" sz="2000" dirty="0"/>
              <a:t>Are you clear about how this links to the GMC requirements for revalidation?</a:t>
            </a:r>
          </a:p>
          <a:p>
            <a:r>
              <a:rPr lang="en-GB" sz="2000" dirty="0"/>
              <a:t>Any other issues?</a:t>
            </a:r>
          </a:p>
        </p:txBody>
      </p:sp>
      <p:sp>
        <p:nvSpPr>
          <p:cNvPr id="3" name="Text Placeholder 2">
            <a:extLst>
              <a:ext uri="{FF2B5EF4-FFF2-40B4-BE49-F238E27FC236}">
                <a16:creationId xmlns:a16="http://schemas.microsoft.com/office/drawing/2014/main" id="{FC100DD6-169B-4971-A5CD-6CC1EB46C14A}"/>
              </a:ext>
            </a:extLst>
          </p:cNvPr>
          <p:cNvSpPr>
            <a:spLocks noGrp="1"/>
          </p:cNvSpPr>
          <p:nvPr>
            <p:ph type="body" sz="quarter" idx="11"/>
          </p:nvPr>
        </p:nvSpPr>
        <p:spPr/>
        <p:txBody>
          <a:bodyPr>
            <a:normAutofit fontScale="85000" lnSpcReduction="10000"/>
          </a:bodyPr>
          <a:lstStyle/>
          <a:p>
            <a:r>
              <a:rPr lang="en-GB" dirty="0"/>
              <a:t>Local processes and specialty specific issues</a:t>
            </a:r>
          </a:p>
        </p:txBody>
      </p:sp>
    </p:spTree>
    <p:extLst>
      <p:ext uri="{BB962C8B-B14F-4D97-AF65-F5344CB8AC3E}">
        <p14:creationId xmlns:p14="http://schemas.microsoft.com/office/powerpoint/2010/main" val="3379232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A664F9-4483-43FA-877F-430FAC7E82E4}"/>
              </a:ext>
            </a:extLst>
          </p:cNvPr>
          <p:cNvSpPr>
            <a:spLocks noGrp="1"/>
          </p:cNvSpPr>
          <p:nvPr>
            <p:ph type="body" sz="quarter" idx="10"/>
          </p:nvPr>
        </p:nvSpPr>
        <p:spPr/>
        <p:txBody>
          <a:bodyPr vert="horz" lIns="68580" tIns="34290" rIns="68580" bIns="34290" rtlCol="0" anchor="t">
            <a:normAutofit/>
          </a:bodyPr>
          <a:lstStyle/>
          <a:p>
            <a:r>
              <a:rPr lang="en-GB" dirty="0"/>
              <a:t>Complete other mandatory modules</a:t>
            </a:r>
          </a:p>
          <a:p>
            <a:r>
              <a:rPr lang="en-GB" dirty="0"/>
              <a:t>Place allocation</a:t>
            </a:r>
          </a:p>
          <a:p>
            <a:r>
              <a:rPr lang="en-GB" dirty="0"/>
              <a:t>Microsoft Teams</a:t>
            </a:r>
          </a:p>
        </p:txBody>
      </p:sp>
      <p:sp>
        <p:nvSpPr>
          <p:cNvPr id="3" name="Text Placeholder 2">
            <a:extLst>
              <a:ext uri="{FF2B5EF4-FFF2-40B4-BE49-F238E27FC236}">
                <a16:creationId xmlns:a16="http://schemas.microsoft.com/office/drawing/2014/main" id="{C30A6801-C7B2-4142-B05D-14014C4EF7B8}"/>
              </a:ext>
            </a:extLst>
          </p:cNvPr>
          <p:cNvSpPr>
            <a:spLocks noGrp="1"/>
          </p:cNvSpPr>
          <p:nvPr>
            <p:ph type="body" sz="quarter" idx="11"/>
          </p:nvPr>
        </p:nvSpPr>
        <p:spPr/>
        <p:txBody>
          <a:bodyPr>
            <a:normAutofit fontScale="92500" lnSpcReduction="20000"/>
          </a:bodyPr>
          <a:lstStyle/>
          <a:p>
            <a:r>
              <a:rPr lang="en-GB" dirty="0"/>
              <a:t>Next steps</a:t>
            </a:r>
          </a:p>
        </p:txBody>
      </p:sp>
    </p:spTree>
    <p:extLst>
      <p:ext uri="{BB962C8B-B14F-4D97-AF65-F5344CB8AC3E}">
        <p14:creationId xmlns:p14="http://schemas.microsoft.com/office/powerpoint/2010/main" val="3197392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504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B52F22A-D13A-4185-9082-3061CDA58366}"/>
              </a:ext>
            </a:extLst>
          </p:cNvPr>
          <p:cNvSpPr>
            <a:spLocks noGrp="1"/>
          </p:cNvSpPr>
          <p:nvPr>
            <p:ph type="body" sz="quarter" idx="10"/>
          </p:nvPr>
        </p:nvSpPr>
        <p:spPr/>
        <p:txBody>
          <a:bodyPr>
            <a:normAutofit/>
          </a:bodyPr>
          <a:lstStyle/>
          <a:p>
            <a:r>
              <a:rPr lang="en-GB" dirty="0"/>
              <a:t>Explore potential challenges for an appraiser and what could be done to deal with these situations</a:t>
            </a:r>
          </a:p>
          <a:p>
            <a:r>
              <a:rPr lang="en-GB" dirty="0"/>
              <a:t>Raise awareness of potential pitfalls as an appraiser </a:t>
            </a:r>
          </a:p>
        </p:txBody>
      </p:sp>
      <p:sp>
        <p:nvSpPr>
          <p:cNvPr id="3" name="Text Placeholder 2">
            <a:extLst>
              <a:ext uri="{FF2B5EF4-FFF2-40B4-BE49-F238E27FC236}">
                <a16:creationId xmlns:a16="http://schemas.microsoft.com/office/drawing/2014/main" id="{3039F951-8399-4DF6-8C02-693830AE20B7}"/>
              </a:ext>
            </a:extLst>
          </p:cNvPr>
          <p:cNvSpPr>
            <a:spLocks noGrp="1"/>
          </p:cNvSpPr>
          <p:nvPr>
            <p:ph type="body" sz="quarter" idx="11"/>
          </p:nvPr>
        </p:nvSpPr>
        <p:spPr/>
        <p:txBody>
          <a:bodyPr>
            <a:normAutofit fontScale="92500" lnSpcReduction="20000"/>
          </a:bodyPr>
          <a:lstStyle/>
          <a:p>
            <a:r>
              <a:rPr lang="en-GB" dirty="0"/>
              <a:t>Aims of this module</a:t>
            </a:r>
          </a:p>
        </p:txBody>
      </p:sp>
    </p:spTree>
    <p:extLst>
      <p:ext uri="{BB962C8B-B14F-4D97-AF65-F5344CB8AC3E}">
        <p14:creationId xmlns:p14="http://schemas.microsoft.com/office/powerpoint/2010/main" val="33054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DBCD25-4C7A-4CC2-9F89-C5C7CC254F3C}"/>
              </a:ext>
            </a:extLst>
          </p:cNvPr>
          <p:cNvSpPr>
            <a:spLocks noGrp="1"/>
          </p:cNvSpPr>
          <p:nvPr>
            <p:ph type="body" sz="quarter" idx="10"/>
          </p:nvPr>
        </p:nvSpPr>
        <p:spPr/>
        <p:txBody>
          <a:bodyPr>
            <a:normAutofit/>
          </a:bodyPr>
          <a:lstStyle/>
          <a:p>
            <a:r>
              <a:rPr lang="en-GB" dirty="0"/>
              <a:t>Have considered what situations may make an appraisal challenging and have explored some approaches to use in these situations</a:t>
            </a:r>
          </a:p>
          <a:p>
            <a:r>
              <a:rPr lang="en-GB" dirty="0"/>
              <a:t>Be aware of potential pitfalls for an appraiser and how to avoid them</a:t>
            </a:r>
          </a:p>
        </p:txBody>
      </p:sp>
      <p:sp>
        <p:nvSpPr>
          <p:cNvPr id="3" name="Text Placeholder 2">
            <a:extLst>
              <a:ext uri="{FF2B5EF4-FFF2-40B4-BE49-F238E27FC236}">
                <a16:creationId xmlns:a16="http://schemas.microsoft.com/office/drawing/2014/main" id="{1849FD29-21CA-4F13-9EF1-D362CF966F40}"/>
              </a:ext>
            </a:extLst>
          </p:cNvPr>
          <p:cNvSpPr>
            <a:spLocks noGrp="1"/>
          </p:cNvSpPr>
          <p:nvPr>
            <p:ph type="body" sz="quarter" idx="11"/>
          </p:nvPr>
        </p:nvSpPr>
        <p:spPr/>
        <p:txBody>
          <a:bodyPr>
            <a:normAutofit fontScale="92500" lnSpcReduction="20000"/>
          </a:bodyPr>
          <a:lstStyle/>
          <a:p>
            <a:r>
              <a:rPr lang="en-GB" dirty="0"/>
              <a:t>Learning outcomes</a:t>
            </a:r>
          </a:p>
        </p:txBody>
      </p:sp>
    </p:spTree>
    <p:extLst>
      <p:ext uri="{BB962C8B-B14F-4D97-AF65-F5344CB8AC3E}">
        <p14:creationId xmlns:p14="http://schemas.microsoft.com/office/powerpoint/2010/main" val="239623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633C01-D516-4979-99C2-3157DDDAB14F}"/>
              </a:ext>
            </a:extLst>
          </p:cNvPr>
          <p:cNvSpPr>
            <a:spLocks noGrp="1"/>
          </p:cNvSpPr>
          <p:nvPr>
            <p:ph type="body" sz="quarter" idx="10"/>
          </p:nvPr>
        </p:nvSpPr>
        <p:spPr>
          <a:xfrm>
            <a:off x="598339" y="1437624"/>
            <a:ext cx="7646069" cy="3276171"/>
          </a:xfrm>
        </p:spPr>
        <p:txBody>
          <a:bodyPr/>
          <a:lstStyle/>
          <a:p>
            <a:pPr lvl="0"/>
            <a:r>
              <a:rPr lang="en-GB" dirty="0"/>
              <a:t>What situations you would find challenging in an appraisal?</a:t>
            </a:r>
          </a:p>
          <a:p>
            <a:pPr lvl="0"/>
            <a:r>
              <a:rPr lang="en-GB" dirty="0"/>
              <a:t>How you would deal with them?</a:t>
            </a:r>
          </a:p>
          <a:p>
            <a:pPr lvl="0"/>
            <a:r>
              <a:rPr lang="en-GB" dirty="0"/>
              <a:t>What you might do that could be counterproductive in an appraisal?</a:t>
            </a:r>
          </a:p>
          <a:p>
            <a:pPr lvl="0"/>
            <a:r>
              <a:rPr lang="en-GB" dirty="0"/>
              <a:t>How you could prevent that from happening?</a:t>
            </a:r>
          </a:p>
        </p:txBody>
      </p:sp>
      <p:sp>
        <p:nvSpPr>
          <p:cNvPr id="3" name="Text Placeholder 2">
            <a:extLst>
              <a:ext uri="{FF2B5EF4-FFF2-40B4-BE49-F238E27FC236}">
                <a16:creationId xmlns:a16="http://schemas.microsoft.com/office/drawing/2014/main" id="{C802CEF9-56F0-49E2-9627-8B46CF5F7716}"/>
              </a:ext>
            </a:extLst>
          </p:cNvPr>
          <p:cNvSpPr>
            <a:spLocks noGrp="1"/>
          </p:cNvSpPr>
          <p:nvPr>
            <p:ph type="body" sz="quarter" idx="11"/>
          </p:nvPr>
        </p:nvSpPr>
        <p:spPr/>
        <p:txBody>
          <a:bodyPr>
            <a:normAutofit fontScale="92500" lnSpcReduction="20000"/>
          </a:bodyPr>
          <a:lstStyle/>
          <a:p>
            <a:r>
              <a:rPr lang="en-GB" dirty="0"/>
              <a:t>Consider your thoughts on</a:t>
            </a:r>
          </a:p>
        </p:txBody>
      </p:sp>
    </p:spTree>
    <p:extLst>
      <p:ext uri="{BB962C8B-B14F-4D97-AF65-F5344CB8AC3E}">
        <p14:creationId xmlns:p14="http://schemas.microsoft.com/office/powerpoint/2010/main" val="4212985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lnSpcReduction="20000"/>
          </a:bodyPr>
          <a:lstStyle/>
          <a:p>
            <a:r>
              <a:rPr lang="en-US" dirty="0"/>
              <a:t>New Appraiser Training</a:t>
            </a:r>
          </a:p>
        </p:txBody>
      </p:sp>
      <p:sp>
        <p:nvSpPr>
          <p:cNvPr id="3" name="Text Placeholder 2"/>
          <p:cNvSpPr>
            <a:spLocks noGrp="1"/>
          </p:cNvSpPr>
          <p:nvPr>
            <p:ph type="body" sz="quarter" idx="12"/>
          </p:nvPr>
        </p:nvSpPr>
        <p:spPr/>
        <p:txBody>
          <a:bodyPr>
            <a:normAutofit fontScale="92500" lnSpcReduction="10000"/>
          </a:bodyPr>
          <a:lstStyle/>
          <a:p>
            <a:r>
              <a:rPr lang="en-US" dirty="0"/>
              <a:t>Medical Appraisal Scotland</a:t>
            </a:r>
          </a:p>
        </p:txBody>
      </p:sp>
      <p:sp>
        <p:nvSpPr>
          <p:cNvPr id="5" name="Text Placeholder 4">
            <a:extLst>
              <a:ext uri="{FF2B5EF4-FFF2-40B4-BE49-F238E27FC236}">
                <a16:creationId xmlns:a16="http://schemas.microsoft.com/office/drawing/2014/main" id="{F4BA070C-95EF-4DCF-8787-A2FA59FCC7F8}"/>
              </a:ext>
            </a:extLst>
          </p:cNvPr>
          <p:cNvSpPr>
            <a:spLocks noGrp="1"/>
          </p:cNvSpPr>
          <p:nvPr>
            <p:ph type="body" sz="quarter" idx="13"/>
          </p:nvPr>
        </p:nvSpPr>
        <p:spPr>
          <a:xfrm>
            <a:off x="1539580" y="2274591"/>
            <a:ext cx="7255517" cy="519113"/>
          </a:xfrm>
        </p:spPr>
        <p:txBody>
          <a:bodyPr>
            <a:normAutofit fontScale="92500" lnSpcReduction="20000"/>
          </a:bodyPr>
          <a:lstStyle/>
          <a:p>
            <a:r>
              <a:rPr lang="en-GB" dirty="0"/>
              <a:t>Doctor issues</a:t>
            </a:r>
          </a:p>
        </p:txBody>
      </p:sp>
      <p:sp>
        <p:nvSpPr>
          <p:cNvPr id="6" name="Text Placeholder 5">
            <a:extLst>
              <a:ext uri="{FF2B5EF4-FFF2-40B4-BE49-F238E27FC236}">
                <a16:creationId xmlns:a16="http://schemas.microsoft.com/office/drawing/2014/main" id="{905D0F32-5CE6-4E43-B714-DA853AE76C82}"/>
              </a:ext>
            </a:extLst>
          </p:cNvPr>
          <p:cNvSpPr>
            <a:spLocks noGrp="1"/>
          </p:cNvSpPr>
          <p:nvPr>
            <p:ph type="body" sz="quarter" idx="14"/>
          </p:nvPr>
        </p:nvSpPr>
        <p:spPr/>
        <p:txBody>
          <a:bodyPr>
            <a:normAutofit fontScale="92500" lnSpcReduction="10000"/>
          </a:bodyPr>
          <a:lstStyle/>
          <a:p>
            <a:endParaRPr lang="en-GB"/>
          </a:p>
        </p:txBody>
      </p:sp>
    </p:spTree>
    <p:extLst>
      <p:ext uri="{BB962C8B-B14F-4D97-AF65-F5344CB8AC3E}">
        <p14:creationId xmlns:p14="http://schemas.microsoft.com/office/powerpoint/2010/main" val="198168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A42A0C-CF74-42B7-94BF-81CE3684CD5D}"/>
              </a:ext>
            </a:extLst>
          </p:cNvPr>
          <p:cNvSpPr>
            <a:spLocks noGrp="1"/>
          </p:cNvSpPr>
          <p:nvPr>
            <p:ph type="body" sz="quarter" idx="10"/>
          </p:nvPr>
        </p:nvSpPr>
        <p:spPr/>
        <p:txBody>
          <a:bodyPr>
            <a:normAutofit/>
          </a:bodyPr>
          <a:lstStyle/>
          <a:p>
            <a:pPr>
              <a:spcAft>
                <a:spcPts val="600"/>
              </a:spcAft>
            </a:pPr>
            <a:r>
              <a:rPr lang="en-GB" dirty="0"/>
              <a:t>Preparation</a:t>
            </a:r>
          </a:p>
          <a:p>
            <a:pPr lvl="1">
              <a:spcAft>
                <a:spcPts val="600"/>
              </a:spcAft>
            </a:pPr>
            <a:r>
              <a:rPr lang="en-GB" dirty="0"/>
              <a:t>Too much or too little documentation, supporting information or reflection</a:t>
            </a:r>
          </a:p>
          <a:p>
            <a:pPr>
              <a:spcAft>
                <a:spcPts val="600"/>
              </a:spcAft>
            </a:pPr>
            <a:r>
              <a:rPr lang="en-GB" dirty="0"/>
              <a:t>Attitude</a:t>
            </a:r>
          </a:p>
          <a:p>
            <a:pPr lvl="1">
              <a:spcAft>
                <a:spcPts val="600"/>
              </a:spcAft>
            </a:pPr>
            <a:r>
              <a:rPr lang="en-GB" dirty="0"/>
              <a:t>Arrogant/cynical/dependent/disengaged</a:t>
            </a:r>
          </a:p>
          <a:p>
            <a:pPr marL="0" indent="0">
              <a:buNone/>
            </a:pPr>
            <a:endParaRPr lang="en-GB" dirty="0"/>
          </a:p>
        </p:txBody>
      </p:sp>
      <p:sp>
        <p:nvSpPr>
          <p:cNvPr id="3" name="Text Placeholder 2">
            <a:extLst>
              <a:ext uri="{FF2B5EF4-FFF2-40B4-BE49-F238E27FC236}">
                <a16:creationId xmlns:a16="http://schemas.microsoft.com/office/drawing/2014/main" id="{05EB8D81-CBF9-47CE-A4D2-3B84E41936D0}"/>
              </a:ext>
            </a:extLst>
          </p:cNvPr>
          <p:cNvSpPr>
            <a:spLocks noGrp="1"/>
          </p:cNvSpPr>
          <p:nvPr>
            <p:ph type="body" sz="quarter" idx="11"/>
          </p:nvPr>
        </p:nvSpPr>
        <p:spPr>
          <a:xfrm>
            <a:off x="653035" y="708424"/>
            <a:ext cx="8185439" cy="519113"/>
          </a:xfrm>
        </p:spPr>
        <p:txBody>
          <a:bodyPr>
            <a:normAutofit fontScale="62500" lnSpcReduction="20000"/>
          </a:bodyPr>
          <a:lstStyle/>
          <a:p>
            <a:r>
              <a:rPr lang="en-GB" dirty="0"/>
              <a:t>What doctor problems could make an appraisal difficult? (1/2)</a:t>
            </a:r>
          </a:p>
          <a:p>
            <a:endParaRPr lang="en-GB" dirty="0"/>
          </a:p>
        </p:txBody>
      </p:sp>
    </p:spTree>
    <p:extLst>
      <p:ext uri="{BB962C8B-B14F-4D97-AF65-F5344CB8AC3E}">
        <p14:creationId xmlns:p14="http://schemas.microsoft.com/office/powerpoint/2010/main" val="1245542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4A42A0C-CF74-42B7-94BF-81CE3684CD5D}"/>
              </a:ext>
            </a:extLst>
          </p:cNvPr>
          <p:cNvSpPr>
            <a:spLocks noGrp="1"/>
          </p:cNvSpPr>
          <p:nvPr>
            <p:ph type="body" sz="quarter" idx="10"/>
          </p:nvPr>
        </p:nvSpPr>
        <p:spPr/>
        <p:txBody>
          <a:bodyPr>
            <a:normAutofit/>
          </a:bodyPr>
          <a:lstStyle/>
          <a:p>
            <a:pPr>
              <a:spcAft>
                <a:spcPts val="600"/>
              </a:spcAft>
            </a:pPr>
            <a:r>
              <a:rPr lang="en-GB" dirty="0"/>
              <a:t>Special (rare) cases</a:t>
            </a:r>
          </a:p>
          <a:p>
            <a:pPr lvl="1">
              <a:spcAft>
                <a:spcPts val="600"/>
              </a:spcAft>
            </a:pPr>
            <a:r>
              <a:rPr lang="en-GB" dirty="0"/>
              <a:t>Poor performance</a:t>
            </a:r>
          </a:p>
          <a:p>
            <a:pPr lvl="1">
              <a:spcAft>
                <a:spcPts val="600"/>
              </a:spcAft>
            </a:pPr>
            <a:r>
              <a:rPr lang="en-GB" dirty="0"/>
              <a:t>Conduct issues</a:t>
            </a:r>
          </a:p>
          <a:p>
            <a:pPr lvl="1">
              <a:spcAft>
                <a:spcPts val="600"/>
              </a:spcAft>
            </a:pPr>
            <a:r>
              <a:rPr lang="en-GB" dirty="0"/>
              <a:t>Illness</a:t>
            </a:r>
          </a:p>
          <a:p>
            <a:pPr lvl="1">
              <a:spcAft>
                <a:spcPts val="600"/>
              </a:spcAft>
            </a:pPr>
            <a:r>
              <a:rPr lang="en-GB" dirty="0"/>
              <a:t>Whistleblowing</a:t>
            </a:r>
          </a:p>
          <a:p>
            <a:endParaRPr lang="en-GB" dirty="0"/>
          </a:p>
          <a:p>
            <a:endParaRPr lang="en-GB" dirty="0"/>
          </a:p>
        </p:txBody>
      </p:sp>
      <p:sp>
        <p:nvSpPr>
          <p:cNvPr id="3" name="Text Placeholder 2">
            <a:extLst>
              <a:ext uri="{FF2B5EF4-FFF2-40B4-BE49-F238E27FC236}">
                <a16:creationId xmlns:a16="http://schemas.microsoft.com/office/drawing/2014/main" id="{05EB8D81-CBF9-47CE-A4D2-3B84E41936D0}"/>
              </a:ext>
            </a:extLst>
          </p:cNvPr>
          <p:cNvSpPr>
            <a:spLocks noGrp="1"/>
          </p:cNvSpPr>
          <p:nvPr>
            <p:ph type="body" sz="quarter" idx="11"/>
          </p:nvPr>
        </p:nvSpPr>
        <p:spPr>
          <a:xfrm>
            <a:off x="653035" y="708424"/>
            <a:ext cx="8185439" cy="519113"/>
          </a:xfrm>
        </p:spPr>
        <p:txBody>
          <a:bodyPr>
            <a:normAutofit fontScale="62500" lnSpcReduction="20000"/>
          </a:bodyPr>
          <a:lstStyle/>
          <a:p>
            <a:r>
              <a:rPr lang="en-GB" dirty="0"/>
              <a:t>What doctor problems could make an appraisal difficult? (2/2)</a:t>
            </a:r>
          </a:p>
          <a:p>
            <a:endParaRPr lang="en-GB" dirty="0"/>
          </a:p>
        </p:txBody>
      </p:sp>
    </p:spTree>
    <p:extLst>
      <p:ext uri="{BB962C8B-B14F-4D97-AF65-F5344CB8AC3E}">
        <p14:creationId xmlns:p14="http://schemas.microsoft.com/office/powerpoint/2010/main" val="192232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C573D4-B432-45C8-A51C-D28001B62E46}"/>
              </a:ext>
            </a:extLst>
          </p:cNvPr>
          <p:cNvSpPr>
            <a:spLocks noGrp="1"/>
          </p:cNvSpPr>
          <p:nvPr>
            <p:ph type="body" sz="quarter" idx="10"/>
          </p:nvPr>
        </p:nvSpPr>
        <p:spPr>
          <a:xfrm>
            <a:off x="791580" y="1383618"/>
            <a:ext cx="7684786" cy="3364696"/>
          </a:xfrm>
        </p:spPr>
        <p:txBody>
          <a:bodyPr/>
          <a:lstStyle/>
          <a:p>
            <a:r>
              <a:rPr lang="en-GB" dirty="0"/>
              <a:t>Contact doctor prior to appraisal to discuss</a:t>
            </a:r>
          </a:p>
          <a:p>
            <a:r>
              <a:rPr lang="en-GB" dirty="0"/>
              <a:t>Use appraisal to discuss what supporting information you would expect to see for the next appraisal</a:t>
            </a:r>
          </a:p>
          <a:p>
            <a:r>
              <a:rPr lang="en-GB" dirty="0"/>
              <a:t>Discuss the reasons for their behaviour from a position of curiosity</a:t>
            </a:r>
          </a:p>
          <a:p>
            <a:r>
              <a:rPr lang="en-GB" dirty="0"/>
              <a:t>Seek advice from Appraisal Lead prior to or after appraisal</a:t>
            </a:r>
          </a:p>
          <a:p>
            <a:endParaRPr lang="en-GB" dirty="0"/>
          </a:p>
          <a:p>
            <a:endParaRPr lang="en-GB" dirty="0"/>
          </a:p>
        </p:txBody>
      </p:sp>
      <p:sp>
        <p:nvSpPr>
          <p:cNvPr id="3" name="Text Placeholder 2">
            <a:extLst>
              <a:ext uri="{FF2B5EF4-FFF2-40B4-BE49-F238E27FC236}">
                <a16:creationId xmlns:a16="http://schemas.microsoft.com/office/drawing/2014/main" id="{987CB18C-AB77-4DF5-9977-A87FF68967B0}"/>
              </a:ext>
            </a:extLst>
          </p:cNvPr>
          <p:cNvSpPr>
            <a:spLocks noGrp="1"/>
          </p:cNvSpPr>
          <p:nvPr>
            <p:ph type="body" sz="quarter" idx="11"/>
          </p:nvPr>
        </p:nvSpPr>
        <p:spPr/>
        <p:txBody>
          <a:bodyPr>
            <a:normAutofit fontScale="92500" lnSpcReduction="20000"/>
          </a:bodyPr>
          <a:lstStyle/>
          <a:p>
            <a:r>
              <a:rPr lang="en-GB" dirty="0"/>
              <a:t>Strategies you may use</a:t>
            </a:r>
          </a:p>
        </p:txBody>
      </p:sp>
    </p:spTree>
    <p:extLst>
      <p:ext uri="{BB962C8B-B14F-4D97-AF65-F5344CB8AC3E}">
        <p14:creationId xmlns:p14="http://schemas.microsoft.com/office/powerpoint/2010/main" val="3322022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BD96815014FC4DAAF3A159B430C409" ma:contentTypeVersion="14" ma:contentTypeDescription="Create a new document." ma:contentTypeScope="" ma:versionID="300c7e4eb471851064b81d1b6dd83332">
  <xsd:schema xmlns:xsd="http://www.w3.org/2001/XMLSchema" xmlns:xs="http://www.w3.org/2001/XMLSchema" xmlns:p="http://schemas.microsoft.com/office/2006/metadata/properties" xmlns:ns2="5549f3f6-b7db-40ce-a15f-c10d2fdae267" xmlns:ns3="0cf4b3a6-91e3-43a9-a28b-3e6e49204d49" targetNamespace="http://schemas.microsoft.com/office/2006/metadata/properties" ma:root="true" ma:fieldsID="04549130902698c6716dcd2850a96cce" ns2:_="" ns3:_="">
    <xsd:import namespace="5549f3f6-b7db-40ce-a15f-c10d2fdae267"/>
    <xsd:import namespace="0cf4b3a6-91e3-43a9-a28b-3e6e49204d4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9f3f6-b7db-40ce-a15f-c10d2fdae2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cf4b3a6-91e3-43a9-a28b-3e6e49204d4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CA349C-09EA-42EC-B9D6-53E718171EC5}">
  <ds:schemaRefs>
    <ds:schemaRef ds:uri="http://schemas.microsoft.com/sharepoint/v3/contenttype/forms"/>
  </ds:schemaRefs>
</ds:datastoreItem>
</file>

<file path=customXml/itemProps2.xml><?xml version="1.0" encoding="utf-8"?>
<ds:datastoreItem xmlns:ds="http://schemas.openxmlformats.org/officeDocument/2006/customXml" ds:itemID="{C6D30C39-25A3-497E-B755-34AF15FA15D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cf4b3a6-91e3-43a9-a28b-3e6e49204d49"/>
    <ds:schemaRef ds:uri="5549f3f6-b7db-40ce-a15f-c10d2fdae267"/>
    <ds:schemaRef ds:uri="http://www.w3.org/XML/1998/namespace"/>
    <ds:schemaRef ds:uri="http://purl.org/dc/dcmitype/"/>
  </ds:schemaRefs>
</ds:datastoreItem>
</file>

<file path=customXml/itemProps3.xml><?xml version="1.0" encoding="utf-8"?>
<ds:datastoreItem xmlns:ds="http://schemas.openxmlformats.org/officeDocument/2006/customXml" ds:itemID="{C590C9A1-777E-419F-89E4-5F4CD5469E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9f3f6-b7db-40ce-a15f-c10d2fdae267"/>
    <ds:schemaRef ds:uri="0cf4b3a6-91e3-43a9-a28b-3e6e49204d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406</TotalTime>
  <Words>2397</Words>
  <Application>Microsoft Office PowerPoint</Application>
  <PresentationFormat>On-screen Show (16:9)</PresentationFormat>
  <Paragraphs>237</Paragraphs>
  <Slides>23</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 Dumfries And Galloway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CShrimpton1</dc:creator>
  <cp:lastModifiedBy>William Liu</cp:lastModifiedBy>
  <cp:revision>90</cp:revision>
  <dcterms:created xsi:type="dcterms:W3CDTF">2020-09-07T10:04:41Z</dcterms:created>
  <dcterms:modified xsi:type="dcterms:W3CDTF">2020-10-26T14:38:38Z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0x01010034BD96815014FC4DAAF3A159B430C409</vt:lpwstr>
  </property>
  <property fmtid="{D5CDD505-2E9C-101B-9397-08002B2CF9AE}" pid="3" name="_MarkAsFinal">
    <vt:bool>true</vt:bool>
  </property>
</Properties>
</file>