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7"/>
  </p:notesMasterIdLst>
  <p:sldIdLst>
    <p:sldId id="269" r:id="rId4"/>
    <p:sldId id="270" r:id="rId5"/>
    <p:sldId id="271" r:id="rId6"/>
    <p:sldId id="317" r:id="rId7"/>
    <p:sldId id="277" r:id="rId8"/>
    <p:sldId id="278" r:id="rId9"/>
    <p:sldId id="320" r:id="rId10"/>
    <p:sldId id="305" r:id="rId11"/>
    <p:sldId id="325" r:id="rId12"/>
    <p:sldId id="356" r:id="rId13"/>
    <p:sldId id="326" r:id="rId14"/>
    <p:sldId id="333" r:id="rId15"/>
    <p:sldId id="321" r:id="rId16"/>
    <p:sldId id="322" r:id="rId17"/>
    <p:sldId id="354" r:id="rId18"/>
    <p:sldId id="324" r:id="rId19"/>
    <p:sldId id="359" r:id="rId20"/>
    <p:sldId id="334" r:id="rId21"/>
    <p:sldId id="360" r:id="rId22"/>
    <p:sldId id="335" r:id="rId23"/>
    <p:sldId id="343" r:id="rId24"/>
    <p:sldId id="344" r:id="rId25"/>
    <p:sldId id="345" r:id="rId26"/>
    <p:sldId id="346" r:id="rId27"/>
    <p:sldId id="357" r:id="rId28"/>
    <p:sldId id="337" r:id="rId29"/>
    <p:sldId id="339" r:id="rId30"/>
    <p:sldId id="340" r:id="rId31"/>
    <p:sldId id="341" r:id="rId32"/>
    <p:sldId id="361" r:id="rId33"/>
    <p:sldId id="348" r:id="rId34"/>
    <p:sldId id="287" r:id="rId35"/>
    <p:sldId id="349" r:id="rId36"/>
    <p:sldId id="288" r:id="rId37"/>
    <p:sldId id="302" r:id="rId38"/>
    <p:sldId id="290" r:id="rId39"/>
    <p:sldId id="291" r:id="rId40"/>
    <p:sldId id="342" r:id="rId41"/>
    <p:sldId id="292" r:id="rId42"/>
    <p:sldId id="350" r:id="rId43"/>
    <p:sldId id="351" r:id="rId44"/>
    <p:sldId id="355" r:id="rId45"/>
    <p:sldId id="36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2028"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FF4CB-F000-2045-9005-10400A2C02E6}"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2BD344EA-64E8-5947-84A1-D54477CD15F0}">
      <dgm:prSet phldrT="[Text]" custT="1"/>
      <dgm:spPr/>
      <dgm:t>
        <a:bodyPr/>
        <a:lstStyle/>
        <a:p>
          <a:pPr algn="ctr"/>
          <a:r>
            <a:rPr lang="en-US" sz="2000" b="1" dirty="0">
              <a:solidFill>
                <a:schemeClr val="tx1"/>
              </a:solidFill>
            </a:rPr>
            <a:t>Nurtured </a:t>
          </a:r>
        </a:p>
      </dgm:t>
    </dgm:pt>
    <dgm:pt modelId="{04F11361-EEFF-3246-B662-9C7D4BAAB10C}" type="parTrans" cxnId="{5D3EFDE8-4C91-BA43-85F3-3AB0626FDB2C}">
      <dgm:prSet/>
      <dgm:spPr/>
      <dgm:t>
        <a:bodyPr/>
        <a:lstStyle/>
        <a:p>
          <a:endParaRPr lang="en-US">
            <a:solidFill>
              <a:srgbClr val="660066"/>
            </a:solidFill>
          </a:endParaRPr>
        </a:p>
      </dgm:t>
    </dgm:pt>
    <dgm:pt modelId="{53A1432A-115C-204E-A77B-4C58743216F4}" type="sibTrans" cxnId="{5D3EFDE8-4C91-BA43-85F3-3AB0626FDB2C}">
      <dgm:prSet/>
      <dgm:spPr/>
      <dgm:t>
        <a:bodyPr/>
        <a:lstStyle/>
        <a:p>
          <a:endParaRPr lang="en-US">
            <a:solidFill>
              <a:srgbClr val="660066"/>
            </a:solidFill>
          </a:endParaRPr>
        </a:p>
      </dgm:t>
    </dgm:pt>
    <dgm:pt modelId="{A72CC1DB-1217-AC49-A892-2020FAED8BE9}" type="pres">
      <dgm:prSet presAssocID="{A6BFF4CB-F000-2045-9005-10400A2C02E6}" presName="Name0" presStyleCnt="0">
        <dgm:presLayoutVars>
          <dgm:chMax/>
          <dgm:chPref/>
          <dgm:dir/>
          <dgm:animLvl val="lvl"/>
          <dgm:resizeHandles val="exact"/>
        </dgm:presLayoutVars>
      </dgm:prSet>
      <dgm:spPr/>
    </dgm:pt>
    <dgm:pt modelId="{57A8D72B-0EEF-4647-9702-769C47DF329F}" type="pres">
      <dgm:prSet presAssocID="{2BD344EA-64E8-5947-84A1-D54477CD15F0}" presName="composite" presStyleCnt="0"/>
      <dgm:spPr/>
    </dgm:pt>
    <dgm:pt modelId="{29090AFF-D67A-164B-8615-CEA8E2BC061C}" type="pres">
      <dgm:prSet presAssocID="{2BD344EA-64E8-5947-84A1-D54477CD15F0}" presName="Image" presStyleLbl="alignNode1" presStyleIdx="0" presStyleCnt="1" custScaleY="125357" custLinFactNeighborX="-1354" custLinFactNeighborY="-706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dgm:spPr>
    </dgm:pt>
    <dgm:pt modelId="{862C28AA-3F31-5341-9D05-C4CF0414033E}" type="pres">
      <dgm:prSet presAssocID="{2BD344EA-64E8-5947-84A1-D54477CD15F0}" presName="Accent" presStyleLbl="parChTrans1D1" presStyleIdx="0" presStyleCnt="1"/>
      <dgm:spPr/>
    </dgm:pt>
    <dgm:pt modelId="{3FFB476F-BF9A-714A-B29D-076268AFDB94}" type="pres">
      <dgm:prSet presAssocID="{2BD344EA-64E8-5947-84A1-D54477CD15F0}" presName="Parent" presStyleLbl="revTx" presStyleIdx="0" presStyleCnt="1">
        <dgm:presLayoutVars>
          <dgm:chMax val="0"/>
          <dgm:chPref val="0"/>
          <dgm:bulletEnabled val="1"/>
        </dgm:presLayoutVars>
      </dgm:prSet>
      <dgm:spPr/>
    </dgm:pt>
  </dgm:ptLst>
  <dgm:cxnLst>
    <dgm:cxn modelId="{30D4131E-2761-4A4D-9329-F56574023905}" type="presOf" srcId="{A6BFF4CB-F000-2045-9005-10400A2C02E6}" destId="{A72CC1DB-1217-AC49-A892-2020FAED8BE9}" srcOrd="0" destOrd="0" presId="urn:microsoft.com/office/officeart/2008/layout/PictureLineup"/>
    <dgm:cxn modelId="{2AE1B01E-2994-1641-B998-189263689775}" type="presOf" srcId="{2BD344EA-64E8-5947-84A1-D54477CD15F0}" destId="{3FFB476F-BF9A-714A-B29D-076268AFDB94}" srcOrd="0" destOrd="0" presId="urn:microsoft.com/office/officeart/2008/layout/PictureLineup"/>
    <dgm:cxn modelId="{5D3EFDE8-4C91-BA43-85F3-3AB0626FDB2C}" srcId="{A6BFF4CB-F000-2045-9005-10400A2C02E6}" destId="{2BD344EA-64E8-5947-84A1-D54477CD15F0}" srcOrd="0" destOrd="0" parTransId="{04F11361-EEFF-3246-B662-9C7D4BAAB10C}" sibTransId="{53A1432A-115C-204E-A77B-4C58743216F4}"/>
    <dgm:cxn modelId="{B7F94D15-B1A8-EF40-A22F-BC476E32FAD0}" type="presParOf" srcId="{A72CC1DB-1217-AC49-A892-2020FAED8BE9}" destId="{57A8D72B-0EEF-4647-9702-769C47DF329F}" srcOrd="0" destOrd="0" presId="urn:microsoft.com/office/officeart/2008/layout/PictureLineup"/>
    <dgm:cxn modelId="{2B03CC1E-C5CF-3542-BB6D-942B7EB1177B}" type="presParOf" srcId="{57A8D72B-0EEF-4647-9702-769C47DF329F}" destId="{29090AFF-D67A-164B-8615-CEA8E2BC061C}" srcOrd="0" destOrd="0" presId="urn:microsoft.com/office/officeart/2008/layout/PictureLineup"/>
    <dgm:cxn modelId="{2ABFEA6B-2A31-7046-AC2E-78BDF803B67C}" type="presParOf" srcId="{57A8D72B-0EEF-4647-9702-769C47DF329F}" destId="{862C28AA-3F31-5341-9D05-C4CF0414033E}" srcOrd="1" destOrd="0" presId="urn:microsoft.com/office/officeart/2008/layout/PictureLineup"/>
    <dgm:cxn modelId="{22056916-7B4E-F848-9BA5-7D5FE71B2F60}" type="presParOf" srcId="{57A8D72B-0EEF-4647-9702-769C47DF329F}" destId="{3FFB476F-BF9A-714A-B29D-076268AFDB94}" srcOrd="2" destOrd="0" presId="urn:microsoft.com/office/officeart/2008/layout/PictureLineup"/>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FF4CB-F000-2045-9005-10400A2C02E6}"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2BD344EA-64E8-5947-84A1-D54477CD15F0}">
      <dgm:prSet phldrT="[Text]" custT="1"/>
      <dgm:spPr/>
      <dgm:t>
        <a:bodyPr/>
        <a:lstStyle/>
        <a:p>
          <a:pPr algn="ctr"/>
          <a:r>
            <a:rPr lang="en-US" sz="2000" b="1" dirty="0">
              <a:solidFill>
                <a:schemeClr val="tx1"/>
              </a:solidFill>
            </a:rPr>
            <a:t>Feedback</a:t>
          </a:r>
        </a:p>
        <a:p>
          <a:pPr algn="ctr"/>
          <a:r>
            <a:rPr lang="en-US" sz="2000" b="1" dirty="0">
              <a:solidFill>
                <a:schemeClr val="tx1"/>
              </a:solidFill>
            </a:rPr>
            <a:t>Recognition </a:t>
          </a:r>
        </a:p>
        <a:p>
          <a:pPr algn="ctr"/>
          <a:r>
            <a:rPr lang="en-US" sz="2000" b="1" dirty="0">
              <a:solidFill>
                <a:schemeClr val="tx1"/>
              </a:solidFill>
            </a:rPr>
            <a:t>(Team-player)</a:t>
          </a:r>
        </a:p>
        <a:p>
          <a:pPr algn="ctr"/>
          <a:r>
            <a:rPr lang="en-US" sz="2000" b="1" dirty="0">
              <a:solidFill>
                <a:schemeClr val="tx1"/>
              </a:solidFill>
            </a:rPr>
            <a:t>Taught to question everything  </a:t>
          </a:r>
        </a:p>
      </dgm:t>
    </dgm:pt>
    <dgm:pt modelId="{04F11361-EEFF-3246-B662-9C7D4BAAB10C}" type="parTrans" cxnId="{5D3EFDE8-4C91-BA43-85F3-3AB0626FDB2C}">
      <dgm:prSet/>
      <dgm:spPr/>
      <dgm:t>
        <a:bodyPr/>
        <a:lstStyle/>
        <a:p>
          <a:endParaRPr lang="en-US"/>
        </a:p>
      </dgm:t>
    </dgm:pt>
    <dgm:pt modelId="{53A1432A-115C-204E-A77B-4C58743216F4}" type="sibTrans" cxnId="{5D3EFDE8-4C91-BA43-85F3-3AB0626FDB2C}">
      <dgm:prSet/>
      <dgm:spPr/>
      <dgm:t>
        <a:bodyPr/>
        <a:lstStyle/>
        <a:p>
          <a:endParaRPr lang="en-US"/>
        </a:p>
      </dgm:t>
    </dgm:pt>
    <dgm:pt modelId="{A72CC1DB-1217-AC49-A892-2020FAED8BE9}" type="pres">
      <dgm:prSet presAssocID="{A6BFF4CB-F000-2045-9005-10400A2C02E6}" presName="Name0" presStyleCnt="0">
        <dgm:presLayoutVars>
          <dgm:chMax/>
          <dgm:chPref/>
          <dgm:dir/>
          <dgm:animLvl val="lvl"/>
          <dgm:resizeHandles val="exact"/>
        </dgm:presLayoutVars>
      </dgm:prSet>
      <dgm:spPr/>
    </dgm:pt>
    <dgm:pt modelId="{57A8D72B-0EEF-4647-9702-769C47DF329F}" type="pres">
      <dgm:prSet presAssocID="{2BD344EA-64E8-5947-84A1-D54477CD15F0}" presName="composite" presStyleCnt="0"/>
      <dgm:spPr/>
    </dgm:pt>
    <dgm:pt modelId="{29090AFF-D67A-164B-8615-CEA8E2BC061C}" type="pres">
      <dgm:prSet presAssocID="{2BD344EA-64E8-5947-84A1-D54477CD15F0}" presName="Image" presStyleLbl="alignNode1" presStyleIdx="0" presStyleCnt="1" custScaleY="125357" custLinFactNeighborX="-2806" custLinFactNeighborY="-23745"/>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rgbClr val="FFFFFF"/>
          </a:solidFill>
        </a:ln>
      </dgm:spPr>
    </dgm:pt>
    <dgm:pt modelId="{862C28AA-3F31-5341-9D05-C4CF0414033E}" type="pres">
      <dgm:prSet presAssocID="{2BD344EA-64E8-5947-84A1-D54477CD15F0}" presName="Accent" presStyleLbl="parChTrans1D1" presStyleIdx="0" presStyleCnt="1" custLinFactX="-24800000" custLinFactNeighborX="-24899375"/>
      <dgm:spPr/>
    </dgm:pt>
    <dgm:pt modelId="{3FFB476F-BF9A-714A-B29D-076268AFDB94}" type="pres">
      <dgm:prSet presAssocID="{2BD344EA-64E8-5947-84A1-D54477CD15F0}" presName="Parent" presStyleLbl="revTx" presStyleIdx="0" presStyleCnt="1" custScaleY="93909">
        <dgm:presLayoutVars>
          <dgm:chMax val="0"/>
          <dgm:chPref val="0"/>
          <dgm:bulletEnabled val="1"/>
        </dgm:presLayoutVars>
      </dgm:prSet>
      <dgm:spPr/>
    </dgm:pt>
  </dgm:ptLst>
  <dgm:cxnLst>
    <dgm:cxn modelId="{6D2F331B-D1AC-2D40-A7EA-6839D7306FD3}" type="presOf" srcId="{A6BFF4CB-F000-2045-9005-10400A2C02E6}" destId="{A72CC1DB-1217-AC49-A892-2020FAED8BE9}" srcOrd="0" destOrd="0" presId="urn:microsoft.com/office/officeart/2008/layout/PictureLineup"/>
    <dgm:cxn modelId="{FD354837-A8E1-1147-BCD3-45B2BFE20FA1}" type="presOf" srcId="{2BD344EA-64E8-5947-84A1-D54477CD15F0}" destId="{3FFB476F-BF9A-714A-B29D-076268AFDB94}" srcOrd="0" destOrd="0" presId="urn:microsoft.com/office/officeart/2008/layout/PictureLineup"/>
    <dgm:cxn modelId="{5D3EFDE8-4C91-BA43-85F3-3AB0626FDB2C}" srcId="{A6BFF4CB-F000-2045-9005-10400A2C02E6}" destId="{2BD344EA-64E8-5947-84A1-D54477CD15F0}" srcOrd="0" destOrd="0" parTransId="{04F11361-EEFF-3246-B662-9C7D4BAAB10C}" sibTransId="{53A1432A-115C-204E-A77B-4C58743216F4}"/>
    <dgm:cxn modelId="{BCB76C5A-321D-184F-A155-C24EBE8C67B0}" type="presParOf" srcId="{A72CC1DB-1217-AC49-A892-2020FAED8BE9}" destId="{57A8D72B-0EEF-4647-9702-769C47DF329F}" srcOrd="0" destOrd="0" presId="urn:microsoft.com/office/officeart/2008/layout/PictureLineup"/>
    <dgm:cxn modelId="{C380A7CB-A44B-EB45-B2B0-2B10B9B4097C}" type="presParOf" srcId="{57A8D72B-0EEF-4647-9702-769C47DF329F}" destId="{29090AFF-D67A-164B-8615-CEA8E2BC061C}" srcOrd="0" destOrd="0" presId="urn:microsoft.com/office/officeart/2008/layout/PictureLineup"/>
    <dgm:cxn modelId="{26CA7216-230B-1B4D-8DF5-6CC0EE08E953}" type="presParOf" srcId="{57A8D72B-0EEF-4647-9702-769C47DF329F}" destId="{862C28AA-3F31-5341-9D05-C4CF0414033E}" srcOrd="1" destOrd="0" presId="urn:microsoft.com/office/officeart/2008/layout/PictureLineup"/>
    <dgm:cxn modelId="{4EF0EEF8-ED37-E345-B533-F8A73D7171EA}" type="presParOf" srcId="{57A8D72B-0EEF-4647-9702-769C47DF329F}" destId="{3FFB476F-BF9A-714A-B29D-076268AFDB94}" srcOrd="2" destOrd="0" presId="urn:microsoft.com/office/officeart/2008/layout/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FF4CB-F000-2045-9005-10400A2C02E6}"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2BD344EA-64E8-5947-84A1-D54477CD15F0}">
      <dgm:prSet phldrT="[Text]" custT="1"/>
      <dgm:spPr/>
      <dgm:t>
        <a:bodyPr/>
        <a:lstStyle/>
        <a:p>
          <a:pPr algn="ctr"/>
          <a:r>
            <a:rPr lang="en-US" sz="2000" b="1" dirty="0">
              <a:solidFill>
                <a:schemeClr val="tx1"/>
              </a:solidFill>
            </a:rPr>
            <a:t>Ambitious </a:t>
          </a:r>
        </a:p>
        <a:p>
          <a:pPr algn="ctr"/>
          <a:r>
            <a:rPr lang="en-US" sz="2000" b="1" dirty="0">
              <a:solidFill>
                <a:schemeClr val="tx1"/>
              </a:solidFill>
            </a:rPr>
            <a:t>Career-motivated- expect support to achieve  </a:t>
          </a:r>
        </a:p>
        <a:p>
          <a:pPr algn="ctr"/>
          <a:r>
            <a:rPr lang="en-US" sz="2000" b="1" dirty="0">
              <a:solidFill>
                <a:schemeClr val="tx1"/>
              </a:solidFill>
            </a:rPr>
            <a:t>Less bound to role or employer </a:t>
          </a:r>
        </a:p>
      </dgm:t>
    </dgm:pt>
    <dgm:pt modelId="{04F11361-EEFF-3246-B662-9C7D4BAAB10C}" type="parTrans" cxnId="{5D3EFDE8-4C91-BA43-85F3-3AB0626FDB2C}">
      <dgm:prSet/>
      <dgm:spPr/>
      <dgm:t>
        <a:bodyPr/>
        <a:lstStyle/>
        <a:p>
          <a:endParaRPr lang="en-US"/>
        </a:p>
      </dgm:t>
    </dgm:pt>
    <dgm:pt modelId="{53A1432A-115C-204E-A77B-4C58743216F4}" type="sibTrans" cxnId="{5D3EFDE8-4C91-BA43-85F3-3AB0626FDB2C}">
      <dgm:prSet/>
      <dgm:spPr/>
      <dgm:t>
        <a:bodyPr/>
        <a:lstStyle/>
        <a:p>
          <a:endParaRPr lang="en-US"/>
        </a:p>
      </dgm:t>
    </dgm:pt>
    <dgm:pt modelId="{A72CC1DB-1217-AC49-A892-2020FAED8BE9}" type="pres">
      <dgm:prSet presAssocID="{A6BFF4CB-F000-2045-9005-10400A2C02E6}" presName="Name0" presStyleCnt="0">
        <dgm:presLayoutVars>
          <dgm:chMax/>
          <dgm:chPref/>
          <dgm:dir/>
          <dgm:animLvl val="lvl"/>
          <dgm:resizeHandles val="exact"/>
        </dgm:presLayoutVars>
      </dgm:prSet>
      <dgm:spPr/>
    </dgm:pt>
    <dgm:pt modelId="{57A8D72B-0EEF-4647-9702-769C47DF329F}" type="pres">
      <dgm:prSet presAssocID="{2BD344EA-64E8-5947-84A1-D54477CD15F0}" presName="composite" presStyleCnt="0"/>
      <dgm:spPr/>
    </dgm:pt>
    <dgm:pt modelId="{29090AFF-D67A-164B-8615-CEA8E2BC061C}" type="pres">
      <dgm:prSet presAssocID="{2BD344EA-64E8-5947-84A1-D54477CD15F0}" presName="Image" presStyleLbl="alignNode1" presStyleIdx="0" presStyleCnt="1" custScaleY="125357" custLinFactNeighborX="-1476" custLinFactNeighborY="-1369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rgbClr val="FFFFFF"/>
          </a:solidFill>
        </a:ln>
      </dgm:spPr>
    </dgm:pt>
    <dgm:pt modelId="{862C28AA-3F31-5341-9D05-C4CF0414033E}" type="pres">
      <dgm:prSet presAssocID="{2BD344EA-64E8-5947-84A1-D54477CD15F0}" presName="Accent" presStyleLbl="parChTrans1D1" presStyleIdx="0" presStyleCnt="1" custLinFactX="-118882692" custLinFactNeighborX="-118900000" custLinFactNeighborY="2249"/>
      <dgm:spPr/>
    </dgm:pt>
    <dgm:pt modelId="{3FFB476F-BF9A-714A-B29D-076268AFDB94}" type="pres">
      <dgm:prSet presAssocID="{2BD344EA-64E8-5947-84A1-D54477CD15F0}" presName="Parent" presStyleLbl="revTx" presStyleIdx="0" presStyleCnt="1">
        <dgm:presLayoutVars>
          <dgm:chMax val="0"/>
          <dgm:chPref val="0"/>
          <dgm:bulletEnabled val="1"/>
        </dgm:presLayoutVars>
      </dgm:prSet>
      <dgm:spPr/>
    </dgm:pt>
  </dgm:ptLst>
  <dgm:cxnLst>
    <dgm:cxn modelId="{66586B2B-8635-7843-8977-BA873DB3E5C8}" type="presOf" srcId="{A6BFF4CB-F000-2045-9005-10400A2C02E6}" destId="{A72CC1DB-1217-AC49-A892-2020FAED8BE9}" srcOrd="0" destOrd="0" presId="urn:microsoft.com/office/officeart/2008/layout/PictureLineup"/>
    <dgm:cxn modelId="{D1637037-0782-1947-A96B-F3E05B3E24BF}" type="presOf" srcId="{2BD344EA-64E8-5947-84A1-D54477CD15F0}" destId="{3FFB476F-BF9A-714A-B29D-076268AFDB94}" srcOrd="0" destOrd="0" presId="urn:microsoft.com/office/officeart/2008/layout/PictureLineup"/>
    <dgm:cxn modelId="{5D3EFDE8-4C91-BA43-85F3-3AB0626FDB2C}" srcId="{A6BFF4CB-F000-2045-9005-10400A2C02E6}" destId="{2BD344EA-64E8-5947-84A1-D54477CD15F0}" srcOrd="0" destOrd="0" parTransId="{04F11361-EEFF-3246-B662-9C7D4BAAB10C}" sibTransId="{53A1432A-115C-204E-A77B-4C58743216F4}"/>
    <dgm:cxn modelId="{7D5BE53C-07AE-DC41-AEEB-A9853BE4986B}" type="presParOf" srcId="{A72CC1DB-1217-AC49-A892-2020FAED8BE9}" destId="{57A8D72B-0EEF-4647-9702-769C47DF329F}" srcOrd="0" destOrd="0" presId="urn:microsoft.com/office/officeart/2008/layout/PictureLineup"/>
    <dgm:cxn modelId="{68724EDD-678F-1941-B1AF-1AC5E3F07C60}" type="presParOf" srcId="{57A8D72B-0EEF-4647-9702-769C47DF329F}" destId="{29090AFF-D67A-164B-8615-CEA8E2BC061C}" srcOrd="0" destOrd="0" presId="urn:microsoft.com/office/officeart/2008/layout/PictureLineup"/>
    <dgm:cxn modelId="{5FBAF6B6-B4FB-EB4D-9E3E-475C0D6B24E2}" type="presParOf" srcId="{57A8D72B-0EEF-4647-9702-769C47DF329F}" destId="{862C28AA-3F31-5341-9D05-C4CF0414033E}" srcOrd="1" destOrd="0" presId="urn:microsoft.com/office/officeart/2008/layout/PictureLineup"/>
    <dgm:cxn modelId="{F2E632E1-8CF6-AD4D-9A69-B103F5D166C9}" type="presParOf" srcId="{57A8D72B-0EEF-4647-9702-769C47DF329F}" destId="{3FFB476F-BF9A-714A-B29D-076268AFDB94}" srcOrd="2" destOrd="0" presId="urn:microsoft.com/office/officeart/2008/layout/PictureLineu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BFF4CB-F000-2045-9005-10400A2C02E6}"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2BD344EA-64E8-5947-84A1-D54477CD15F0}">
      <dgm:prSet phldrT="[Text]" custT="1"/>
      <dgm:spPr/>
      <dgm:t>
        <a:bodyPr/>
        <a:lstStyle/>
        <a:p>
          <a:pPr algn="ctr"/>
          <a:r>
            <a:rPr lang="en-US" sz="2000" b="1" dirty="0">
              <a:solidFill>
                <a:schemeClr val="tx1"/>
              </a:solidFill>
            </a:rPr>
            <a:t>Hard-working</a:t>
          </a:r>
        </a:p>
        <a:p>
          <a:pPr algn="ctr"/>
          <a:r>
            <a:rPr lang="en-US" sz="2000" b="1" dirty="0">
              <a:solidFill>
                <a:schemeClr val="tx1"/>
              </a:solidFill>
            </a:rPr>
            <a:t>Family orientated</a:t>
          </a:r>
        </a:p>
        <a:p>
          <a:pPr algn="ctr"/>
          <a:r>
            <a:rPr lang="en-US" sz="2000" b="1" dirty="0">
              <a:solidFill>
                <a:schemeClr val="tx1"/>
              </a:solidFill>
            </a:rPr>
            <a:t>Career, but not at any cost</a:t>
          </a:r>
        </a:p>
      </dgm:t>
    </dgm:pt>
    <dgm:pt modelId="{04F11361-EEFF-3246-B662-9C7D4BAAB10C}" type="parTrans" cxnId="{5D3EFDE8-4C91-BA43-85F3-3AB0626FDB2C}">
      <dgm:prSet/>
      <dgm:spPr/>
      <dgm:t>
        <a:bodyPr/>
        <a:lstStyle/>
        <a:p>
          <a:endParaRPr lang="en-US"/>
        </a:p>
      </dgm:t>
    </dgm:pt>
    <dgm:pt modelId="{53A1432A-115C-204E-A77B-4C58743216F4}" type="sibTrans" cxnId="{5D3EFDE8-4C91-BA43-85F3-3AB0626FDB2C}">
      <dgm:prSet/>
      <dgm:spPr/>
      <dgm:t>
        <a:bodyPr/>
        <a:lstStyle/>
        <a:p>
          <a:endParaRPr lang="en-US"/>
        </a:p>
      </dgm:t>
    </dgm:pt>
    <dgm:pt modelId="{A72CC1DB-1217-AC49-A892-2020FAED8BE9}" type="pres">
      <dgm:prSet presAssocID="{A6BFF4CB-F000-2045-9005-10400A2C02E6}" presName="Name0" presStyleCnt="0">
        <dgm:presLayoutVars>
          <dgm:chMax/>
          <dgm:chPref/>
          <dgm:dir/>
          <dgm:animLvl val="lvl"/>
          <dgm:resizeHandles val="exact"/>
        </dgm:presLayoutVars>
      </dgm:prSet>
      <dgm:spPr/>
    </dgm:pt>
    <dgm:pt modelId="{57A8D72B-0EEF-4647-9702-769C47DF329F}" type="pres">
      <dgm:prSet presAssocID="{2BD344EA-64E8-5947-84A1-D54477CD15F0}" presName="composite" presStyleCnt="0"/>
      <dgm:spPr/>
    </dgm:pt>
    <dgm:pt modelId="{29090AFF-D67A-164B-8615-CEA8E2BC061C}" type="pres">
      <dgm:prSet presAssocID="{2BD344EA-64E8-5947-84A1-D54477CD15F0}" presName="Image" presStyleLbl="alignNode1" presStyleIdx="0" presStyleCnt="1" custScaleY="119631" custLinFactNeighborX="-15220" custLinFactNeighborY="-369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rgbClr val="FFFFFF"/>
          </a:solidFill>
        </a:ln>
      </dgm:spPr>
    </dgm:pt>
    <dgm:pt modelId="{862C28AA-3F31-5341-9D05-C4CF0414033E}" type="pres">
      <dgm:prSet presAssocID="{2BD344EA-64E8-5947-84A1-D54477CD15F0}" presName="Accent" presStyleLbl="parChTrans1D1" presStyleIdx="0" presStyleCnt="1" custLinFactX="-115656047" custLinFactNeighborX="-115700000" custLinFactNeighborY="321"/>
      <dgm:spPr/>
    </dgm:pt>
    <dgm:pt modelId="{3FFB476F-BF9A-714A-B29D-076268AFDB94}" type="pres">
      <dgm:prSet presAssocID="{2BD344EA-64E8-5947-84A1-D54477CD15F0}" presName="Parent" presStyleLbl="revTx" presStyleIdx="0" presStyleCnt="1">
        <dgm:presLayoutVars>
          <dgm:chMax val="0"/>
          <dgm:chPref val="0"/>
          <dgm:bulletEnabled val="1"/>
        </dgm:presLayoutVars>
      </dgm:prSet>
      <dgm:spPr/>
    </dgm:pt>
  </dgm:ptLst>
  <dgm:cxnLst>
    <dgm:cxn modelId="{A0EEB343-6FC8-4D42-AF94-AD35613268EE}" type="presOf" srcId="{A6BFF4CB-F000-2045-9005-10400A2C02E6}" destId="{A72CC1DB-1217-AC49-A892-2020FAED8BE9}" srcOrd="0" destOrd="0" presId="urn:microsoft.com/office/officeart/2008/layout/PictureLineup"/>
    <dgm:cxn modelId="{B7E02B8A-1E91-A749-AD57-B28E031C6BA1}" type="presOf" srcId="{2BD344EA-64E8-5947-84A1-D54477CD15F0}" destId="{3FFB476F-BF9A-714A-B29D-076268AFDB94}" srcOrd="0" destOrd="0" presId="urn:microsoft.com/office/officeart/2008/layout/PictureLineup"/>
    <dgm:cxn modelId="{5D3EFDE8-4C91-BA43-85F3-3AB0626FDB2C}" srcId="{A6BFF4CB-F000-2045-9005-10400A2C02E6}" destId="{2BD344EA-64E8-5947-84A1-D54477CD15F0}" srcOrd="0" destOrd="0" parTransId="{04F11361-EEFF-3246-B662-9C7D4BAAB10C}" sibTransId="{53A1432A-115C-204E-A77B-4C58743216F4}"/>
    <dgm:cxn modelId="{A6AE69C6-A5DB-A444-BC67-D2AE27367A3D}" type="presParOf" srcId="{A72CC1DB-1217-AC49-A892-2020FAED8BE9}" destId="{57A8D72B-0EEF-4647-9702-769C47DF329F}" srcOrd="0" destOrd="0" presId="urn:microsoft.com/office/officeart/2008/layout/PictureLineup"/>
    <dgm:cxn modelId="{A45F1535-55EC-2340-AE27-E659121DAA5A}" type="presParOf" srcId="{57A8D72B-0EEF-4647-9702-769C47DF329F}" destId="{29090AFF-D67A-164B-8615-CEA8E2BC061C}" srcOrd="0" destOrd="0" presId="urn:microsoft.com/office/officeart/2008/layout/PictureLineup"/>
    <dgm:cxn modelId="{7348E3C7-5F3D-F844-8814-AB6C0212F453}" type="presParOf" srcId="{57A8D72B-0EEF-4647-9702-769C47DF329F}" destId="{862C28AA-3F31-5341-9D05-C4CF0414033E}" srcOrd="1" destOrd="0" presId="urn:microsoft.com/office/officeart/2008/layout/PictureLineup"/>
    <dgm:cxn modelId="{1B5739EF-CDFE-CA46-AD46-BFCF4019880F}" type="presParOf" srcId="{57A8D72B-0EEF-4647-9702-769C47DF329F}" destId="{3FFB476F-BF9A-714A-B29D-076268AFDB94}" srcOrd="2" destOrd="0" presId="urn:microsoft.com/office/officeart/2008/layout/PictureLineup"/>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BFF4CB-F000-2045-9005-10400A2C02E6}"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2BD344EA-64E8-5947-84A1-D54477CD15F0}">
      <dgm:prSet phldrT="[Text]" custT="1"/>
      <dgm:spPr/>
      <dgm:t>
        <a:bodyPr/>
        <a:lstStyle/>
        <a:p>
          <a:pPr algn="ctr"/>
          <a:endParaRPr lang="en-US" sz="2000" b="1" dirty="0">
            <a:solidFill>
              <a:schemeClr val="tx1"/>
            </a:solidFill>
          </a:endParaRPr>
        </a:p>
        <a:p>
          <a:pPr algn="ctr"/>
          <a:r>
            <a:rPr lang="en-US" sz="2000" b="1" dirty="0">
              <a:solidFill>
                <a:schemeClr val="tx1"/>
              </a:solidFill>
            </a:rPr>
            <a:t>Like to be loved </a:t>
          </a:r>
        </a:p>
        <a:p>
          <a:pPr algn="ctr"/>
          <a:r>
            <a:rPr lang="en-US" sz="2000" b="1" dirty="0">
              <a:solidFill>
                <a:schemeClr val="tx1"/>
              </a:solidFill>
            </a:rPr>
            <a:t>Valued </a:t>
          </a:r>
        </a:p>
        <a:p>
          <a:pPr algn="ctr"/>
          <a:r>
            <a:rPr lang="en-US" sz="2000" b="1" dirty="0" err="1">
              <a:solidFill>
                <a:schemeClr val="tx1"/>
              </a:solidFill>
            </a:rPr>
            <a:t>Recognised</a:t>
          </a:r>
          <a:r>
            <a:rPr lang="en-US" sz="2000" b="1" dirty="0">
              <a:solidFill>
                <a:schemeClr val="tx1"/>
              </a:solidFill>
            </a:rPr>
            <a:t> </a:t>
          </a:r>
        </a:p>
        <a:p>
          <a:pPr algn="ctr"/>
          <a:r>
            <a:rPr lang="en-US" sz="2000" b="1" dirty="0">
              <a:solidFill>
                <a:schemeClr val="tx1"/>
              </a:solidFill>
            </a:rPr>
            <a:t>Reputation important</a:t>
          </a:r>
        </a:p>
        <a:p>
          <a:pPr algn="ctr"/>
          <a:r>
            <a:rPr lang="en-US" sz="2000" b="1" dirty="0">
              <a:solidFill>
                <a:schemeClr val="tx1"/>
              </a:solidFill>
            </a:rPr>
            <a:t>Work with you- not for you </a:t>
          </a:r>
        </a:p>
      </dgm:t>
    </dgm:pt>
    <dgm:pt modelId="{04F11361-EEFF-3246-B662-9C7D4BAAB10C}" type="parTrans" cxnId="{5D3EFDE8-4C91-BA43-85F3-3AB0626FDB2C}">
      <dgm:prSet/>
      <dgm:spPr/>
      <dgm:t>
        <a:bodyPr/>
        <a:lstStyle/>
        <a:p>
          <a:endParaRPr lang="en-US"/>
        </a:p>
      </dgm:t>
    </dgm:pt>
    <dgm:pt modelId="{53A1432A-115C-204E-A77B-4C58743216F4}" type="sibTrans" cxnId="{5D3EFDE8-4C91-BA43-85F3-3AB0626FDB2C}">
      <dgm:prSet/>
      <dgm:spPr/>
      <dgm:t>
        <a:bodyPr/>
        <a:lstStyle/>
        <a:p>
          <a:endParaRPr lang="en-US"/>
        </a:p>
      </dgm:t>
    </dgm:pt>
    <dgm:pt modelId="{A72CC1DB-1217-AC49-A892-2020FAED8BE9}" type="pres">
      <dgm:prSet presAssocID="{A6BFF4CB-F000-2045-9005-10400A2C02E6}" presName="Name0" presStyleCnt="0">
        <dgm:presLayoutVars>
          <dgm:chMax/>
          <dgm:chPref/>
          <dgm:dir/>
          <dgm:animLvl val="lvl"/>
          <dgm:resizeHandles val="exact"/>
        </dgm:presLayoutVars>
      </dgm:prSet>
      <dgm:spPr/>
    </dgm:pt>
    <dgm:pt modelId="{57A8D72B-0EEF-4647-9702-769C47DF329F}" type="pres">
      <dgm:prSet presAssocID="{2BD344EA-64E8-5947-84A1-D54477CD15F0}" presName="composite" presStyleCnt="0"/>
      <dgm:spPr/>
    </dgm:pt>
    <dgm:pt modelId="{29090AFF-D67A-164B-8615-CEA8E2BC061C}" type="pres">
      <dgm:prSet presAssocID="{2BD344EA-64E8-5947-84A1-D54477CD15F0}" presName="Image" presStyleLbl="alignNode1" presStyleIdx="0" presStyleCnt="1" custScaleY="118217" custLinFactNeighborX="49" custLinFactNeighborY="-9607"/>
      <dgm:spPr>
        <a:blipFill rotWithShape="1">
          <a:blip xmlns:r="http://schemas.openxmlformats.org/officeDocument/2006/relationships" r:embed="rId1"/>
          <a:stretch>
            <a:fillRect/>
          </a:stretch>
        </a:blipFill>
        <a:ln>
          <a:solidFill>
            <a:srgbClr val="FFFFFF"/>
          </a:solidFill>
        </a:ln>
      </dgm:spPr>
    </dgm:pt>
    <dgm:pt modelId="{862C28AA-3F31-5341-9D05-C4CF0414033E}" type="pres">
      <dgm:prSet presAssocID="{2BD344EA-64E8-5947-84A1-D54477CD15F0}" presName="Accent" presStyleLbl="parChTrans1D1" presStyleIdx="0" presStyleCnt="1"/>
      <dgm:spPr/>
    </dgm:pt>
    <dgm:pt modelId="{3FFB476F-BF9A-714A-B29D-076268AFDB94}" type="pres">
      <dgm:prSet presAssocID="{2BD344EA-64E8-5947-84A1-D54477CD15F0}" presName="Parent" presStyleLbl="revTx" presStyleIdx="0" presStyleCnt="1" custScaleY="116781" custLinFactNeighborX="-49" custLinFactNeighborY="-8998">
        <dgm:presLayoutVars>
          <dgm:chMax val="0"/>
          <dgm:chPref val="0"/>
          <dgm:bulletEnabled val="1"/>
        </dgm:presLayoutVars>
      </dgm:prSet>
      <dgm:spPr/>
    </dgm:pt>
  </dgm:ptLst>
  <dgm:cxnLst>
    <dgm:cxn modelId="{96363EAF-918D-F24D-933E-66F4848392EA}" type="presOf" srcId="{A6BFF4CB-F000-2045-9005-10400A2C02E6}" destId="{A72CC1DB-1217-AC49-A892-2020FAED8BE9}" srcOrd="0" destOrd="0" presId="urn:microsoft.com/office/officeart/2008/layout/PictureLineup"/>
    <dgm:cxn modelId="{C7B6EEE3-7E23-9A40-B7DF-50BE5659AF36}" type="presOf" srcId="{2BD344EA-64E8-5947-84A1-D54477CD15F0}" destId="{3FFB476F-BF9A-714A-B29D-076268AFDB94}" srcOrd="0" destOrd="0" presId="urn:microsoft.com/office/officeart/2008/layout/PictureLineup"/>
    <dgm:cxn modelId="{5D3EFDE8-4C91-BA43-85F3-3AB0626FDB2C}" srcId="{A6BFF4CB-F000-2045-9005-10400A2C02E6}" destId="{2BD344EA-64E8-5947-84A1-D54477CD15F0}" srcOrd="0" destOrd="0" parTransId="{04F11361-EEFF-3246-B662-9C7D4BAAB10C}" sibTransId="{53A1432A-115C-204E-A77B-4C58743216F4}"/>
    <dgm:cxn modelId="{1C2D1181-E8F1-BD40-9001-2B4CFC11C9DE}" type="presParOf" srcId="{A72CC1DB-1217-AC49-A892-2020FAED8BE9}" destId="{57A8D72B-0EEF-4647-9702-769C47DF329F}" srcOrd="0" destOrd="0" presId="urn:microsoft.com/office/officeart/2008/layout/PictureLineup"/>
    <dgm:cxn modelId="{E7554DD1-E836-644F-9BA4-0E843A37CD18}" type="presParOf" srcId="{57A8D72B-0EEF-4647-9702-769C47DF329F}" destId="{29090AFF-D67A-164B-8615-CEA8E2BC061C}" srcOrd="0" destOrd="0" presId="urn:microsoft.com/office/officeart/2008/layout/PictureLineup"/>
    <dgm:cxn modelId="{75FB0713-40F1-F546-8D6E-D526D547126A}" type="presParOf" srcId="{57A8D72B-0EEF-4647-9702-769C47DF329F}" destId="{862C28AA-3F31-5341-9D05-C4CF0414033E}" srcOrd="1" destOrd="0" presId="urn:microsoft.com/office/officeart/2008/layout/PictureLineup"/>
    <dgm:cxn modelId="{DD019A6E-05BE-2E49-B140-964981F95BAE}" type="presParOf" srcId="{57A8D72B-0EEF-4647-9702-769C47DF329F}" destId="{3FFB476F-BF9A-714A-B29D-076268AFDB94}" srcOrd="2" destOrd="0" presId="urn:microsoft.com/office/officeart/2008/layout/PictureLineup"/>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BFF4CB-F000-2045-9005-10400A2C02E6}"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2BD344EA-64E8-5947-84A1-D54477CD15F0}">
      <dgm:prSet phldrT="[Text]" custT="1"/>
      <dgm:spPr/>
      <dgm:t>
        <a:bodyPr/>
        <a:lstStyle/>
        <a:p>
          <a:pPr algn="ctr"/>
          <a:r>
            <a:rPr lang="en-US" sz="2000" b="1" dirty="0">
              <a:solidFill>
                <a:schemeClr val="tx1"/>
              </a:solidFill>
            </a:rPr>
            <a:t>Are less motivated by money than purpose </a:t>
          </a:r>
        </a:p>
        <a:p>
          <a:pPr algn="ctr"/>
          <a:r>
            <a:rPr lang="en-US" sz="2000" b="1" dirty="0">
              <a:solidFill>
                <a:schemeClr val="tx1"/>
              </a:solidFill>
            </a:rPr>
            <a:t>Mission driven- want sense of accomplishment  </a:t>
          </a:r>
        </a:p>
      </dgm:t>
    </dgm:pt>
    <dgm:pt modelId="{04F11361-EEFF-3246-B662-9C7D4BAAB10C}" type="parTrans" cxnId="{5D3EFDE8-4C91-BA43-85F3-3AB0626FDB2C}">
      <dgm:prSet/>
      <dgm:spPr/>
      <dgm:t>
        <a:bodyPr/>
        <a:lstStyle/>
        <a:p>
          <a:endParaRPr lang="en-US"/>
        </a:p>
      </dgm:t>
    </dgm:pt>
    <dgm:pt modelId="{53A1432A-115C-204E-A77B-4C58743216F4}" type="sibTrans" cxnId="{5D3EFDE8-4C91-BA43-85F3-3AB0626FDB2C}">
      <dgm:prSet/>
      <dgm:spPr/>
      <dgm:t>
        <a:bodyPr/>
        <a:lstStyle/>
        <a:p>
          <a:endParaRPr lang="en-US"/>
        </a:p>
      </dgm:t>
    </dgm:pt>
    <dgm:pt modelId="{A72CC1DB-1217-AC49-A892-2020FAED8BE9}" type="pres">
      <dgm:prSet presAssocID="{A6BFF4CB-F000-2045-9005-10400A2C02E6}" presName="Name0" presStyleCnt="0">
        <dgm:presLayoutVars>
          <dgm:chMax/>
          <dgm:chPref/>
          <dgm:dir/>
          <dgm:animLvl val="lvl"/>
          <dgm:resizeHandles val="exact"/>
        </dgm:presLayoutVars>
      </dgm:prSet>
      <dgm:spPr/>
    </dgm:pt>
    <dgm:pt modelId="{57A8D72B-0EEF-4647-9702-769C47DF329F}" type="pres">
      <dgm:prSet presAssocID="{2BD344EA-64E8-5947-84A1-D54477CD15F0}" presName="composite" presStyleCnt="0"/>
      <dgm:spPr/>
    </dgm:pt>
    <dgm:pt modelId="{29090AFF-D67A-164B-8615-CEA8E2BC061C}" type="pres">
      <dgm:prSet presAssocID="{2BD344EA-64E8-5947-84A1-D54477CD15F0}" presName="Image" presStyleLbl="alignNode1" presStyleIdx="0" presStyleCnt="1" custScaleY="127569" custLinFactNeighborX="-49" custLinFactNeighborY="-2676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rgbClr val="FFFFFF"/>
          </a:solidFill>
        </a:ln>
      </dgm:spPr>
    </dgm:pt>
    <dgm:pt modelId="{862C28AA-3F31-5341-9D05-C4CF0414033E}" type="pres">
      <dgm:prSet presAssocID="{2BD344EA-64E8-5947-84A1-D54477CD15F0}" presName="Accent" presStyleLbl="parChTrans1D1" presStyleIdx="0" presStyleCnt="1"/>
      <dgm:spPr/>
    </dgm:pt>
    <dgm:pt modelId="{3FFB476F-BF9A-714A-B29D-076268AFDB94}" type="pres">
      <dgm:prSet presAssocID="{2BD344EA-64E8-5947-84A1-D54477CD15F0}" presName="Parent" presStyleLbl="revTx" presStyleIdx="0" presStyleCnt="1" custScaleY="124490">
        <dgm:presLayoutVars>
          <dgm:chMax val="0"/>
          <dgm:chPref val="0"/>
          <dgm:bulletEnabled val="1"/>
        </dgm:presLayoutVars>
      </dgm:prSet>
      <dgm:spPr/>
    </dgm:pt>
  </dgm:ptLst>
  <dgm:cxnLst>
    <dgm:cxn modelId="{C4499DAE-B508-C14C-A075-A04064A20555}" type="presOf" srcId="{2BD344EA-64E8-5947-84A1-D54477CD15F0}" destId="{3FFB476F-BF9A-714A-B29D-076268AFDB94}" srcOrd="0" destOrd="0" presId="urn:microsoft.com/office/officeart/2008/layout/PictureLineup"/>
    <dgm:cxn modelId="{D82BFCE3-EF63-6C4B-8BBE-33FA37CFEED5}" type="presOf" srcId="{A6BFF4CB-F000-2045-9005-10400A2C02E6}" destId="{A72CC1DB-1217-AC49-A892-2020FAED8BE9}" srcOrd="0" destOrd="0" presId="urn:microsoft.com/office/officeart/2008/layout/PictureLineup"/>
    <dgm:cxn modelId="{5D3EFDE8-4C91-BA43-85F3-3AB0626FDB2C}" srcId="{A6BFF4CB-F000-2045-9005-10400A2C02E6}" destId="{2BD344EA-64E8-5947-84A1-D54477CD15F0}" srcOrd="0" destOrd="0" parTransId="{04F11361-EEFF-3246-B662-9C7D4BAAB10C}" sibTransId="{53A1432A-115C-204E-A77B-4C58743216F4}"/>
    <dgm:cxn modelId="{945A6E29-FBAB-A142-A6DC-5A2765E92ACD}" type="presParOf" srcId="{A72CC1DB-1217-AC49-A892-2020FAED8BE9}" destId="{57A8D72B-0EEF-4647-9702-769C47DF329F}" srcOrd="0" destOrd="0" presId="urn:microsoft.com/office/officeart/2008/layout/PictureLineup"/>
    <dgm:cxn modelId="{1024C120-90DB-BE47-A6B1-1D536400F573}" type="presParOf" srcId="{57A8D72B-0EEF-4647-9702-769C47DF329F}" destId="{29090AFF-D67A-164B-8615-CEA8E2BC061C}" srcOrd="0" destOrd="0" presId="urn:microsoft.com/office/officeart/2008/layout/PictureLineup"/>
    <dgm:cxn modelId="{31979CBA-8B6E-E941-9182-ABD08D763000}" type="presParOf" srcId="{57A8D72B-0EEF-4647-9702-769C47DF329F}" destId="{862C28AA-3F31-5341-9D05-C4CF0414033E}" srcOrd="1" destOrd="0" presId="urn:microsoft.com/office/officeart/2008/layout/PictureLineup"/>
    <dgm:cxn modelId="{43DDE71B-669E-2040-B483-23ACBC340F74}" type="presParOf" srcId="{57A8D72B-0EEF-4647-9702-769C47DF329F}" destId="{3FFB476F-BF9A-714A-B29D-076268AFDB94}" srcOrd="2" destOrd="0" presId="urn:microsoft.com/office/officeart/2008/layout/PictureLineup"/>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0AFF-D67A-164B-8615-CEA8E2BC061C}">
      <dsp:nvSpPr>
        <dsp:cNvPr id="0" name=""/>
        <dsp:cNvSpPr/>
      </dsp:nvSpPr>
      <dsp:spPr>
        <a:xfrm>
          <a:off x="0" y="415162"/>
          <a:ext cx="1292142" cy="161979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no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C28AA-3F31-5341-9D05-C4CF0414033E}">
      <dsp:nvSpPr>
        <dsp:cNvPr id="0" name=""/>
        <dsp:cNvSpPr/>
      </dsp:nvSpPr>
      <dsp:spPr>
        <a:xfrm>
          <a:off x="0" y="670328"/>
          <a:ext cx="129" cy="2584284"/>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FB476F-BF9A-714A-B29D-076268AFDB94}">
      <dsp:nvSpPr>
        <dsp:cNvPr id="0" name=""/>
        <dsp:cNvSpPr/>
      </dsp:nvSpPr>
      <dsp:spPr>
        <a:xfrm>
          <a:off x="0" y="1962470"/>
          <a:ext cx="1292142" cy="1292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Nurtured </a:t>
          </a:r>
        </a:p>
      </dsp:txBody>
      <dsp:txXfrm>
        <a:off x="0" y="1962470"/>
        <a:ext cx="1292142" cy="1292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0AFF-D67A-164B-8615-CEA8E2BC061C}">
      <dsp:nvSpPr>
        <dsp:cNvPr id="0" name=""/>
        <dsp:cNvSpPr/>
      </dsp:nvSpPr>
      <dsp:spPr>
        <a:xfrm>
          <a:off x="0" y="20002"/>
          <a:ext cx="1417555" cy="1777004"/>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rgbClr val="FFFFFF"/>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C28AA-3F31-5341-9D05-C4CF0414033E}">
      <dsp:nvSpPr>
        <dsp:cNvPr id="0" name=""/>
        <dsp:cNvSpPr/>
      </dsp:nvSpPr>
      <dsp:spPr>
        <a:xfrm>
          <a:off x="0" y="536326"/>
          <a:ext cx="141" cy="283511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FB476F-BF9A-714A-B29D-076268AFDB94}">
      <dsp:nvSpPr>
        <dsp:cNvPr id="0" name=""/>
        <dsp:cNvSpPr/>
      </dsp:nvSpPr>
      <dsp:spPr>
        <a:xfrm>
          <a:off x="692" y="1997053"/>
          <a:ext cx="1417555" cy="133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Feedback</a:t>
          </a:r>
        </a:p>
        <a:p>
          <a:pPr marL="0" lvl="0" indent="0" algn="ctr" defTabSz="889000">
            <a:lnSpc>
              <a:spcPct val="90000"/>
            </a:lnSpc>
            <a:spcBef>
              <a:spcPct val="0"/>
            </a:spcBef>
            <a:spcAft>
              <a:spcPct val="35000"/>
            </a:spcAft>
            <a:buNone/>
          </a:pPr>
          <a:r>
            <a:rPr lang="en-US" sz="2000" b="1" kern="1200" dirty="0">
              <a:solidFill>
                <a:schemeClr val="tx1"/>
              </a:solidFill>
            </a:rPr>
            <a:t>Recognition </a:t>
          </a:r>
        </a:p>
        <a:p>
          <a:pPr marL="0" lvl="0" indent="0" algn="ctr" defTabSz="889000">
            <a:lnSpc>
              <a:spcPct val="90000"/>
            </a:lnSpc>
            <a:spcBef>
              <a:spcPct val="0"/>
            </a:spcBef>
            <a:spcAft>
              <a:spcPct val="35000"/>
            </a:spcAft>
            <a:buNone/>
          </a:pPr>
          <a:r>
            <a:rPr lang="en-US" sz="2000" b="1" kern="1200" dirty="0">
              <a:solidFill>
                <a:schemeClr val="tx1"/>
              </a:solidFill>
            </a:rPr>
            <a:t>(Team-player)</a:t>
          </a:r>
        </a:p>
        <a:p>
          <a:pPr marL="0" lvl="0" indent="0" algn="ctr" defTabSz="889000">
            <a:lnSpc>
              <a:spcPct val="90000"/>
            </a:lnSpc>
            <a:spcBef>
              <a:spcPct val="0"/>
            </a:spcBef>
            <a:spcAft>
              <a:spcPct val="35000"/>
            </a:spcAft>
            <a:buNone/>
          </a:pPr>
          <a:r>
            <a:rPr lang="en-US" sz="2000" b="1" kern="1200" dirty="0">
              <a:solidFill>
                <a:schemeClr val="tx1"/>
              </a:solidFill>
            </a:rPr>
            <a:t>Taught to question everything  </a:t>
          </a:r>
        </a:p>
      </dsp:txBody>
      <dsp:txXfrm>
        <a:off x="692" y="1997053"/>
        <a:ext cx="1417555" cy="1331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0AFF-D67A-164B-8615-CEA8E2BC061C}">
      <dsp:nvSpPr>
        <dsp:cNvPr id="0" name=""/>
        <dsp:cNvSpPr/>
      </dsp:nvSpPr>
      <dsp:spPr>
        <a:xfrm>
          <a:off x="0" y="471922"/>
          <a:ext cx="1236627" cy="1550198"/>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rgbClr val="FFFFFF"/>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C28AA-3F31-5341-9D05-C4CF0414033E}">
      <dsp:nvSpPr>
        <dsp:cNvPr id="0" name=""/>
        <dsp:cNvSpPr/>
      </dsp:nvSpPr>
      <dsp:spPr>
        <a:xfrm>
          <a:off x="0" y="853662"/>
          <a:ext cx="123" cy="2473254"/>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FB476F-BF9A-714A-B29D-076268AFDB94}">
      <dsp:nvSpPr>
        <dsp:cNvPr id="0" name=""/>
        <dsp:cNvSpPr/>
      </dsp:nvSpPr>
      <dsp:spPr>
        <a:xfrm>
          <a:off x="604" y="2034666"/>
          <a:ext cx="1236627" cy="123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Ambitious </a:t>
          </a:r>
        </a:p>
        <a:p>
          <a:pPr marL="0" lvl="0" indent="0" algn="ctr" defTabSz="889000">
            <a:lnSpc>
              <a:spcPct val="90000"/>
            </a:lnSpc>
            <a:spcBef>
              <a:spcPct val="0"/>
            </a:spcBef>
            <a:spcAft>
              <a:spcPct val="35000"/>
            </a:spcAft>
            <a:buNone/>
          </a:pPr>
          <a:r>
            <a:rPr lang="en-US" sz="2000" b="1" kern="1200" dirty="0">
              <a:solidFill>
                <a:schemeClr val="tx1"/>
              </a:solidFill>
            </a:rPr>
            <a:t>Career-motivated- expect support to achieve  </a:t>
          </a:r>
        </a:p>
        <a:p>
          <a:pPr marL="0" lvl="0" indent="0" algn="ctr" defTabSz="889000">
            <a:lnSpc>
              <a:spcPct val="90000"/>
            </a:lnSpc>
            <a:spcBef>
              <a:spcPct val="0"/>
            </a:spcBef>
            <a:spcAft>
              <a:spcPct val="35000"/>
            </a:spcAft>
            <a:buNone/>
          </a:pPr>
          <a:r>
            <a:rPr lang="en-US" sz="2000" b="1" kern="1200" dirty="0">
              <a:solidFill>
                <a:schemeClr val="tx1"/>
              </a:solidFill>
            </a:rPr>
            <a:t>Less bound to role or employer </a:t>
          </a:r>
        </a:p>
      </dsp:txBody>
      <dsp:txXfrm>
        <a:off x="604" y="2034666"/>
        <a:ext cx="1236627" cy="1236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0AFF-D67A-164B-8615-CEA8E2BC061C}">
      <dsp:nvSpPr>
        <dsp:cNvPr id="0" name=""/>
        <dsp:cNvSpPr/>
      </dsp:nvSpPr>
      <dsp:spPr>
        <a:xfrm>
          <a:off x="0" y="521505"/>
          <a:ext cx="1374327" cy="164412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rgbClr val="FFFFFF"/>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C28AA-3F31-5341-9D05-C4CF0414033E}">
      <dsp:nvSpPr>
        <dsp:cNvPr id="0" name=""/>
        <dsp:cNvSpPr/>
      </dsp:nvSpPr>
      <dsp:spPr>
        <a:xfrm>
          <a:off x="0" y="716020"/>
          <a:ext cx="137" cy="274865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FB476F-BF9A-714A-B29D-076268AFDB94}">
      <dsp:nvSpPr>
        <dsp:cNvPr id="0" name=""/>
        <dsp:cNvSpPr/>
      </dsp:nvSpPr>
      <dsp:spPr>
        <a:xfrm>
          <a:off x="671" y="2081525"/>
          <a:ext cx="1374327" cy="137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Hard-working</a:t>
          </a:r>
        </a:p>
        <a:p>
          <a:pPr marL="0" lvl="0" indent="0" algn="ctr" defTabSz="889000">
            <a:lnSpc>
              <a:spcPct val="90000"/>
            </a:lnSpc>
            <a:spcBef>
              <a:spcPct val="0"/>
            </a:spcBef>
            <a:spcAft>
              <a:spcPct val="35000"/>
            </a:spcAft>
            <a:buNone/>
          </a:pPr>
          <a:r>
            <a:rPr lang="en-US" sz="2000" b="1" kern="1200" dirty="0">
              <a:solidFill>
                <a:schemeClr val="tx1"/>
              </a:solidFill>
            </a:rPr>
            <a:t>Family orientated</a:t>
          </a:r>
        </a:p>
        <a:p>
          <a:pPr marL="0" lvl="0" indent="0" algn="ctr" defTabSz="889000">
            <a:lnSpc>
              <a:spcPct val="90000"/>
            </a:lnSpc>
            <a:spcBef>
              <a:spcPct val="0"/>
            </a:spcBef>
            <a:spcAft>
              <a:spcPct val="35000"/>
            </a:spcAft>
            <a:buNone/>
          </a:pPr>
          <a:r>
            <a:rPr lang="en-US" sz="2000" b="1" kern="1200" dirty="0">
              <a:solidFill>
                <a:schemeClr val="tx1"/>
              </a:solidFill>
            </a:rPr>
            <a:t>Career, but not at any cost</a:t>
          </a:r>
        </a:p>
      </dsp:txBody>
      <dsp:txXfrm>
        <a:off x="671" y="2081525"/>
        <a:ext cx="1374327" cy="1374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0AFF-D67A-164B-8615-CEA8E2BC061C}">
      <dsp:nvSpPr>
        <dsp:cNvPr id="0" name=""/>
        <dsp:cNvSpPr/>
      </dsp:nvSpPr>
      <dsp:spPr>
        <a:xfrm>
          <a:off x="1597" y="0"/>
          <a:ext cx="1634496" cy="1932252"/>
        </a:xfrm>
        <a:prstGeom prst="rect">
          <a:avLst/>
        </a:prstGeom>
        <a:blipFill rotWithShape="1">
          <a:blip xmlns:r="http://schemas.openxmlformats.org/officeDocument/2006/relationships" r:embed="rId1"/>
          <a:stretch>
            <a:fillRect/>
          </a:stretch>
        </a:blipFill>
        <a:ln w="9525" cap="flat" cmpd="sng" algn="ctr">
          <a:solidFill>
            <a:srgbClr val="FFFFFF"/>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C28AA-3F31-5341-9D05-C4CF0414033E}">
      <dsp:nvSpPr>
        <dsp:cNvPr id="0" name=""/>
        <dsp:cNvSpPr/>
      </dsp:nvSpPr>
      <dsp:spPr>
        <a:xfrm>
          <a:off x="798" y="233902"/>
          <a:ext cx="163" cy="3268992"/>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FB476F-BF9A-714A-B29D-076268AFDB94}">
      <dsp:nvSpPr>
        <dsp:cNvPr id="0" name=""/>
        <dsp:cNvSpPr/>
      </dsp:nvSpPr>
      <dsp:spPr>
        <a:xfrm>
          <a:off x="0" y="1584184"/>
          <a:ext cx="1634496" cy="190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endParaRPr>
        </a:p>
        <a:p>
          <a:pPr marL="0" lvl="0" indent="0" algn="ctr" defTabSz="889000">
            <a:lnSpc>
              <a:spcPct val="90000"/>
            </a:lnSpc>
            <a:spcBef>
              <a:spcPct val="0"/>
            </a:spcBef>
            <a:spcAft>
              <a:spcPct val="35000"/>
            </a:spcAft>
            <a:buNone/>
          </a:pPr>
          <a:r>
            <a:rPr lang="en-US" sz="2000" b="1" kern="1200" dirty="0">
              <a:solidFill>
                <a:schemeClr val="tx1"/>
              </a:solidFill>
            </a:rPr>
            <a:t>Like to be loved </a:t>
          </a:r>
        </a:p>
        <a:p>
          <a:pPr marL="0" lvl="0" indent="0" algn="ctr" defTabSz="889000">
            <a:lnSpc>
              <a:spcPct val="90000"/>
            </a:lnSpc>
            <a:spcBef>
              <a:spcPct val="0"/>
            </a:spcBef>
            <a:spcAft>
              <a:spcPct val="35000"/>
            </a:spcAft>
            <a:buNone/>
          </a:pPr>
          <a:r>
            <a:rPr lang="en-US" sz="2000" b="1" kern="1200" dirty="0">
              <a:solidFill>
                <a:schemeClr val="tx1"/>
              </a:solidFill>
            </a:rPr>
            <a:t>Valued </a:t>
          </a:r>
        </a:p>
        <a:p>
          <a:pPr marL="0" lvl="0" indent="0" algn="ctr" defTabSz="889000">
            <a:lnSpc>
              <a:spcPct val="90000"/>
            </a:lnSpc>
            <a:spcBef>
              <a:spcPct val="0"/>
            </a:spcBef>
            <a:spcAft>
              <a:spcPct val="35000"/>
            </a:spcAft>
            <a:buNone/>
          </a:pPr>
          <a:r>
            <a:rPr lang="en-US" sz="2000" b="1" kern="1200" dirty="0" err="1">
              <a:solidFill>
                <a:schemeClr val="tx1"/>
              </a:solidFill>
            </a:rPr>
            <a:t>Recognised</a:t>
          </a:r>
          <a:r>
            <a:rPr lang="en-US" sz="2000" b="1" kern="1200" dirty="0">
              <a:solidFill>
                <a:schemeClr val="tx1"/>
              </a:solidFill>
            </a:rPr>
            <a:t> </a:t>
          </a:r>
        </a:p>
        <a:p>
          <a:pPr marL="0" lvl="0" indent="0" algn="ctr" defTabSz="889000">
            <a:lnSpc>
              <a:spcPct val="90000"/>
            </a:lnSpc>
            <a:spcBef>
              <a:spcPct val="0"/>
            </a:spcBef>
            <a:spcAft>
              <a:spcPct val="35000"/>
            </a:spcAft>
            <a:buNone/>
          </a:pPr>
          <a:r>
            <a:rPr lang="en-US" sz="2000" b="1" kern="1200" dirty="0">
              <a:solidFill>
                <a:schemeClr val="tx1"/>
              </a:solidFill>
            </a:rPr>
            <a:t>Reputation important</a:t>
          </a:r>
        </a:p>
        <a:p>
          <a:pPr marL="0" lvl="0" indent="0" algn="ctr" defTabSz="889000">
            <a:lnSpc>
              <a:spcPct val="90000"/>
            </a:lnSpc>
            <a:spcBef>
              <a:spcPct val="0"/>
            </a:spcBef>
            <a:spcAft>
              <a:spcPct val="35000"/>
            </a:spcAft>
            <a:buNone/>
          </a:pPr>
          <a:r>
            <a:rPr lang="en-US" sz="2000" b="1" kern="1200" dirty="0">
              <a:solidFill>
                <a:schemeClr val="tx1"/>
              </a:solidFill>
            </a:rPr>
            <a:t>Work with you- not for you </a:t>
          </a:r>
        </a:p>
      </dsp:txBody>
      <dsp:txXfrm>
        <a:off x="0" y="1584184"/>
        <a:ext cx="1634496" cy="1908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0AFF-D67A-164B-8615-CEA8E2BC061C}">
      <dsp:nvSpPr>
        <dsp:cNvPr id="0" name=""/>
        <dsp:cNvSpPr/>
      </dsp:nvSpPr>
      <dsp:spPr>
        <a:xfrm>
          <a:off x="0" y="121560"/>
          <a:ext cx="1374327" cy="1753215"/>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rgbClr val="FFFFFF"/>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2C28AA-3F31-5341-9D05-C4CF0414033E}">
      <dsp:nvSpPr>
        <dsp:cNvPr id="0" name=""/>
        <dsp:cNvSpPr/>
      </dsp:nvSpPr>
      <dsp:spPr>
        <a:xfrm>
          <a:off x="671" y="678802"/>
          <a:ext cx="137" cy="274865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FB476F-BF9A-714A-B29D-076268AFDB94}">
      <dsp:nvSpPr>
        <dsp:cNvPr id="0" name=""/>
        <dsp:cNvSpPr/>
      </dsp:nvSpPr>
      <dsp:spPr>
        <a:xfrm>
          <a:off x="671" y="1884843"/>
          <a:ext cx="1374327" cy="171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Are less motivated by money than purpose </a:t>
          </a:r>
        </a:p>
        <a:p>
          <a:pPr marL="0" lvl="0" indent="0" algn="ctr" defTabSz="889000">
            <a:lnSpc>
              <a:spcPct val="90000"/>
            </a:lnSpc>
            <a:spcBef>
              <a:spcPct val="0"/>
            </a:spcBef>
            <a:spcAft>
              <a:spcPct val="35000"/>
            </a:spcAft>
            <a:buNone/>
          </a:pPr>
          <a:r>
            <a:rPr lang="en-US" sz="2000" b="1" kern="1200" dirty="0">
              <a:solidFill>
                <a:schemeClr val="tx1"/>
              </a:solidFill>
            </a:rPr>
            <a:t>Mission driven- want sense of accomplishment  </a:t>
          </a:r>
        </a:p>
      </dsp:txBody>
      <dsp:txXfrm>
        <a:off x="671" y="1884843"/>
        <a:ext cx="1374327" cy="1710900"/>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t>9/5/2017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12.pn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mailto:jenny.campbell@lifetimeswork.com"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Resilience Issues</a:t>
            </a:r>
            <a:br>
              <a:rPr lang="en-GB" dirty="0"/>
            </a:br>
            <a:r>
              <a:rPr lang="en-GB" sz="2400" dirty="0"/>
              <a:t>Appraisal Conference May 2017</a:t>
            </a:r>
            <a:endParaRPr lang="en-GB" dirty="0"/>
          </a:p>
        </p:txBody>
      </p:sp>
      <p:sp>
        <p:nvSpPr>
          <p:cNvPr id="3" name="Subtitle 2"/>
          <p:cNvSpPr>
            <a:spLocks noGrp="1"/>
          </p:cNvSpPr>
          <p:nvPr>
            <p:ph type="subTitle" idx="1"/>
          </p:nvPr>
        </p:nvSpPr>
        <p:spPr/>
        <p:txBody>
          <a:bodyPr/>
          <a:lstStyle/>
          <a:p>
            <a:r>
              <a:rPr lang="en-GB" dirty="0"/>
              <a:t>Alison Garvie and Linsey Semple</a:t>
            </a:r>
          </a:p>
        </p:txBody>
      </p:sp>
    </p:spTree>
    <p:extLst>
      <p:ext uri="{BB962C8B-B14F-4D97-AF65-F5344CB8AC3E}">
        <p14:creationId xmlns:p14="http://schemas.microsoft.com/office/powerpoint/2010/main" val="29613387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4747" y="338060"/>
            <a:ext cx="8242506" cy="6181880"/>
          </a:xfrm>
          <a:prstGeom prst="rect">
            <a:avLst/>
          </a:prstGeom>
        </p:spPr>
      </p:pic>
    </p:spTree>
    <p:extLst>
      <p:ext uri="{BB962C8B-B14F-4D97-AF65-F5344CB8AC3E}">
        <p14:creationId xmlns:p14="http://schemas.microsoft.com/office/powerpoint/2010/main" val="21940561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Personality traits v State</a:t>
            </a:r>
          </a:p>
        </p:txBody>
      </p:sp>
      <p:sp>
        <p:nvSpPr>
          <p:cNvPr id="3" name="Text Placeholder 2"/>
          <p:cNvSpPr>
            <a:spLocks noGrp="1"/>
          </p:cNvSpPr>
          <p:nvPr>
            <p:ph type="body" sz="quarter" idx="10"/>
          </p:nvPr>
        </p:nvSpPr>
        <p:spPr>
          <a:xfrm>
            <a:off x="1905000" y="1411553"/>
            <a:ext cx="8382000" cy="3693319"/>
          </a:xfrm>
        </p:spPr>
        <p:txBody>
          <a:bodyPr/>
          <a:lstStyle/>
          <a:p>
            <a:pPr marL="0" indent="0">
              <a:buNone/>
            </a:pPr>
            <a:r>
              <a:rPr lang="en-GB" dirty="0"/>
              <a:t>Set by age 30                      changes – effect of being </a:t>
            </a:r>
          </a:p>
          <a:p>
            <a:pPr marL="0" indent="0">
              <a:buNone/>
            </a:pPr>
            <a:r>
              <a:rPr lang="en-GB" dirty="0"/>
              <a:t>                                              overworked/relaxed?</a:t>
            </a:r>
          </a:p>
          <a:p>
            <a:pPr marL="0" indent="0">
              <a:buNone/>
            </a:pPr>
            <a:r>
              <a:rPr lang="en-GB" dirty="0"/>
              <a:t>Conscientiousness</a:t>
            </a:r>
          </a:p>
          <a:p>
            <a:pPr marL="0" indent="0">
              <a:buNone/>
            </a:pPr>
            <a:r>
              <a:rPr lang="en-GB" dirty="0"/>
              <a:t>Neuroticism</a:t>
            </a:r>
          </a:p>
          <a:p>
            <a:pPr marL="0" indent="0">
              <a:buNone/>
            </a:pPr>
            <a:r>
              <a:rPr lang="en-GB" dirty="0"/>
              <a:t>Extraversion</a:t>
            </a:r>
          </a:p>
          <a:p>
            <a:pPr marL="0" indent="0">
              <a:buNone/>
            </a:pPr>
            <a:r>
              <a:rPr lang="en-GB" dirty="0"/>
              <a:t>Agreeableness</a:t>
            </a:r>
          </a:p>
          <a:p>
            <a:pPr marL="0" indent="0">
              <a:buNone/>
            </a:pPr>
            <a:r>
              <a:rPr lang="en-GB" dirty="0"/>
              <a:t>Open to experience</a:t>
            </a:r>
          </a:p>
        </p:txBody>
      </p:sp>
    </p:spTree>
    <p:extLst>
      <p:ext uri="{BB962C8B-B14F-4D97-AF65-F5344CB8AC3E}">
        <p14:creationId xmlns:p14="http://schemas.microsoft.com/office/powerpoint/2010/main" val="18447655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Perfectionism</a:t>
            </a:r>
          </a:p>
        </p:txBody>
      </p:sp>
      <p:sp>
        <p:nvSpPr>
          <p:cNvPr id="3" name="Text Placeholder 2"/>
          <p:cNvSpPr>
            <a:spLocks noGrp="1"/>
          </p:cNvSpPr>
          <p:nvPr>
            <p:ph type="body" sz="quarter" idx="10"/>
          </p:nvPr>
        </p:nvSpPr>
        <p:spPr>
          <a:xfrm>
            <a:off x="1905000" y="1411552"/>
            <a:ext cx="8382000" cy="5022914"/>
          </a:xfrm>
        </p:spPr>
        <p:txBody>
          <a:bodyPr/>
          <a:lstStyle/>
          <a:p>
            <a:r>
              <a:rPr lang="en-GB" dirty="0"/>
              <a:t>Healthy –useful, driver of high quality care</a:t>
            </a:r>
          </a:p>
          <a:p>
            <a:endParaRPr lang="en-GB" dirty="0"/>
          </a:p>
          <a:p>
            <a:r>
              <a:rPr lang="en-GB" dirty="0"/>
              <a:t>Unhealthy – dysfunctional, for individual, team and patients</a:t>
            </a:r>
          </a:p>
          <a:p>
            <a:endParaRPr lang="en-GB" dirty="0"/>
          </a:p>
          <a:p>
            <a:r>
              <a:rPr lang="en-GB" dirty="0"/>
              <a:t>Cultural and societal issues – Generation Snowflake??</a:t>
            </a:r>
          </a:p>
          <a:p>
            <a:endParaRPr lang="en-GB" dirty="0"/>
          </a:p>
          <a:p>
            <a:r>
              <a:rPr lang="en-GB" dirty="0"/>
              <a:t>Perfectionism is a common trait in doctors with resilience problems</a:t>
            </a:r>
          </a:p>
        </p:txBody>
      </p:sp>
    </p:spTree>
    <p:extLst>
      <p:ext uri="{BB962C8B-B14F-4D97-AF65-F5344CB8AC3E}">
        <p14:creationId xmlns:p14="http://schemas.microsoft.com/office/powerpoint/2010/main" val="32031437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5561" y="836713"/>
            <a:ext cx="3218967" cy="510889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9977" y="778795"/>
            <a:ext cx="3267739" cy="5224725"/>
          </a:xfrm>
          <a:prstGeom prst="rect">
            <a:avLst/>
          </a:prstGeom>
        </p:spPr>
      </p:pic>
    </p:spTree>
    <p:extLst>
      <p:ext uri="{BB962C8B-B14F-4D97-AF65-F5344CB8AC3E}">
        <p14:creationId xmlns:p14="http://schemas.microsoft.com/office/powerpoint/2010/main" val="27471430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7568" y="1052736"/>
            <a:ext cx="3164098" cy="487112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3992" y="985674"/>
            <a:ext cx="3365284" cy="5005250"/>
          </a:xfrm>
          <a:prstGeom prst="rect">
            <a:avLst/>
          </a:prstGeom>
        </p:spPr>
      </p:pic>
    </p:spTree>
    <p:extLst>
      <p:ext uri="{BB962C8B-B14F-4D97-AF65-F5344CB8AC3E}">
        <p14:creationId xmlns:p14="http://schemas.microsoft.com/office/powerpoint/2010/main" val="36461612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saved Preview Documen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7569" y="4246294"/>
            <a:ext cx="586961" cy="1216268"/>
          </a:xfrm>
          <a:prstGeom prst="rect">
            <a:avLst/>
          </a:prstGeom>
          <a:ln>
            <a:noFill/>
          </a:ln>
          <a:effectLst>
            <a:softEdge rad="112500"/>
          </a:effectLst>
        </p:spPr>
      </p:pic>
      <p:graphicFrame>
        <p:nvGraphicFramePr>
          <p:cNvPr id="3" name="Diagram 2"/>
          <p:cNvGraphicFramePr/>
          <p:nvPr>
            <p:extLst>
              <p:ext uri="{D42A27DB-BD31-4B8C-83A1-F6EECF244321}">
                <p14:modId xmlns:p14="http://schemas.microsoft.com/office/powerpoint/2010/main" val="980573760"/>
              </p:ext>
            </p:extLst>
          </p:nvPr>
        </p:nvGraphicFramePr>
        <p:xfrm>
          <a:off x="1991544" y="1258743"/>
          <a:ext cx="1292142" cy="3761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895546997"/>
              </p:ext>
            </p:extLst>
          </p:nvPr>
        </p:nvGraphicFramePr>
        <p:xfrm>
          <a:off x="3287689" y="1141122"/>
          <a:ext cx="1418941" cy="3728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1309838129"/>
              </p:ext>
            </p:extLst>
          </p:nvPr>
        </p:nvGraphicFramePr>
        <p:xfrm>
          <a:off x="4714148" y="908721"/>
          <a:ext cx="1237836" cy="39125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1379039633"/>
              </p:ext>
            </p:extLst>
          </p:nvPr>
        </p:nvGraphicFramePr>
        <p:xfrm>
          <a:off x="5951985" y="1095799"/>
          <a:ext cx="1375671" cy="402815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Diagram 12"/>
          <p:cNvGraphicFramePr/>
          <p:nvPr>
            <p:extLst>
              <p:ext uri="{D42A27DB-BD31-4B8C-83A1-F6EECF244321}">
                <p14:modId xmlns:p14="http://schemas.microsoft.com/office/powerpoint/2010/main" val="3105543152"/>
              </p:ext>
            </p:extLst>
          </p:nvPr>
        </p:nvGraphicFramePr>
        <p:xfrm>
          <a:off x="7327655" y="1196752"/>
          <a:ext cx="1636094" cy="372506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4" name="Diagram 13"/>
          <p:cNvGraphicFramePr/>
          <p:nvPr>
            <p:extLst>
              <p:ext uri="{D42A27DB-BD31-4B8C-83A1-F6EECF244321}">
                <p14:modId xmlns:p14="http://schemas.microsoft.com/office/powerpoint/2010/main" val="3378974717"/>
              </p:ext>
            </p:extLst>
          </p:nvPr>
        </p:nvGraphicFramePr>
        <p:xfrm>
          <a:off x="8963750" y="980728"/>
          <a:ext cx="1375671" cy="408510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6" name="TextBox 5"/>
          <p:cNvSpPr txBox="1"/>
          <p:nvPr/>
        </p:nvSpPr>
        <p:spPr>
          <a:xfrm>
            <a:off x="2794529" y="321030"/>
            <a:ext cx="2296100" cy="784830"/>
          </a:xfrm>
          <a:prstGeom prst="rect">
            <a:avLst/>
          </a:prstGeom>
          <a:noFill/>
        </p:spPr>
        <p:txBody>
          <a:bodyPr wrap="square" rtlCol="0">
            <a:spAutoFit/>
          </a:bodyPr>
          <a:lstStyle/>
          <a:p>
            <a:pPr>
              <a:defRPr/>
            </a:pPr>
            <a:r>
              <a:rPr lang="en-US" sz="1500" b="1" kern="0" dirty="0">
                <a:solidFill>
                  <a:srgbClr val="F79646"/>
                </a:solidFill>
                <a:latin typeface="Chalkduster"/>
                <a:cs typeface="Chalkduster"/>
              </a:rPr>
              <a:t>Gen Y</a:t>
            </a:r>
          </a:p>
          <a:p>
            <a:pPr>
              <a:defRPr/>
            </a:pPr>
            <a:r>
              <a:rPr lang="en-US" sz="1500" b="1" kern="0" dirty="0">
                <a:solidFill>
                  <a:srgbClr val="F79646"/>
                </a:solidFill>
                <a:latin typeface="Chalkduster"/>
                <a:cs typeface="Chalkduster"/>
              </a:rPr>
              <a:t>1980-1994 (21-35yrs old) </a:t>
            </a:r>
          </a:p>
        </p:txBody>
      </p:sp>
    </p:spTree>
    <p:extLst>
      <p:ext uri="{BB962C8B-B14F-4D97-AF65-F5344CB8AC3E}">
        <p14:creationId xmlns:p14="http://schemas.microsoft.com/office/powerpoint/2010/main" val="831531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Graphic spid="12" grpId="0">
        <p:bldAsOne/>
      </p:bldGraphic>
      <p:bldGraphic spid="13" grpId="0">
        <p:bldAsOne/>
      </p:bldGraphic>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9536" y="980729"/>
            <a:ext cx="3139712" cy="487722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3993" y="758205"/>
            <a:ext cx="3261643" cy="5322269"/>
          </a:xfrm>
          <a:prstGeom prst="rect">
            <a:avLst/>
          </a:prstGeom>
        </p:spPr>
      </p:pic>
    </p:spTree>
    <p:extLst>
      <p:ext uri="{BB962C8B-B14F-4D97-AF65-F5344CB8AC3E}">
        <p14:creationId xmlns:p14="http://schemas.microsoft.com/office/powerpoint/2010/main" val="28536791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Healthy v Unhealthy Perfectionist doctors</a:t>
            </a:r>
          </a:p>
        </p:txBody>
      </p:sp>
      <p:sp>
        <p:nvSpPr>
          <p:cNvPr id="3" name="Text Placeholder 2"/>
          <p:cNvSpPr>
            <a:spLocks noGrp="1"/>
          </p:cNvSpPr>
          <p:nvPr>
            <p:ph type="body" sz="quarter" idx="10"/>
          </p:nvPr>
        </p:nvSpPr>
        <p:spPr>
          <a:xfrm>
            <a:off x="1905000" y="1411553"/>
            <a:ext cx="8382000" cy="3693319"/>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Discuss in groups</a:t>
            </a:r>
          </a:p>
        </p:txBody>
      </p:sp>
    </p:spTree>
    <p:extLst>
      <p:ext uri="{BB962C8B-B14F-4D97-AF65-F5344CB8AC3E}">
        <p14:creationId xmlns:p14="http://schemas.microsoft.com/office/powerpoint/2010/main" val="25861657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Early Warning Signs that a doctor is not resilient</a:t>
            </a:r>
          </a:p>
        </p:txBody>
      </p:sp>
    </p:spTree>
    <p:extLst>
      <p:ext uri="{BB962C8B-B14F-4D97-AF65-F5344CB8AC3E}">
        <p14:creationId xmlns:p14="http://schemas.microsoft.com/office/powerpoint/2010/main" val="35506838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Healthy v Unhealthy</a:t>
            </a:r>
          </a:p>
        </p:txBody>
      </p:sp>
      <p:sp>
        <p:nvSpPr>
          <p:cNvPr id="3" name="Content Placeholder 2"/>
          <p:cNvSpPr>
            <a:spLocks noGrp="1"/>
          </p:cNvSpPr>
          <p:nvPr>
            <p:ph sz="half" idx="1"/>
          </p:nvPr>
        </p:nvSpPr>
        <p:spPr>
          <a:xfrm>
            <a:off x="1905000" y="1411553"/>
            <a:ext cx="4114800" cy="4653582"/>
          </a:xfrm>
        </p:spPr>
        <p:txBody>
          <a:bodyPr/>
          <a:lstStyle/>
          <a:p>
            <a:r>
              <a:rPr lang="en-GB" dirty="0"/>
              <a:t>Efficient</a:t>
            </a:r>
          </a:p>
          <a:p>
            <a:r>
              <a:rPr lang="en-GB" dirty="0"/>
              <a:t>Thorough</a:t>
            </a:r>
          </a:p>
          <a:p>
            <a:r>
              <a:rPr lang="en-GB" dirty="0"/>
              <a:t>Organised</a:t>
            </a:r>
          </a:p>
          <a:p>
            <a:r>
              <a:rPr lang="en-GB" dirty="0"/>
              <a:t>Good time Mx</a:t>
            </a:r>
          </a:p>
          <a:p>
            <a:r>
              <a:rPr lang="en-GB" dirty="0"/>
              <a:t>Challenging</a:t>
            </a:r>
          </a:p>
          <a:p>
            <a:r>
              <a:rPr lang="en-GB" dirty="0"/>
              <a:t>In control</a:t>
            </a:r>
          </a:p>
          <a:p>
            <a:r>
              <a:rPr lang="en-GB" dirty="0"/>
              <a:t>Up to date</a:t>
            </a:r>
          </a:p>
          <a:p>
            <a:r>
              <a:rPr lang="en-GB" dirty="0"/>
              <a:t>Stimulates others</a:t>
            </a:r>
          </a:p>
          <a:p>
            <a:r>
              <a:rPr lang="en-GB" dirty="0"/>
              <a:t>Keeps at work</a:t>
            </a:r>
          </a:p>
          <a:p>
            <a:r>
              <a:rPr lang="en-GB" dirty="0"/>
              <a:t>Has insight</a:t>
            </a:r>
          </a:p>
        </p:txBody>
      </p:sp>
      <p:sp>
        <p:nvSpPr>
          <p:cNvPr id="4" name="Content Placeholder 3"/>
          <p:cNvSpPr>
            <a:spLocks noGrp="1"/>
          </p:cNvSpPr>
          <p:nvPr>
            <p:ph sz="half" idx="2"/>
          </p:nvPr>
        </p:nvSpPr>
        <p:spPr>
          <a:xfrm>
            <a:off x="6172200" y="1411553"/>
            <a:ext cx="4114800" cy="5041380"/>
          </a:xfrm>
        </p:spPr>
        <p:txBody>
          <a:bodyPr/>
          <a:lstStyle/>
          <a:p>
            <a:r>
              <a:rPr lang="en-GB" dirty="0"/>
              <a:t>Inefficient</a:t>
            </a:r>
          </a:p>
          <a:p>
            <a:r>
              <a:rPr lang="en-GB" dirty="0"/>
              <a:t>Rigid</a:t>
            </a:r>
          </a:p>
          <a:p>
            <a:r>
              <a:rPr lang="en-GB" dirty="0"/>
              <a:t>Overwhelmed</a:t>
            </a:r>
          </a:p>
          <a:p>
            <a:r>
              <a:rPr lang="en-GB" dirty="0"/>
              <a:t>Poor time Mx</a:t>
            </a:r>
          </a:p>
          <a:p>
            <a:r>
              <a:rPr lang="en-GB" dirty="0"/>
              <a:t>Increases others workload</a:t>
            </a:r>
          </a:p>
          <a:p>
            <a:r>
              <a:rPr lang="en-GB" dirty="0"/>
              <a:t>Stresses colleagues</a:t>
            </a:r>
          </a:p>
          <a:p>
            <a:r>
              <a:rPr lang="en-GB" dirty="0"/>
              <a:t>Unable to make decisions</a:t>
            </a:r>
          </a:p>
          <a:p>
            <a:r>
              <a:rPr lang="en-GB" dirty="0"/>
              <a:t>Off sick</a:t>
            </a:r>
          </a:p>
          <a:p>
            <a:r>
              <a:rPr lang="en-GB" dirty="0"/>
              <a:t>No insight</a:t>
            </a:r>
          </a:p>
          <a:p>
            <a:endParaRPr lang="en-GB" dirty="0"/>
          </a:p>
        </p:txBody>
      </p:sp>
    </p:spTree>
    <p:extLst>
      <p:ext uri="{BB962C8B-B14F-4D97-AF65-F5344CB8AC3E}">
        <p14:creationId xmlns:p14="http://schemas.microsoft.com/office/powerpoint/2010/main" val="22154577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the session</a:t>
            </a:r>
          </a:p>
        </p:txBody>
      </p:sp>
      <p:sp>
        <p:nvSpPr>
          <p:cNvPr id="3" name="Text Placeholder 2"/>
          <p:cNvSpPr>
            <a:spLocks noGrp="1"/>
          </p:cNvSpPr>
          <p:nvPr>
            <p:ph type="body" sz="quarter" idx="10"/>
          </p:nvPr>
        </p:nvSpPr>
        <p:spPr>
          <a:xfrm>
            <a:off x="1905000" y="1411552"/>
            <a:ext cx="8382000" cy="3496342"/>
          </a:xfrm>
        </p:spPr>
        <p:txBody>
          <a:bodyPr/>
          <a:lstStyle/>
          <a:p>
            <a:r>
              <a:rPr lang="en-GB" dirty="0"/>
              <a:t>To identify early warning signs</a:t>
            </a:r>
          </a:p>
          <a:p>
            <a:r>
              <a:rPr lang="en-GB" dirty="0"/>
              <a:t>To consider underlying causes</a:t>
            </a:r>
          </a:p>
          <a:p>
            <a:r>
              <a:rPr lang="en-GB" dirty="0"/>
              <a:t>To consider how to support a doctor with poor resilience </a:t>
            </a:r>
          </a:p>
          <a:p>
            <a:r>
              <a:rPr lang="en-GB" dirty="0"/>
              <a:t>To look at strategies and resources which might help</a:t>
            </a:r>
          </a:p>
          <a:p>
            <a:endParaRPr lang="en-GB" dirty="0"/>
          </a:p>
        </p:txBody>
      </p:sp>
    </p:spTree>
    <p:extLst>
      <p:ext uri="{BB962C8B-B14F-4D97-AF65-F5344CB8AC3E}">
        <p14:creationId xmlns:p14="http://schemas.microsoft.com/office/powerpoint/2010/main" val="9852411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warning signs</a:t>
            </a:r>
          </a:p>
        </p:txBody>
      </p:sp>
      <p:sp>
        <p:nvSpPr>
          <p:cNvPr id="3" name="Text Placeholder 2"/>
          <p:cNvSpPr>
            <a:spLocks noGrp="1"/>
          </p:cNvSpPr>
          <p:nvPr>
            <p:ph type="body" sz="quarter" idx="10"/>
          </p:nvPr>
        </p:nvSpPr>
        <p:spPr>
          <a:xfrm>
            <a:off x="1905000" y="1411552"/>
            <a:ext cx="8382000" cy="3151632"/>
          </a:xfrm>
        </p:spPr>
        <p:txBody>
          <a:bodyPr/>
          <a:lstStyle/>
          <a:p>
            <a:r>
              <a:rPr lang="en-GB" dirty="0"/>
              <a:t>Poor time management</a:t>
            </a:r>
          </a:p>
          <a:p>
            <a:r>
              <a:rPr lang="en-GB" dirty="0"/>
              <a:t>Procrastination</a:t>
            </a:r>
          </a:p>
          <a:p>
            <a:r>
              <a:rPr lang="en-GB" dirty="0"/>
              <a:t>Avoidance</a:t>
            </a:r>
          </a:p>
          <a:p>
            <a:r>
              <a:rPr lang="en-GB" dirty="0"/>
              <a:t>Copes badly with perceived negative feedback</a:t>
            </a:r>
          </a:p>
          <a:p>
            <a:r>
              <a:rPr lang="en-GB" dirty="0"/>
              <a:t>Poor team working</a:t>
            </a:r>
          </a:p>
          <a:p>
            <a:r>
              <a:rPr lang="en-GB" dirty="0"/>
              <a:t>Excessive delegation</a:t>
            </a:r>
          </a:p>
        </p:txBody>
      </p:sp>
    </p:spTree>
    <p:extLst>
      <p:ext uri="{BB962C8B-B14F-4D97-AF65-F5344CB8AC3E}">
        <p14:creationId xmlns:p14="http://schemas.microsoft.com/office/powerpoint/2010/main" val="27333980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Reactions to the stress of being a doctor</a:t>
            </a:r>
          </a:p>
        </p:txBody>
      </p:sp>
      <p:sp>
        <p:nvSpPr>
          <p:cNvPr id="3" name="Text Placeholder 2"/>
          <p:cNvSpPr>
            <a:spLocks noGrp="1"/>
          </p:cNvSpPr>
          <p:nvPr>
            <p:ph type="body" sz="quarter" idx="10"/>
          </p:nvPr>
        </p:nvSpPr>
        <p:spPr>
          <a:xfrm>
            <a:off x="1905000" y="1844825"/>
            <a:ext cx="8382000" cy="2068259"/>
          </a:xfrm>
        </p:spPr>
        <p:txBody>
          <a:bodyPr/>
          <a:lstStyle/>
          <a:p>
            <a:r>
              <a:rPr lang="en-GB" dirty="0"/>
              <a:t>Survival personality</a:t>
            </a:r>
          </a:p>
          <a:p>
            <a:r>
              <a:rPr lang="en-GB" dirty="0"/>
              <a:t>The “seven signs”</a:t>
            </a:r>
          </a:p>
          <a:p>
            <a:r>
              <a:rPr lang="en-GB" dirty="0"/>
              <a:t>Burnout</a:t>
            </a:r>
          </a:p>
          <a:p>
            <a:r>
              <a:rPr lang="en-GB" dirty="0"/>
              <a:t>Medical narcissism</a:t>
            </a:r>
          </a:p>
        </p:txBody>
      </p:sp>
    </p:spTree>
    <p:extLst>
      <p:ext uri="{BB962C8B-B14F-4D97-AF65-F5344CB8AC3E}">
        <p14:creationId xmlns:p14="http://schemas.microsoft.com/office/powerpoint/2010/main" val="3647560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Survival personality</a:t>
            </a:r>
          </a:p>
        </p:txBody>
      </p:sp>
      <p:sp>
        <p:nvSpPr>
          <p:cNvPr id="3" name="Content Placeholder 2"/>
          <p:cNvSpPr>
            <a:spLocks noGrp="1"/>
          </p:cNvSpPr>
          <p:nvPr>
            <p:ph type="body" sz="quarter" idx="10"/>
          </p:nvPr>
        </p:nvSpPr>
        <p:spPr>
          <a:xfrm>
            <a:off x="508000" y="2065954"/>
            <a:ext cx="11176000" cy="2659190"/>
          </a:xfrm>
        </p:spPr>
        <p:txBody>
          <a:bodyPr/>
          <a:lstStyle/>
          <a:p>
            <a:r>
              <a:rPr lang="en-GB" i="1" dirty="0"/>
              <a:t>“…many develop a psychological strategy to cope by shutting off the parts of themselves that would otherwise find some aspects of the work unbearable. This “survival personality” allows them to function well in the work setting, but at a cost to other parts of their life. This process is seen in other settings too – the military in combat, and staff in long term institutions, for example.”</a:t>
            </a:r>
          </a:p>
        </p:txBody>
      </p:sp>
    </p:spTree>
    <p:extLst>
      <p:ext uri="{BB962C8B-B14F-4D97-AF65-F5344CB8AC3E}">
        <p14:creationId xmlns:p14="http://schemas.microsoft.com/office/powerpoint/2010/main" val="20013600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Seven key early warning signs</a:t>
            </a:r>
          </a:p>
        </p:txBody>
      </p:sp>
      <p:sp>
        <p:nvSpPr>
          <p:cNvPr id="3" name="Text Placeholder 2"/>
          <p:cNvSpPr>
            <a:spLocks noGrp="1"/>
          </p:cNvSpPr>
          <p:nvPr>
            <p:ph type="body" sz="quarter" idx="10"/>
          </p:nvPr>
        </p:nvSpPr>
        <p:spPr>
          <a:xfrm>
            <a:off x="1905000" y="1411553"/>
            <a:ext cx="8382000" cy="3693319"/>
          </a:xfrm>
        </p:spPr>
        <p:txBody>
          <a:bodyPr/>
          <a:lstStyle/>
          <a:p>
            <a:r>
              <a:rPr lang="en-GB" dirty="0"/>
              <a:t>The “disappearing act”</a:t>
            </a:r>
          </a:p>
          <a:p>
            <a:r>
              <a:rPr lang="en-GB" dirty="0"/>
              <a:t>Low work rate</a:t>
            </a:r>
          </a:p>
          <a:p>
            <a:r>
              <a:rPr lang="en-GB" dirty="0"/>
              <a:t>“Ward rage”</a:t>
            </a:r>
          </a:p>
          <a:p>
            <a:r>
              <a:rPr lang="en-GB" dirty="0"/>
              <a:t>Rigidity</a:t>
            </a:r>
          </a:p>
          <a:p>
            <a:r>
              <a:rPr lang="en-GB" dirty="0"/>
              <a:t>“Bypass syndrome”</a:t>
            </a:r>
          </a:p>
          <a:p>
            <a:r>
              <a:rPr lang="en-GB" dirty="0"/>
              <a:t>Career problems</a:t>
            </a:r>
          </a:p>
          <a:p>
            <a:r>
              <a:rPr lang="en-GB" dirty="0"/>
              <a:t>Insight failure</a:t>
            </a:r>
          </a:p>
        </p:txBody>
      </p:sp>
    </p:spTree>
    <p:extLst>
      <p:ext uri="{BB962C8B-B14F-4D97-AF65-F5344CB8AC3E}">
        <p14:creationId xmlns:p14="http://schemas.microsoft.com/office/powerpoint/2010/main" val="15982266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Burnout</a:t>
            </a:r>
          </a:p>
        </p:txBody>
      </p:sp>
      <p:sp>
        <p:nvSpPr>
          <p:cNvPr id="3" name="Text Placeholder 2"/>
          <p:cNvSpPr>
            <a:spLocks noGrp="1"/>
          </p:cNvSpPr>
          <p:nvPr>
            <p:ph type="body" sz="quarter" idx="10"/>
          </p:nvPr>
        </p:nvSpPr>
        <p:spPr>
          <a:xfrm>
            <a:off x="1905000" y="1411553"/>
            <a:ext cx="8382000" cy="2856167"/>
          </a:xfrm>
        </p:spPr>
        <p:txBody>
          <a:bodyPr/>
          <a:lstStyle/>
          <a:p>
            <a:r>
              <a:rPr lang="en-GB" dirty="0"/>
              <a:t>Emotional exhaustion – characterised by a feeling of emptiness and emotional blunting</a:t>
            </a:r>
          </a:p>
          <a:p>
            <a:r>
              <a:rPr lang="en-GB" dirty="0"/>
              <a:t>Depersonalisation – cynical attitude and negativity</a:t>
            </a:r>
          </a:p>
          <a:p>
            <a:r>
              <a:rPr lang="en-GB" dirty="0"/>
              <a:t>Reduced personal accomplishment – doubts about personal and professional effectiveness</a:t>
            </a:r>
          </a:p>
        </p:txBody>
      </p:sp>
    </p:spTree>
    <p:extLst>
      <p:ext uri="{BB962C8B-B14F-4D97-AF65-F5344CB8AC3E}">
        <p14:creationId xmlns:p14="http://schemas.microsoft.com/office/powerpoint/2010/main" val="3589283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Narcissism</a:t>
            </a:r>
          </a:p>
        </p:txBody>
      </p:sp>
      <p:sp>
        <p:nvSpPr>
          <p:cNvPr id="3" name="Text Placeholder 2"/>
          <p:cNvSpPr>
            <a:spLocks noGrp="1"/>
          </p:cNvSpPr>
          <p:nvPr>
            <p:ph type="body" sz="quarter" idx="10"/>
          </p:nvPr>
        </p:nvSpPr>
        <p:spPr>
          <a:xfrm>
            <a:off x="1905000" y="1411552"/>
            <a:ext cx="8382000" cy="5072158"/>
          </a:xfrm>
        </p:spPr>
        <p:txBody>
          <a:bodyPr/>
          <a:lstStyle/>
          <a:p>
            <a:r>
              <a:rPr lang="en-GB" dirty="0"/>
              <a:t>Term devised by John Banja in </a:t>
            </a:r>
            <a:r>
              <a:rPr lang="en-GB" i="1" dirty="0"/>
              <a:t>Medical Errors and Medical Narcissism</a:t>
            </a:r>
          </a:p>
          <a:p>
            <a:r>
              <a:rPr lang="en-GB" dirty="0"/>
              <a:t>It suggest that medical narcissism helps physicians do their difficult work</a:t>
            </a:r>
          </a:p>
          <a:p>
            <a:r>
              <a:rPr lang="en-GB" dirty="0"/>
              <a:t>Medical narcissists may find the disclosure of an error to be too much of a challenge to their self image of competence, control and “treatment orientated focus”. They therefore have a tendency to rationalise the error as unavoidable, unimportant, or unnecessary to reveal because it will not change the outcome</a:t>
            </a:r>
          </a:p>
        </p:txBody>
      </p:sp>
    </p:spTree>
    <p:extLst>
      <p:ext uri="{BB962C8B-B14F-4D97-AF65-F5344CB8AC3E}">
        <p14:creationId xmlns:p14="http://schemas.microsoft.com/office/powerpoint/2010/main" val="413189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Common reasons for lack of resilience</a:t>
            </a:r>
          </a:p>
        </p:txBody>
      </p:sp>
    </p:spTree>
    <p:extLst>
      <p:ext uri="{BB962C8B-B14F-4D97-AF65-F5344CB8AC3E}">
        <p14:creationId xmlns:p14="http://schemas.microsoft.com/office/powerpoint/2010/main" val="177944967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Common reasons for lack of resilience</a:t>
            </a:r>
          </a:p>
        </p:txBody>
      </p:sp>
      <p:sp>
        <p:nvSpPr>
          <p:cNvPr id="3" name="Text Placeholder 2"/>
          <p:cNvSpPr>
            <a:spLocks noGrp="1"/>
          </p:cNvSpPr>
          <p:nvPr>
            <p:ph type="body" sz="quarter" idx="10"/>
          </p:nvPr>
        </p:nvSpPr>
        <p:spPr>
          <a:xfrm>
            <a:off x="1905000" y="1411552"/>
            <a:ext cx="8382000" cy="4776692"/>
          </a:xfrm>
        </p:spPr>
        <p:txBody>
          <a:bodyPr/>
          <a:lstStyle/>
          <a:p>
            <a:endParaRPr lang="en-GB" dirty="0"/>
          </a:p>
          <a:p>
            <a:r>
              <a:rPr lang="en-GB" dirty="0"/>
              <a:t>Mismatch in values – perfectionist++</a:t>
            </a:r>
          </a:p>
          <a:p>
            <a:r>
              <a:rPr lang="en-GB" dirty="0"/>
              <a:t>Feeling unsupported/ dysfunctional workplace</a:t>
            </a:r>
          </a:p>
          <a:p>
            <a:r>
              <a:rPr lang="en-GB" dirty="0"/>
              <a:t>Fear of failure/ mistakes</a:t>
            </a:r>
          </a:p>
          <a:p>
            <a:r>
              <a:rPr lang="en-GB" dirty="0"/>
              <a:t>Lack of control</a:t>
            </a:r>
          </a:p>
          <a:p>
            <a:r>
              <a:rPr lang="en-GB" dirty="0"/>
              <a:t>Unclear job expectations</a:t>
            </a:r>
          </a:p>
          <a:p>
            <a:r>
              <a:rPr lang="en-GB" dirty="0"/>
              <a:t>Poor job fit</a:t>
            </a:r>
          </a:p>
          <a:p>
            <a:r>
              <a:rPr lang="en-GB" dirty="0"/>
              <a:t>External factors-lack of social support/ work-life</a:t>
            </a:r>
          </a:p>
          <a:p>
            <a:r>
              <a:rPr lang="en-GB" dirty="0"/>
              <a:t>Underlying health issues</a:t>
            </a:r>
          </a:p>
        </p:txBody>
      </p:sp>
    </p:spTree>
    <p:extLst>
      <p:ext uri="{BB962C8B-B14F-4D97-AF65-F5344CB8AC3E}">
        <p14:creationId xmlns:p14="http://schemas.microsoft.com/office/powerpoint/2010/main" val="385494427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Anything in CV/ personal history which might be relevant?</a:t>
            </a:r>
          </a:p>
        </p:txBody>
      </p:sp>
    </p:spTree>
    <p:extLst>
      <p:ext uri="{BB962C8B-B14F-4D97-AF65-F5344CB8AC3E}">
        <p14:creationId xmlns:p14="http://schemas.microsoft.com/office/powerpoint/2010/main" val="12517736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 Life experience</a:t>
            </a:r>
          </a:p>
        </p:txBody>
      </p:sp>
      <p:sp>
        <p:nvSpPr>
          <p:cNvPr id="3" name="Text Placeholder 2"/>
          <p:cNvSpPr>
            <a:spLocks noGrp="1"/>
          </p:cNvSpPr>
          <p:nvPr>
            <p:ph type="body" sz="quarter" idx="10"/>
          </p:nvPr>
        </p:nvSpPr>
        <p:spPr>
          <a:xfrm>
            <a:off x="1905000" y="1411553"/>
            <a:ext cx="8382000" cy="2609945"/>
          </a:xfrm>
        </p:spPr>
        <p:txBody>
          <a:bodyPr/>
          <a:lstStyle/>
          <a:p>
            <a:r>
              <a:rPr lang="en-GB" dirty="0"/>
              <a:t>Part time training</a:t>
            </a:r>
          </a:p>
          <a:p>
            <a:r>
              <a:rPr lang="en-GB" dirty="0"/>
              <a:t>Protected workload in past posts</a:t>
            </a:r>
          </a:p>
          <a:p>
            <a:r>
              <a:rPr lang="en-GB" dirty="0"/>
              <a:t>Family</a:t>
            </a:r>
          </a:p>
          <a:p>
            <a:r>
              <a:rPr lang="en-GB" dirty="0"/>
              <a:t>Expectations of what job is about?</a:t>
            </a:r>
          </a:p>
          <a:p>
            <a:r>
              <a:rPr lang="en-GB" dirty="0"/>
              <a:t>External problems/pressures</a:t>
            </a:r>
          </a:p>
        </p:txBody>
      </p:sp>
    </p:spTree>
    <p:extLst>
      <p:ext uri="{BB962C8B-B14F-4D97-AF65-F5344CB8AC3E}">
        <p14:creationId xmlns:p14="http://schemas.microsoft.com/office/powerpoint/2010/main" val="7781075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we trying to do?</a:t>
            </a:r>
          </a:p>
        </p:txBody>
      </p:sp>
      <p:sp>
        <p:nvSpPr>
          <p:cNvPr id="3" name="Text Placeholder 2"/>
          <p:cNvSpPr>
            <a:spLocks noGrp="1"/>
          </p:cNvSpPr>
          <p:nvPr>
            <p:ph type="body" sz="quarter" idx="10"/>
          </p:nvPr>
        </p:nvSpPr>
        <p:spPr>
          <a:xfrm>
            <a:off x="1905000" y="1411552"/>
            <a:ext cx="8382000" cy="3151632"/>
          </a:xfrm>
        </p:spPr>
        <p:txBody>
          <a:bodyPr/>
          <a:lstStyle/>
          <a:p>
            <a:r>
              <a:rPr lang="en-GB" dirty="0"/>
              <a:t>Help </a:t>
            </a:r>
            <a:r>
              <a:rPr lang="en-GB" dirty="0" err="1"/>
              <a:t>appraisees</a:t>
            </a:r>
            <a:r>
              <a:rPr lang="en-GB" dirty="0"/>
              <a:t>:</a:t>
            </a:r>
          </a:p>
          <a:p>
            <a:pPr marL="0" indent="0">
              <a:buNone/>
            </a:pPr>
            <a:endParaRPr lang="en-GB" dirty="0"/>
          </a:p>
          <a:p>
            <a:pPr marL="0" indent="0">
              <a:buNone/>
            </a:pPr>
            <a:endParaRPr lang="en-GB" dirty="0"/>
          </a:p>
          <a:p>
            <a:pPr marL="0" indent="0">
              <a:buNone/>
            </a:pPr>
            <a:r>
              <a:rPr lang="en-GB" dirty="0"/>
              <a:t>          deal with uncertainty</a:t>
            </a:r>
          </a:p>
          <a:p>
            <a:pPr marL="0" indent="0">
              <a:buNone/>
            </a:pPr>
            <a:r>
              <a:rPr lang="en-GB" dirty="0"/>
              <a:t>          deal with complexity</a:t>
            </a:r>
          </a:p>
          <a:p>
            <a:pPr marL="0" indent="0">
              <a:buNone/>
            </a:pPr>
            <a:r>
              <a:rPr lang="en-GB" dirty="0"/>
              <a:t>          avoid feeling overwhelmed</a:t>
            </a:r>
          </a:p>
        </p:txBody>
      </p:sp>
    </p:spTree>
    <p:extLst>
      <p:ext uri="{BB962C8B-B14F-4D97-AF65-F5344CB8AC3E}">
        <p14:creationId xmlns:p14="http://schemas.microsoft.com/office/powerpoint/2010/main" val="29771470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work</a:t>
            </a:r>
          </a:p>
        </p:txBody>
      </p:sp>
      <p:sp>
        <p:nvSpPr>
          <p:cNvPr id="3" name="Text Placeholder 2"/>
          <p:cNvSpPr>
            <a:spLocks noGrp="1"/>
          </p:cNvSpPr>
          <p:nvPr>
            <p:ph type="body" sz="quarter" idx="10"/>
          </p:nvPr>
        </p:nvSpPr>
        <p:spPr>
          <a:xfrm>
            <a:off x="508000" y="1411552"/>
            <a:ext cx="11176000" cy="443198"/>
          </a:xfrm>
        </p:spPr>
        <p:txBody>
          <a:bodyPr/>
          <a:lstStyle/>
          <a:p>
            <a:r>
              <a:rPr lang="en-GB" dirty="0"/>
              <a:t>Discuss your case</a:t>
            </a:r>
          </a:p>
        </p:txBody>
      </p:sp>
    </p:spTree>
    <p:extLst>
      <p:ext uri="{BB962C8B-B14F-4D97-AF65-F5344CB8AC3E}">
        <p14:creationId xmlns:p14="http://schemas.microsoft.com/office/powerpoint/2010/main" val="407313513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the Appraiser</a:t>
            </a:r>
          </a:p>
        </p:txBody>
      </p:sp>
      <p:sp>
        <p:nvSpPr>
          <p:cNvPr id="3" name="Text Placeholder 2"/>
          <p:cNvSpPr>
            <a:spLocks noGrp="1"/>
          </p:cNvSpPr>
          <p:nvPr>
            <p:ph type="body" sz="quarter" idx="10"/>
          </p:nvPr>
        </p:nvSpPr>
        <p:spPr>
          <a:xfrm>
            <a:off x="1905000" y="1411552"/>
            <a:ext cx="8382000" cy="5121402"/>
          </a:xfrm>
        </p:spPr>
        <p:txBody>
          <a:bodyPr/>
          <a:lstStyle/>
          <a:p>
            <a:r>
              <a:rPr lang="en-GB" dirty="0"/>
              <a:t>Listen</a:t>
            </a:r>
          </a:p>
          <a:p>
            <a:r>
              <a:rPr lang="en-GB" dirty="0"/>
              <a:t>Identify warning signs early</a:t>
            </a:r>
          </a:p>
          <a:p>
            <a:r>
              <a:rPr lang="en-GB" dirty="0"/>
              <a:t>Clarify what the specific problem is and help identify causes</a:t>
            </a:r>
          </a:p>
          <a:p>
            <a:r>
              <a:rPr lang="en-GB" dirty="0"/>
              <a:t>Recognise sick doctor</a:t>
            </a:r>
          </a:p>
          <a:p>
            <a:r>
              <a:rPr lang="en-GB" dirty="0"/>
              <a:t>Provide an “external” view</a:t>
            </a:r>
          </a:p>
          <a:p>
            <a:r>
              <a:rPr lang="en-GB" dirty="0"/>
              <a:t>Signpost to other resources</a:t>
            </a:r>
          </a:p>
          <a:p>
            <a:r>
              <a:rPr lang="en-GB" dirty="0"/>
              <a:t>Promote resilience with structured learning/support</a:t>
            </a:r>
          </a:p>
          <a:p>
            <a:pPr marL="0" indent="0">
              <a:buNone/>
            </a:pPr>
            <a:endParaRPr lang="en-GB" dirty="0"/>
          </a:p>
        </p:txBody>
      </p:sp>
    </p:spTree>
    <p:extLst>
      <p:ext uri="{BB962C8B-B14F-4D97-AF65-F5344CB8AC3E}">
        <p14:creationId xmlns:p14="http://schemas.microsoft.com/office/powerpoint/2010/main" val="22494452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Begin with the end in mind…</a:t>
            </a:r>
          </a:p>
        </p:txBody>
      </p:sp>
      <p:sp>
        <p:nvSpPr>
          <p:cNvPr id="3" name="Text Placeholder 2"/>
          <p:cNvSpPr>
            <a:spLocks noGrp="1"/>
          </p:cNvSpPr>
          <p:nvPr>
            <p:ph type="body" sz="quarter" idx="10"/>
          </p:nvPr>
        </p:nvSpPr>
        <p:spPr>
          <a:xfrm>
            <a:off x="1905000" y="1411553"/>
            <a:ext cx="8382000" cy="4579715"/>
          </a:xfrm>
        </p:spPr>
        <p:txBody>
          <a:bodyPr/>
          <a:lstStyle/>
          <a:p>
            <a:r>
              <a:rPr lang="en-GB" dirty="0"/>
              <a:t>Encourage the </a:t>
            </a:r>
            <a:r>
              <a:rPr lang="en-GB" dirty="0" err="1"/>
              <a:t>appraisee</a:t>
            </a:r>
            <a:r>
              <a:rPr lang="en-GB" dirty="0"/>
              <a:t> to be pro active – what do they want to be doing in 1/5/10 years?</a:t>
            </a:r>
          </a:p>
          <a:p>
            <a:r>
              <a:rPr lang="en-GB" dirty="0"/>
              <a:t>Is it realistic? SMART?</a:t>
            </a:r>
          </a:p>
          <a:p>
            <a:r>
              <a:rPr lang="en-GB" dirty="0"/>
              <a:t>You might have to negotiate a different end point to make it achievable.</a:t>
            </a:r>
          </a:p>
          <a:p>
            <a:r>
              <a:rPr lang="en-GB" dirty="0"/>
              <a:t>Can they put this in their PDP?</a:t>
            </a:r>
          </a:p>
          <a:p>
            <a:r>
              <a:rPr lang="en-GB" dirty="0"/>
              <a:t>Do they need help from others to achieve this?</a:t>
            </a:r>
          </a:p>
          <a:p>
            <a:r>
              <a:rPr lang="en-GB" dirty="0"/>
              <a:t>Do they need Career advice?</a:t>
            </a:r>
          </a:p>
          <a:p>
            <a:r>
              <a:rPr lang="en-GB" dirty="0"/>
              <a:t>Are they well?</a:t>
            </a:r>
          </a:p>
        </p:txBody>
      </p:sp>
    </p:spTree>
    <p:extLst>
      <p:ext uri="{BB962C8B-B14F-4D97-AF65-F5344CB8AC3E}">
        <p14:creationId xmlns:p14="http://schemas.microsoft.com/office/powerpoint/2010/main" val="213427253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Enhancing Wellbeing – questions for the appraisee to ask themselves</a:t>
            </a:r>
          </a:p>
        </p:txBody>
      </p:sp>
      <p:sp>
        <p:nvSpPr>
          <p:cNvPr id="3" name="Text Placeholder 2"/>
          <p:cNvSpPr>
            <a:spLocks noGrp="1"/>
          </p:cNvSpPr>
          <p:nvPr>
            <p:ph type="body" sz="quarter" idx="10"/>
          </p:nvPr>
        </p:nvSpPr>
        <p:spPr>
          <a:xfrm>
            <a:off x="1905000" y="1916832"/>
            <a:ext cx="8382000" cy="3496342"/>
          </a:xfrm>
        </p:spPr>
        <p:txBody>
          <a:bodyPr/>
          <a:lstStyle/>
          <a:p>
            <a:r>
              <a:rPr lang="en-GB" dirty="0"/>
              <a:t>What is my core purpose?</a:t>
            </a:r>
          </a:p>
          <a:p>
            <a:r>
              <a:rPr lang="en-GB" dirty="0"/>
              <a:t>What could I change, what do I need to stop or reduce?</a:t>
            </a:r>
          </a:p>
          <a:p>
            <a:r>
              <a:rPr lang="en-GB" dirty="0"/>
              <a:t>What needs to develop and grow?</a:t>
            </a:r>
          </a:p>
          <a:p>
            <a:r>
              <a:rPr lang="en-GB" dirty="0"/>
              <a:t>What am I going to practice regularly to help these changes happen?</a:t>
            </a:r>
          </a:p>
          <a:p>
            <a:r>
              <a:rPr lang="en-GB" dirty="0"/>
              <a:t>What would help me achieve this?</a:t>
            </a:r>
          </a:p>
        </p:txBody>
      </p:sp>
    </p:spTree>
    <p:extLst>
      <p:ext uri="{BB962C8B-B14F-4D97-AF65-F5344CB8AC3E}">
        <p14:creationId xmlns:p14="http://schemas.microsoft.com/office/powerpoint/2010/main" val="25812959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Way Forward</a:t>
            </a:r>
          </a:p>
        </p:txBody>
      </p:sp>
      <p:sp>
        <p:nvSpPr>
          <p:cNvPr id="3" name="Text Placeholder 2"/>
          <p:cNvSpPr>
            <a:spLocks noGrp="1"/>
          </p:cNvSpPr>
          <p:nvPr>
            <p:ph type="body" sz="quarter" idx="10"/>
          </p:nvPr>
        </p:nvSpPr>
        <p:spPr>
          <a:xfrm>
            <a:off x="1905000" y="1411552"/>
            <a:ext cx="8382000" cy="3693319"/>
          </a:xfrm>
        </p:spPr>
        <p:txBody>
          <a:bodyPr/>
          <a:lstStyle/>
          <a:p>
            <a:r>
              <a:rPr lang="en-GB" dirty="0"/>
              <a:t>Supportive working environment</a:t>
            </a:r>
          </a:p>
          <a:p>
            <a:r>
              <a:rPr lang="en-GB" dirty="0"/>
              <a:t>Graded challenges</a:t>
            </a:r>
          </a:p>
          <a:p>
            <a:r>
              <a:rPr lang="en-GB" dirty="0"/>
              <a:t>Provide support</a:t>
            </a:r>
          </a:p>
          <a:p>
            <a:r>
              <a:rPr lang="en-GB" dirty="0"/>
              <a:t>Reflective practice/ self monitoring</a:t>
            </a:r>
          </a:p>
          <a:p>
            <a:r>
              <a:rPr lang="en-GB" dirty="0"/>
              <a:t>Work/ life balance – more exercise</a:t>
            </a:r>
          </a:p>
          <a:p>
            <a:r>
              <a:rPr lang="en-GB" dirty="0"/>
              <a:t>Mindfulness</a:t>
            </a:r>
          </a:p>
          <a:p>
            <a:r>
              <a:rPr lang="en-GB" dirty="0"/>
              <a:t>Time management</a:t>
            </a:r>
          </a:p>
        </p:txBody>
      </p:sp>
    </p:spTree>
    <p:extLst>
      <p:ext uri="{BB962C8B-B14F-4D97-AF65-F5344CB8AC3E}">
        <p14:creationId xmlns:p14="http://schemas.microsoft.com/office/powerpoint/2010/main" val="9762933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Techniques for the Appraiser</a:t>
            </a:r>
          </a:p>
        </p:txBody>
      </p:sp>
    </p:spTree>
    <p:extLst>
      <p:ext uri="{BB962C8B-B14F-4D97-AF65-F5344CB8AC3E}">
        <p14:creationId xmlns:p14="http://schemas.microsoft.com/office/powerpoint/2010/main" val="286595422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techniques to use</a:t>
            </a:r>
          </a:p>
        </p:txBody>
      </p:sp>
      <p:sp>
        <p:nvSpPr>
          <p:cNvPr id="3" name="Text Placeholder 2"/>
          <p:cNvSpPr>
            <a:spLocks noGrp="1"/>
          </p:cNvSpPr>
          <p:nvPr>
            <p:ph type="body" sz="quarter" idx="10"/>
          </p:nvPr>
        </p:nvSpPr>
        <p:spPr>
          <a:xfrm>
            <a:off x="1905000" y="1411553"/>
            <a:ext cx="8382000" cy="5219891"/>
          </a:xfrm>
        </p:spPr>
        <p:txBody>
          <a:bodyPr/>
          <a:lstStyle/>
          <a:p>
            <a:r>
              <a:rPr lang="en-GB" dirty="0"/>
              <a:t>Use of ICE (ideas, concerns, expectations)</a:t>
            </a:r>
          </a:p>
          <a:p>
            <a:r>
              <a:rPr lang="en-GB" dirty="0"/>
              <a:t>Discomfort log</a:t>
            </a:r>
          </a:p>
          <a:p>
            <a:r>
              <a:rPr lang="en-GB" dirty="0"/>
              <a:t>CV review/ review of current post/ external factors</a:t>
            </a:r>
          </a:p>
          <a:p>
            <a:r>
              <a:rPr lang="en-GB" dirty="0"/>
              <a:t>Feedback skills/ encourage </a:t>
            </a:r>
            <a:r>
              <a:rPr lang="en-GB" dirty="0" err="1"/>
              <a:t>appraisee</a:t>
            </a:r>
            <a:r>
              <a:rPr lang="en-GB" dirty="0"/>
              <a:t> to reflect</a:t>
            </a:r>
          </a:p>
          <a:p>
            <a:r>
              <a:rPr lang="en-GB" dirty="0"/>
              <a:t>MSF/PSQ</a:t>
            </a:r>
          </a:p>
          <a:p>
            <a:r>
              <a:rPr lang="en-GB" dirty="0"/>
              <a:t>RCAs (GP)</a:t>
            </a:r>
          </a:p>
          <a:p>
            <a:r>
              <a:rPr lang="en-GB" dirty="0"/>
              <a:t>Discussing SEAs</a:t>
            </a:r>
          </a:p>
          <a:p>
            <a:r>
              <a:rPr lang="en-GB" dirty="0"/>
              <a:t>Auditing workload </a:t>
            </a:r>
          </a:p>
          <a:p>
            <a:pPr marL="0" indent="0">
              <a:buNone/>
            </a:pPr>
            <a:endParaRPr lang="en-GB" dirty="0"/>
          </a:p>
        </p:txBody>
      </p:sp>
    </p:spTree>
    <p:extLst>
      <p:ext uri="{BB962C8B-B14F-4D97-AF65-F5344CB8AC3E}">
        <p14:creationId xmlns:p14="http://schemas.microsoft.com/office/powerpoint/2010/main" val="150029923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Techniques to use</a:t>
            </a:r>
          </a:p>
        </p:txBody>
      </p:sp>
      <p:sp>
        <p:nvSpPr>
          <p:cNvPr id="3" name="Text Placeholder 2"/>
          <p:cNvSpPr>
            <a:spLocks noGrp="1"/>
          </p:cNvSpPr>
          <p:nvPr>
            <p:ph type="body" sz="quarter" idx="10"/>
          </p:nvPr>
        </p:nvSpPr>
        <p:spPr>
          <a:xfrm>
            <a:off x="1905000" y="1411552"/>
            <a:ext cx="8382000" cy="5564600"/>
          </a:xfrm>
        </p:spPr>
        <p:txBody>
          <a:bodyPr/>
          <a:lstStyle/>
          <a:p>
            <a:r>
              <a:rPr lang="en-GB" dirty="0"/>
              <a:t>The Wheel of Life</a:t>
            </a:r>
          </a:p>
          <a:p>
            <a:r>
              <a:rPr lang="en-GB" dirty="0"/>
              <a:t>Refer to a mentoring scheme- RCP, RCGP, PSU for trainees,  CDs, DME.</a:t>
            </a:r>
          </a:p>
          <a:p>
            <a:r>
              <a:rPr lang="en-GB" dirty="0"/>
              <a:t>Encourage sharing difficult cases with colleagues e.g. MDTs</a:t>
            </a:r>
          </a:p>
          <a:p>
            <a:r>
              <a:rPr lang="en-GB" dirty="0"/>
              <a:t>Encourage safety netting</a:t>
            </a:r>
          </a:p>
          <a:p>
            <a:r>
              <a:rPr lang="en-GB" dirty="0"/>
              <a:t>Discuss referrals/ MMRs</a:t>
            </a:r>
          </a:p>
          <a:p>
            <a:r>
              <a:rPr lang="en-GB" dirty="0"/>
              <a:t>Review teamworking</a:t>
            </a:r>
          </a:p>
          <a:p>
            <a:r>
              <a:rPr lang="en-GB" dirty="0"/>
              <a:t>Experiential learning for less experienced appraisees e.g. non training grades</a:t>
            </a:r>
          </a:p>
          <a:p>
            <a:endParaRPr lang="en-GB" dirty="0"/>
          </a:p>
        </p:txBody>
      </p:sp>
    </p:spTree>
    <p:extLst>
      <p:ext uri="{BB962C8B-B14F-4D97-AF65-F5344CB8AC3E}">
        <p14:creationId xmlns:p14="http://schemas.microsoft.com/office/powerpoint/2010/main" val="259919487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2258" y="1334843"/>
            <a:ext cx="4767485" cy="4188315"/>
          </a:xfrm>
          <a:prstGeom prst="rect">
            <a:avLst/>
          </a:prstGeom>
        </p:spPr>
      </p:pic>
    </p:spTree>
    <p:extLst>
      <p:ext uri="{BB962C8B-B14F-4D97-AF65-F5344CB8AC3E}">
        <p14:creationId xmlns:p14="http://schemas.microsoft.com/office/powerpoint/2010/main" val="17662734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areas</a:t>
            </a:r>
          </a:p>
        </p:txBody>
      </p:sp>
      <p:sp>
        <p:nvSpPr>
          <p:cNvPr id="3" name="Text Placeholder 2"/>
          <p:cNvSpPr>
            <a:spLocks noGrp="1"/>
          </p:cNvSpPr>
          <p:nvPr>
            <p:ph type="body" sz="quarter" idx="10"/>
          </p:nvPr>
        </p:nvSpPr>
        <p:spPr>
          <a:xfrm>
            <a:off x="1905000" y="1411552"/>
            <a:ext cx="8382000" cy="5022914"/>
          </a:xfrm>
        </p:spPr>
        <p:txBody>
          <a:bodyPr/>
          <a:lstStyle/>
          <a:p>
            <a:r>
              <a:rPr lang="en-GB" dirty="0"/>
              <a:t>Role of appraiser- degree of support you can provide</a:t>
            </a:r>
          </a:p>
          <a:p>
            <a:r>
              <a:rPr lang="en-GB" dirty="0"/>
              <a:t>Patient safety issues- when to escalate- issues of confidentiality</a:t>
            </a:r>
          </a:p>
          <a:p>
            <a:r>
              <a:rPr lang="en-GB" dirty="0"/>
              <a:t>Ability of systems to adjust workload</a:t>
            </a:r>
          </a:p>
          <a:p>
            <a:r>
              <a:rPr lang="en-GB" dirty="0"/>
              <a:t>Loss of face if appraisee seen to not be coping</a:t>
            </a:r>
          </a:p>
          <a:p>
            <a:r>
              <a:rPr lang="en-GB" dirty="0"/>
              <a:t>How do you get appraisee to increase ability to cope?</a:t>
            </a:r>
          </a:p>
          <a:p>
            <a:endParaRPr lang="en-GB" dirty="0"/>
          </a:p>
          <a:p>
            <a:pPr marL="0" indent="0">
              <a:buNone/>
            </a:pPr>
            <a:endParaRPr lang="en-GB" dirty="0"/>
          </a:p>
        </p:txBody>
      </p:sp>
    </p:spTree>
    <p:extLst>
      <p:ext uri="{BB962C8B-B14F-4D97-AF65-F5344CB8AC3E}">
        <p14:creationId xmlns:p14="http://schemas.microsoft.com/office/powerpoint/2010/main" val="27117921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it an issue?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90825" y="952500"/>
            <a:ext cx="6610350" cy="4953000"/>
          </a:xfrm>
          <a:prstGeom prst="rect">
            <a:avLst/>
          </a:prstGeom>
        </p:spPr>
      </p:pic>
    </p:spTree>
    <p:extLst>
      <p:ext uri="{BB962C8B-B14F-4D97-AF65-F5344CB8AC3E}">
        <p14:creationId xmlns:p14="http://schemas.microsoft.com/office/powerpoint/2010/main" val="35255356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3581" y="0"/>
            <a:ext cx="4944839" cy="6858000"/>
          </a:xfrm>
          <a:prstGeom prst="rect">
            <a:avLst/>
          </a:prstGeom>
        </p:spPr>
      </p:pic>
    </p:spTree>
    <p:extLst>
      <p:ext uri="{BB962C8B-B14F-4D97-AF65-F5344CB8AC3E}">
        <p14:creationId xmlns:p14="http://schemas.microsoft.com/office/powerpoint/2010/main" val="232632217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2679" y="0"/>
            <a:ext cx="8346642" cy="6858000"/>
          </a:xfrm>
          <a:prstGeom prst="rect">
            <a:avLst/>
          </a:prstGeom>
        </p:spPr>
      </p:pic>
    </p:spTree>
    <p:extLst>
      <p:ext uri="{BB962C8B-B14F-4D97-AF65-F5344CB8AC3E}">
        <p14:creationId xmlns:p14="http://schemas.microsoft.com/office/powerpoint/2010/main" val="423785727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contacts</a:t>
            </a:r>
          </a:p>
        </p:txBody>
      </p:sp>
      <p:sp>
        <p:nvSpPr>
          <p:cNvPr id="3" name="Text Placeholder 2"/>
          <p:cNvSpPr>
            <a:spLocks noGrp="1"/>
          </p:cNvSpPr>
          <p:nvPr>
            <p:ph type="body" sz="quarter" idx="10"/>
          </p:nvPr>
        </p:nvSpPr>
        <p:spPr>
          <a:xfrm>
            <a:off x="1905000" y="1411552"/>
            <a:ext cx="8382000" cy="2954655"/>
          </a:xfrm>
        </p:spPr>
        <p:txBody>
          <a:bodyPr/>
          <a:lstStyle/>
          <a:p>
            <a:r>
              <a:rPr lang="en-GB" dirty="0"/>
              <a:t>Royal Benevolent Fund –http://www.rmbf.org/pages/the-vital-signs.html</a:t>
            </a:r>
          </a:p>
          <a:p>
            <a:r>
              <a:rPr lang="en-GB" dirty="0"/>
              <a:t>GMC confidential helpline 01619236 399</a:t>
            </a:r>
          </a:p>
          <a:p>
            <a:r>
              <a:rPr lang="en-GB" dirty="0"/>
              <a:t>Resilience Insight information </a:t>
            </a:r>
            <a:r>
              <a:rPr lang="en-GB" dirty="0">
                <a:hlinkClick r:id="rId2"/>
              </a:rPr>
              <a:t>jenny.campbell@lifetimeswork.com</a:t>
            </a:r>
            <a:endParaRPr lang="en-GB" dirty="0"/>
          </a:p>
          <a:p>
            <a:r>
              <a:rPr lang="en-GB" dirty="0"/>
              <a:t>BMA.org.uk – counselling services</a:t>
            </a:r>
          </a:p>
        </p:txBody>
      </p:sp>
    </p:spTree>
    <p:extLst>
      <p:ext uri="{BB962C8B-B14F-4D97-AF65-F5344CB8AC3E}">
        <p14:creationId xmlns:p14="http://schemas.microsoft.com/office/powerpoint/2010/main" val="16531724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materials</a:t>
            </a:r>
          </a:p>
        </p:txBody>
      </p:sp>
      <p:sp>
        <p:nvSpPr>
          <p:cNvPr id="3" name="Text Placeholder 2"/>
          <p:cNvSpPr>
            <a:spLocks noGrp="1"/>
          </p:cNvSpPr>
          <p:nvPr>
            <p:ph type="body" sz="quarter" idx="10"/>
          </p:nvPr>
        </p:nvSpPr>
        <p:spPr>
          <a:xfrm>
            <a:off x="508000" y="1411552"/>
            <a:ext cx="11176000" cy="2068259"/>
          </a:xfrm>
        </p:spPr>
        <p:txBody>
          <a:bodyPr/>
          <a:lstStyle/>
          <a:p>
            <a:r>
              <a:rPr lang="en-GB" dirty="0" err="1"/>
              <a:t>Blackbox</a:t>
            </a:r>
            <a:r>
              <a:rPr lang="en-GB" dirty="0"/>
              <a:t> Thinking- Matthew Syed</a:t>
            </a:r>
          </a:p>
          <a:p>
            <a:r>
              <a:rPr lang="en-GB" dirty="0"/>
              <a:t>The Chimp Paradox – Steve Peters</a:t>
            </a:r>
          </a:p>
          <a:p>
            <a:r>
              <a:rPr lang="en-GB" dirty="0" err="1"/>
              <a:t>e.g</a:t>
            </a:r>
            <a:r>
              <a:rPr lang="en-GB" dirty="0"/>
              <a:t>  Better - Atal </a:t>
            </a:r>
            <a:r>
              <a:rPr lang="en-GB" dirty="0" err="1"/>
              <a:t>Gawande</a:t>
            </a:r>
            <a:endParaRPr lang="en-GB" dirty="0"/>
          </a:p>
          <a:p>
            <a:r>
              <a:rPr lang="en-GB" dirty="0"/>
              <a:t>A Country Doctor’s Notebook – Mikhail </a:t>
            </a:r>
            <a:r>
              <a:rPr lang="en-GB" dirty="0" err="1"/>
              <a:t>Bulgakov</a:t>
            </a:r>
            <a:endParaRPr lang="en-GB" dirty="0"/>
          </a:p>
        </p:txBody>
      </p:sp>
    </p:spTree>
    <p:extLst>
      <p:ext uri="{BB962C8B-B14F-4D97-AF65-F5344CB8AC3E}">
        <p14:creationId xmlns:p14="http://schemas.microsoft.com/office/powerpoint/2010/main" val="30832012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Resilience?</a:t>
            </a:r>
          </a:p>
        </p:txBody>
      </p:sp>
      <p:sp>
        <p:nvSpPr>
          <p:cNvPr id="3" name="Text Placeholder 2"/>
          <p:cNvSpPr>
            <a:spLocks noGrp="1"/>
          </p:cNvSpPr>
          <p:nvPr>
            <p:ph type="body" sz="quarter" idx="10"/>
          </p:nvPr>
        </p:nvSpPr>
        <p:spPr>
          <a:xfrm>
            <a:off x="1905000" y="1411552"/>
            <a:ext cx="8382000" cy="4727448"/>
          </a:xfrm>
        </p:spPr>
        <p:txBody>
          <a:bodyPr/>
          <a:lstStyle/>
          <a:p>
            <a:r>
              <a:rPr lang="en-GB" dirty="0"/>
              <a:t>The ability of an individual to adjust to adversity, maintain equilibrium, retain some sense of control over their environment, and continue to move on in a positive manner </a:t>
            </a:r>
            <a:r>
              <a:rPr lang="en-GB" i="1" dirty="0"/>
              <a:t>Jackson et al 2007</a:t>
            </a:r>
          </a:p>
          <a:p>
            <a:r>
              <a:rPr lang="en-GB" dirty="0"/>
              <a:t>Can be </a:t>
            </a:r>
            <a:r>
              <a:rPr lang="en-GB" i="1" dirty="0"/>
              <a:t>learnt</a:t>
            </a:r>
          </a:p>
          <a:p>
            <a:endParaRPr lang="en-GB" i="1" dirty="0"/>
          </a:p>
          <a:p>
            <a:r>
              <a:rPr lang="en-GB" i="1" dirty="0"/>
              <a:t>“Do not judge me by my successes, judge me by how many times I fall down and get back up again” </a:t>
            </a:r>
            <a:r>
              <a:rPr lang="en-GB" dirty="0"/>
              <a:t>Nelson Mandela</a:t>
            </a:r>
          </a:p>
        </p:txBody>
      </p:sp>
    </p:spTree>
    <p:extLst>
      <p:ext uri="{BB962C8B-B14F-4D97-AF65-F5344CB8AC3E}">
        <p14:creationId xmlns:p14="http://schemas.microsoft.com/office/powerpoint/2010/main" val="9604133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Attributes of a resilient person</a:t>
            </a:r>
          </a:p>
        </p:txBody>
      </p:sp>
      <p:sp>
        <p:nvSpPr>
          <p:cNvPr id="3" name="Text Placeholder 2"/>
          <p:cNvSpPr>
            <a:spLocks noGrp="1"/>
          </p:cNvSpPr>
          <p:nvPr>
            <p:ph type="body" sz="quarter" idx="10"/>
          </p:nvPr>
        </p:nvSpPr>
        <p:spPr>
          <a:xfrm>
            <a:off x="1905000" y="1411553"/>
            <a:ext cx="8382000" cy="5318379"/>
          </a:xfrm>
        </p:spPr>
        <p:txBody>
          <a:bodyPr/>
          <a:lstStyle/>
          <a:p>
            <a:r>
              <a:rPr lang="en-GB" dirty="0"/>
              <a:t>Accepts there are challenges in life</a:t>
            </a:r>
          </a:p>
          <a:p>
            <a:r>
              <a:rPr lang="en-GB" dirty="0"/>
              <a:t>Adapts more quickly to change</a:t>
            </a:r>
          </a:p>
          <a:p>
            <a:r>
              <a:rPr lang="en-GB" dirty="0"/>
              <a:t>High frustration tolerance</a:t>
            </a:r>
          </a:p>
          <a:p>
            <a:r>
              <a:rPr lang="en-GB" dirty="0"/>
              <a:t>Realistically optimistic</a:t>
            </a:r>
          </a:p>
          <a:p>
            <a:r>
              <a:rPr lang="en-GB" dirty="0"/>
              <a:t>A sense of humour</a:t>
            </a:r>
          </a:p>
          <a:p>
            <a:r>
              <a:rPr lang="en-GB" dirty="0"/>
              <a:t>Sense of perspective</a:t>
            </a:r>
          </a:p>
          <a:p>
            <a:r>
              <a:rPr lang="en-GB" dirty="0"/>
              <a:t>Low anxiety</a:t>
            </a:r>
          </a:p>
          <a:p>
            <a:r>
              <a:rPr lang="en-GB" dirty="0"/>
              <a:t>Self acceptance</a:t>
            </a:r>
          </a:p>
          <a:p>
            <a:r>
              <a:rPr lang="en-GB" dirty="0"/>
              <a:t>Self belief</a:t>
            </a:r>
          </a:p>
          <a:p>
            <a:r>
              <a:rPr lang="en-GB" dirty="0"/>
              <a:t>Altruism</a:t>
            </a:r>
          </a:p>
        </p:txBody>
      </p:sp>
    </p:spTree>
    <p:extLst>
      <p:ext uri="{BB962C8B-B14F-4D97-AF65-F5344CB8AC3E}">
        <p14:creationId xmlns:p14="http://schemas.microsoft.com/office/powerpoint/2010/main" val="14654737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How does personality affect resilience?</a:t>
            </a:r>
          </a:p>
        </p:txBody>
      </p:sp>
      <p:sp>
        <p:nvSpPr>
          <p:cNvPr id="3" name="Text Placeholder 2"/>
          <p:cNvSpPr>
            <a:spLocks noGrp="1"/>
          </p:cNvSpPr>
          <p:nvPr>
            <p:ph type="body" sz="quarter" idx="10"/>
          </p:nvPr>
        </p:nvSpPr>
        <p:spPr>
          <a:xfrm>
            <a:off x="1905000" y="1411552"/>
            <a:ext cx="8382000" cy="984885"/>
          </a:xfrm>
        </p:spPr>
        <p:txBody>
          <a:bodyPr/>
          <a:lstStyle/>
          <a:p>
            <a:pPr marL="0" indent="0">
              <a:buNone/>
            </a:pPr>
            <a:endParaRPr lang="en-GB" dirty="0"/>
          </a:p>
          <a:p>
            <a:pPr marL="0" indent="0">
              <a:buNone/>
            </a:pPr>
            <a:endParaRPr lang="en-GB" dirty="0"/>
          </a:p>
        </p:txBody>
      </p:sp>
    </p:spTree>
    <p:extLst>
      <p:ext uri="{BB962C8B-B14F-4D97-AF65-F5344CB8AC3E}">
        <p14:creationId xmlns:p14="http://schemas.microsoft.com/office/powerpoint/2010/main" val="22600184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86825" y="0"/>
            <a:ext cx="5818350" cy="6858000"/>
          </a:xfrm>
          <a:prstGeom prst="rect">
            <a:avLst/>
          </a:prstGeom>
        </p:spPr>
      </p:pic>
    </p:spTree>
    <p:extLst>
      <p:ext uri="{BB962C8B-B14F-4D97-AF65-F5344CB8AC3E}">
        <p14:creationId xmlns:p14="http://schemas.microsoft.com/office/powerpoint/2010/main" val="34590310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329595"/>
          </a:xfrm>
        </p:spPr>
        <p:txBody>
          <a:bodyPr/>
          <a:lstStyle/>
          <a:p>
            <a:r>
              <a:rPr lang="en-GB" dirty="0"/>
              <a:t>How does personality affect resilience?</a:t>
            </a:r>
          </a:p>
        </p:txBody>
      </p:sp>
      <p:sp>
        <p:nvSpPr>
          <p:cNvPr id="3" name="Text Placeholder 2"/>
          <p:cNvSpPr>
            <a:spLocks noGrp="1"/>
          </p:cNvSpPr>
          <p:nvPr>
            <p:ph type="body" sz="quarter" idx="10"/>
          </p:nvPr>
        </p:nvSpPr>
        <p:spPr>
          <a:xfrm>
            <a:off x="1905000" y="1411552"/>
            <a:ext cx="8382000" cy="1969770"/>
          </a:xfrm>
        </p:spPr>
        <p:txBody>
          <a:bodyPr/>
          <a:lstStyle/>
          <a:p>
            <a:pPr marL="0" indent="0">
              <a:buNone/>
            </a:pPr>
            <a:endParaRPr lang="en-GB" dirty="0"/>
          </a:p>
          <a:p>
            <a:pPr marL="0" indent="0">
              <a:buNone/>
            </a:pPr>
            <a:endParaRPr lang="en-GB" dirty="0"/>
          </a:p>
          <a:p>
            <a:pPr marL="0" indent="0">
              <a:buNone/>
            </a:pPr>
            <a:r>
              <a:rPr lang="en-GB" dirty="0"/>
              <a:t>How do changing circumstances affect people’s ability to cope?</a:t>
            </a:r>
          </a:p>
        </p:txBody>
      </p:sp>
    </p:spTree>
    <p:extLst>
      <p:ext uri="{BB962C8B-B14F-4D97-AF65-F5344CB8AC3E}">
        <p14:creationId xmlns:p14="http://schemas.microsoft.com/office/powerpoint/2010/main" val="244231702"/>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rays design)</Template>
  <TotalTime>327</TotalTime>
  <Words>1132</Words>
  <Application>Microsoft Office PowerPoint</Application>
  <PresentationFormat>Widescreen</PresentationFormat>
  <Paragraphs>216</Paragraphs>
  <Slides>43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Chalkduster</vt:lpstr>
      <vt:lpstr>Courier New</vt:lpstr>
      <vt:lpstr>Wingdings</vt:lpstr>
      <vt:lpstr>Blue Segoe 4-3 template-template_April-17-2007</vt:lpstr>
      <vt:lpstr>White with Courier font for code slides</vt:lpstr>
      <vt:lpstr>Resilience Issues Appraisal Conference May 2017</vt:lpstr>
      <vt:lpstr>Aims of the session</vt:lpstr>
      <vt:lpstr>What are we trying to do?</vt:lpstr>
      <vt:lpstr>Why is it an issue?</vt:lpstr>
      <vt:lpstr>What is Resilience?</vt:lpstr>
      <vt:lpstr>Attributes of a resilient person</vt:lpstr>
      <vt:lpstr>How does personality affect resilience?</vt:lpstr>
      <vt:lpstr>PowerPoint Presentation</vt:lpstr>
      <vt:lpstr>How does personality affect resilience?</vt:lpstr>
      <vt:lpstr>PowerPoint Presentation</vt:lpstr>
      <vt:lpstr>Personality traits v State</vt:lpstr>
      <vt:lpstr>Perfectionism</vt:lpstr>
      <vt:lpstr>PowerPoint Presentation</vt:lpstr>
      <vt:lpstr>PowerPoint Presentation</vt:lpstr>
      <vt:lpstr>PowerPoint Presentation</vt:lpstr>
      <vt:lpstr>PowerPoint Presentation</vt:lpstr>
      <vt:lpstr>Healthy v Unhealthy Perfectionist doctors</vt:lpstr>
      <vt:lpstr>Early Warning Signs that a doctor is not resilient</vt:lpstr>
      <vt:lpstr>Healthy v Unhealthy</vt:lpstr>
      <vt:lpstr>Early warning signs</vt:lpstr>
      <vt:lpstr>Reactions to the stress of being a doctor</vt:lpstr>
      <vt:lpstr>Survival personality</vt:lpstr>
      <vt:lpstr>Seven key early warning signs</vt:lpstr>
      <vt:lpstr>Burnout</vt:lpstr>
      <vt:lpstr>Medical Narcissism</vt:lpstr>
      <vt:lpstr>Common reasons for lack of resilience</vt:lpstr>
      <vt:lpstr>Common reasons for lack of resilience</vt:lpstr>
      <vt:lpstr>Anything in CV/ personal history which might be relevant?</vt:lpstr>
      <vt:lpstr>Work/ Life experience</vt:lpstr>
      <vt:lpstr>Group work</vt:lpstr>
      <vt:lpstr>Role of the Appraiser</vt:lpstr>
      <vt:lpstr>Begin with the end in mind…</vt:lpstr>
      <vt:lpstr>Enhancing Wellbeing – questions for the appraisee to ask themselves</vt:lpstr>
      <vt:lpstr>The Way Forward</vt:lpstr>
      <vt:lpstr>Useful Techniques for the Appraiser</vt:lpstr>
      <vt:lpstr>Useful techniques to use</vt:lpstr>
      <vt:lpstr>Useful Techniques to use</vt:lpstr>
      <vt:lpstr>PowerPoint Presentation</vt:lpstr>
      <vt:lpstr>Problem areas</vt:lpstr>
      <vt:lpstr>PowerPoint Presentation</vt:lpstr>
      <vt:lpstr>PowerPoint Presentation</vt:lpstr>
      <vt:lpstr>Useful contacts</vt:lpstr>
      <vt:lpstr>Reading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Alison Garvie</dc:creator>
  <cp:keywords/>
  <cp:lastModifiedBy>William Liu</cp:lastModifiedBy>
  <cp:revision>47</cp:revision>
  <dcterms:created xsi:type="dcterms:W3CDTF">2017-03-15T15:39:08Z</dcterms:created>
  <dcterms:modified xsi:type="dcterms:W3CDTF">2017-09-05T12:04:20Z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