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67" r:id="rId5"/>
    <p:sldMasterId id="2147483694" r:id="rId6"/>
  </p:sldMasterIdLst>
  <p:notesMasterIdLst>
    <p:notesMasterId r:id="rId15"/>
  </p:notesMasterIdLst>
  <p:handoutMasterIdLst>
    <p:handoutMasterId r:id="rId16"/>
  </p:handoutMasterIdLst>
  <p:sldIdLst>
    <p:sldId id="265" r:id="rId7"/>
    <p:sldId id="394" r:id="rId8"/>
    <p:sldId id="435" r:id="rId9"/>
    <p:sldId id="431" r:id="rId10"/>
    <p:sldId id="423" r:id="rId11"/>
    <p:sldId id="429" r:id="rId12"/>
    <p:sldId id="376" r:id="rId13"/>
    <p:sldId id="430" r:id="rId14"/>
  </p:sldIdLst>
  <p:sldSz cx="9144000" cy="5143500" type="screen16x9"/>
  <p:notesSz cx="6808788" cy="99409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stewar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5BE"/>
    <a:srgbClr val="0E285E"/>
    <a:srgbClr val="198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8" autoAdjust="0"/>
    <p:restoredTop sz="56263" autoAdjust="0"/>
  </p:normalViewPr>
  <p:slideViewPr>
    <p:cSldViewPr>
      <p:cViewPr varScale="1">
        <p:scale>
          <a:sx n="64" d="100"/>
          <a:sy n="64" d="100"/>
        </p:scale>
        <p:origin x="1997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849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88" y="-4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09157-FA51-4990-A04A-CE60A980E251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C0E98-03EC-4AE3-B79E-143D85BA4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6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32E4E-4F5F-4329-8B11-DB5ED3D9533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73AB0-0231-4389-8E1A-FE71A50F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6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45</a:t>
            </a:r>
            <a:r>
              <a:rPr lang="en-GB" baseline="0" dirty="0"/>
              <a:t> mins in total:</a:t>
            </a:r>
          </a:p>
          <a:p>
            <a:r>
              <a:rPr lang="en-GB" baseline="0" dirty="0"/>
              <a:t>5 mins intro – why feedback is important and why we’re revising requirements</a:t>
            </a:r>
          </a:p>
          <a:p>
            <a:r>
              <a:rPr lang="en-GB" baseline="0" dirty="0"/>
              <a:t>5 mins proposed changes and intro small group work</a:t>
            </a:r>
          </a:p>
          <a:p>
            <a:r>
              <a:rPr lang="en-GB" baseline="0" dirty="0"/>
              <a:t>15 mins table discussions</a:t>
            </a:r>
          </a:p>
          <a:p>
            <a:r>
              <a:rPr lang="en-GB" baseline="0" dirty="0"/>
              <a:t>15 mins feedback to room</a:t>
            </a:r>
          </a:p>
          <a:p>
            <a:r>
              <a:rPr lang="en-GB" baseline="0" dirty="0"/>
              <a:t>5 mins next steps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4056-051C-4EAF-A7CF-958D82D1CB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62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8A72E1C-F5E0-4870-A2A9-5B8BB3D51714}" type="slidenum">
              <a:rPr lang="en-GB" smtClean="0"/>
              <a:pPr eaLnBrk="1" hangingPunct="1">
                <a:defRPr/>
              </a:pPr>
              <a:t>2</a:t>
            </a:fld>
            <a:endParaRPr lang="en-GB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8" y="117475"/>
            <a:ext cx="1563687" cy="881063"/>
          </a:xfrm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xfrm>
            <a:off x="1" y="1134561"/>
            <a:ext cx="6808788" cy="8806363"/>
          </a:xfrm>
          <a:noFill/>
        </p:spPr>
        <p:txBody>
          <a:bodyPr wrap="square" lIns="180252" tIns="45772" rIns="91544" bIns="45772"/>
          <a:lstStyle/>
          <a:p>
            <a:pPr marL="228920" marR="0" indent="-228920" algn="l" defTabSz="4578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56738" y="9442154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4" tIns="45772" rIns="91544" bIns="45772"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E0C3B81-EE60-47BC-95ED-0C560B97C7C8}" type="slidenum">
              <a:rPr lang="en-US" sz="1200">
                <a:latin typeface="Calibri" pitchFamily="34" charset="0"/>
              </a:rPr>
              <a:pPr algn="r"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3AB0-0231-4389-8E1A-FE71A50F03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66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4056-051C-4EAF-A7CF-958D82D1CB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6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3AB0-0231-4389-8E1A-FE71A50F03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1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3AB0-0231-4389-8E1A-FE71A50F03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0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3AB0-0231-4389-8E1A-FE71A50F03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8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3AB0-0231-4389-8E1A-FE71A50F03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99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427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1599643"/>
            <a:ext cx="4608512" cy="594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247714"/>
            <a:ext cx="4608512" cy="59412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pic>
        <p:nvPicPr>
          <p:cNvPr id="5" name="Picture 4" descr="GMC+STRAP_WHITE_MA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1510"/>
            <a:ext cx="1614112" cy="1042965"/>
          </a:xfrm>
          <a:prstGeom prst="rect">
            <a:avLst/>
          </a:prstGeom>
        </p:spPr>
      </p:pic>
      <p:pic>
        <p:nvPicPr>
          <p:cNvPr id="6" name="Picture 5" descr="strapline 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91930"/>
            <a:ext cx="3886200" cy="2571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4515966"/>
            <a:ext cx="4499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41AEB-1AD0-41BE-A939-758E6C43385F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157C-C713-4C28-BD01-0D10A6B3F99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9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1585-73ED-48CE-A3F2-E4A6A29C3112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60F06-8109-40C6-A73C-DD719260D7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9F545-D756-4BF9-A07B-059DACBDB555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F4FAA-6B34-43B7-9233-C2352B3A529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5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E6827-DE47-4118-AEED-EF4616018CFB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D447A-FE9A-4826-9F67-5F0482F2504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2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341710"/>
            <a:ext cx="1866900" cy="41374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341710"/>
            <a:ext cx="5448300" cy="41374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EB5D6-8FA1-4882-BCA0-7AA6FF447F5F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08AF1-7374-482C-9655-2D9D4B410C9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7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427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1599643"/>
            <a:ext cx="4608512" cy="594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247714"/>
            <a:ext cx="4608512" cy="59412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pic>
        <p:nvPicPr>
          <p:cNvPr id="5" name="Picture 4" descr="GMC+STRAP_WHITE_MA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1510"/>
            <a:ext cx="1614112" cy="1042965"/>
          </a:xfrm>
          <a:prstGeom prst="rect">
            <a:avLst/>
          </a:prstGeom>
        </p:spPr>
      </p:pic>
      <p:pic>
        <p:nvPicPr>
          <p:cNvPr id="6" name="Picture 5" descr="strapline 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91930"/>
            <a:ext cx="3886200" cy="2571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4515966"/>
            <a:ext cx="4499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6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E3A50-BF49-4D28-89DF-A138E446CB99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B9B7-E1B9-43E0-B346-DA4311514FC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90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6E79E-8C53-4AB3-92A0-D4882C8266F2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5DB31-960A-45A1-8490-28B0FA93D59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9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6" y="1078706"/>
            <a:ext cx="3432175" cy="340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1" y="1078706"/>
            <a:ext cx="3433763" cy="340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0972B-537E-446C-947F-7D6E57006E65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CFB49-2A88-43FB-BF00-FE017F932E4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C7656-BFFB-45FF-955D-75F1C903706C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949C0-4B72-4079-A32F-77E7E22F40B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DE3A50-BF49-4D28-89DF-A138E446CB99}" type="datetimeFigureOut">
              <a:rPr lang="en-GB"/>
              <a:pPr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6EB9B7-E1B9-43E0-B346-DA4311514F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99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DB2FC-782F-4B44-825C-BE4014A5E8C9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40AC8-1102-4367-9918-DFA35C5B263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7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41AEB-1AD0-41BE-A939-758E6C43385F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157C-C713-4C28-BD01-0D10A6B3F99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16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1585-73ED-48CE-A3F2-E4A6A29C3112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60F06-8109-40C6-A73C-DD719260D7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42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9F545-D756-4BF9-A07B-059DACBDB555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F4FAA-6B34-43B7-9233-C2352B3A529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18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E6827-DE47-4118-AEED-EF4616018CFB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D447A-FE9A-4826-9F67-5F0482F2504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02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341710"/>
            <a:ext cx="1866900" cy="41374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341710"/>
            <a:ext cx="5448300" cy="41374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EB5D6-8FA1-4882-BCA0-7AA6FF447F5F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08AF1-7374-482C-9655-2D9D4B410C9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2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41AEB-1AD0-41BE-A939-758E6C43385F}" type="datetimeFigureOut">
              <a:rPr lang="en-GB"/>
              <a:pPr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6157C-C713-4C28-BD01-0D10A6B3F9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427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1599643"/>
            <a:ext cx="4608512" cy="594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247714"/>
            <a:ext cx="4608512" cy="59412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pic>
        <p:nvPicPr>
          <p:cNvPr id="5" name="Picture 4" descr="GMC+STRAP_WHITE_MA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1510"/>
            <a:ext cx="1614112" cy="1042965"/>
          </a:xfrm>
          <a:prstGeom prst="rect">
            <a:avLst/>
          </a:prstGeom>
        </p:spPr>
      </p:pic>
      <p:pic>
        <p:nvPicPr>
          <p:cNvPr id="6" name="Picture 5" descr="strapline 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91930"/>
            <a:ext cx="3886200" cy="2571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4515966"/>
            <a:ext cx="4499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E3A50-BF49-4D28-89DF-A138E446CB99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B9B7-E1B9-43E0-B346-DA4311514FC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2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6E79E-8C53-4AB3-92A0-D4882C8266F2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5DB31-960A-45A1-8490-28B0FA93D59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8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6" y="1078706"/>
            <a:ext cx="3432175" cy="340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1" y="1078706"/>
            <a:ext cx="3433763" cy="340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0972B-537E-446C-947F-7D6E57006E65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CFB49-2A88-43FB-BF00-FE017F932E4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1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C7656-BFFB-45FF-955D-75F1C903706C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949C0-4B72-4079-A32F-77E7E22F40B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6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DB2FC-782F-4B44-825C-BE4014A5E8C9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40AC8-1102-4367-9918-DFA35C5B263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357504"/>
            <a:ext cx="7161212" cy="4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664" y="1078706"/>
            <a:ext cx="6585099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4" y="785813"/>
            <a:ext cx="7043737" cy="1191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784623"/>
            <a:ext cx="904875" cy="2381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4" y="4677966"/>
            <a:ext cx="547687" cy="3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6" y="4558904"/>
            <a:ext cx="8054975" cy="1190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93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357504"/>
            <a:ext cx="7161212" cy="4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078706"/>
            <a:ext cx="7018338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630BBF7-7D0B-4C6A-B855-F171F2B0115C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631C49-7819-4A26-85DF-8827867676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4" y="785813"/>
            <a:ext cx="7043737" cy="1191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784623"/>
            <a:ext cx="904875" cy="2381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4" y="4677966"/>
            <a:ext cx="547687" cy="3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6" y="4558904"/>
            <a:ext cx="8054975" cy="1190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131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357504"/>
            <a:ext cx="7161212" cy="4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078706"/>
            <a:ext cx="7018338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630BBF7-7D0B-4C6A-B855-F171F2B0115C}" type="datetimeFigureOut">
              <a:rPr lang="en-GB">
                <a:solidFill>
                  <a:srgbClr val="000000"/>
                </a:solidFill>
              </a:rPr>
              <a:pPr/>
              <a:t>08/05/2019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631C49-7819-4A26-85DF-8827867676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4" y="785813"/>
            <a:ext cx="7043737" cy="1191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784623"/>
            <a:ext cx="904875" cy="2381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4" y="4677966"/>
            <a:ext cx="547687" cy="3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6" y="4558904"/>
            <a:ext cx="8054975" cy="1190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30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tientfeedback@gmc-uk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5" y="1329612"/>
            <a:ext cx="5472607" cy="918102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Patient feedback for revalidation – consultation on changes</a:t>
            </a:r>
            <a:br>
              <a:rPr lang="en-GB" dirty="0"/>
            </a:br>
            <a:br>
              <a:rPr lang="en-GB" sz="2000" dirty="0"/>
            </a:br>
            <a:r>
              <a:rPr lang="en-GB" sz="2000" dirty="0"/>
              <a:t>10 May 2019</a:t>
            </a:r>
            <a:br>
              <a:rPr lang="en-GB" sz="2000" dirty="0"/>
            </a:br>
            <a:br>
              <a:rPr lang="en-GB" sz="2000" dirty="0"/>
            </a:br>
            <a:br>
              <a:rPr lang="en-GB" dirty="0"/>
            </a:b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33005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1255015" y="143070"/>
            <a:ext cx="7219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200" dirty="0">
                <a:solidFill>
                  <a:srgbClr val="30A5BE"/>
                </a:solidFill>
                <a:latin typeface="Tahoma" pitchFamily="34" charset="0"/>
              </a:rPr>
              <a:t>Why does patient feedback matter?</a:t>
            </a:r>
            <a:endParaRPr lang="en-US" sz="3200" dirty="0">
              <a:solidFill>
                <a:srgbClr val="30A5BE"/>
              </a:solidFill>
              <a:latin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7970B-73BA-49FE-A584-49D5D700E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b="11789"/>
          <a:stretch/>
        </p:blipFill>
        <p:spPr>
          <a:xfrm>
            <a:off x="5089525" y="874040"/>
            <a:ext cx="3347864" cy="36664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033" y="851454"/>
            <a:ext cx="4405957" cy="3556694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  <a:latin typeface="+mj-lt"/>
              </a:rPr>
              <a:t>Unique view</a:t>
            </a:r>
          </a:p>
          <a:p>
            <a:pPr lvl="0"/>
            <a:endParaRPr lang="en-GB" sz="2000" dirty="0">
              <a:solidFill>
                <a:schemeClr val="accent2"/>
              </a:solidFill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  <a:latin typeface="+mj-lt"/>
              </a:rPr>
              <a:t>Patients feel heard</a:t>
            </a:r>
          </a:p>
          <a:p>
            <a:pPr lvl="0"/>
            <a:endParaRPr lang="en-GB" sz="2000" dirty="0">
              <a:solidFill>
                <a:schemeClr val="accent2"/>
              </a:solidFill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  <a:latin typeface="+mj-lt"/>
              </a:rPr>
              <a:t>Better patient</a:t>
            </a:r>
            <a:br>
              <a:rPr lang="en-GB" sz="2400" dirty="0">
                <a:solidFill>
                  <a:schemeClr val="accent2"/>
                </a:solidFill>
                <a:latin typeface="+mj-lt"/>
              </a:rPr>
            </a:br>
            <a:r>
              <a:rPr lang="en-GB" sz="2400" dirty="0">
                <a:solidFill>
                  <a:schemeClr val="accent2"/>
                </a:solidFill>
                <a:latin typeface="+mj-lt"/>
              </a:rPr>
              <a:t>experiences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/>
              </a:solidFill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  <a:latin typeface="+mj-lt"/>
              </a:rPr>
              <a:t>More self-aware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/>
              </a:solidFill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  <a:latin typeface="+mj-lt"/>
              </a:rPr>
              <a:t>Fewer complaints</a:t>
            </a:r>
          </a:p>
        </p:txBody>
      </p:sp>
    </p:spTree>
    <p:extLst>
      <p:ext uri="{BB962C8B-B14F-4D97-AF65-F5344CB8AC3E}">
        <p14:creationId xmlns:p14="http://schemas.microsoft.com/office/powerpoint/2010/main" val="390290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5778"/>
            <a:ext cx="8773390" cy="350041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635456" y="2756427"/>
            <a:ext cx="2281671" cy="1402622"/>
          </a:xfrm>
          <a:prstGeom prst="wedgeRoundRectCallout">
            <a:avLst>
              <a:gd name="adj1" fmla="val -36241"/>
              <a:gd name="adj2" fmla="val 65235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One size fits all doesn’t work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28184" y="2471891"/>
            <a:ext cx="2724718" cy="1687158"/>
          </a:xfrm>
          <a:prstGeom prst="wedgeRoundRectCallout">
            <a:avLst>
              <a:gd name="adj1" fmla="val -39381"/>
              <a:gd name="adj2" fmla="val 65032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Welcome flexibility – with guidance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32040" y="1083222"/>
            <a:ext cx="3372790" cy="1193162"/>
          </a:xfrm>
          <a:prstGeom prst="wedgeRoundRectCallout">
            <a:avLst>
              <a:gd name="adj1" fmla="val -39583"/>
              <a:gd name="adj2" fmla="val 68604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Important some feedback is objective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7161212" cy="498872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</a:rPr>
              <a:t>We heard…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3568" y="887715"/>
            <a:ext cx="3756954" cy="1726444"/>
          </a:xfrm>
          <a:prstGeom prst="wedgeRoundRectCallout">
            <a:avLst>
              <a:gd name="adj1" fmla="val -39381"/>
              <a:gd name="adj2" fmla="val 65032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Reflect on feedback more often –</a:t>
            </a:r>
          </a:p>
          <a:p>
            <a:pPr marL="0" indent="0">
              <a:buNone/>
            </a:pPr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but no time for more surveys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27546" y="2966976"/>
            <a:ext cx="3204356" cy="1297117"/>
          </a:xfrm>
          <a:prstGeom prst="wedgeRoundRectCallout">
            <a:avLst>
              <a:gd name="adj1" fmla="val -39381"/>
              <a:gd name="adj2" fmla="val 65032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Support approach based on principles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9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705" y="195486"/>
            <a:ext cx="7161212" cy="498872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</a:rPr>
              <a:t>Our proposals  – key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9582"/>
            <a:ext cx="6369074" cy="3400425"/>
          </a:xfrm>
        </p:spPr>
        <p:txBody>
          <a:bodyPr/>
          <a:lstStyle/>
          <a:p>
            <a:pPr marL="0" lvl="0" indent="0">
              <a:spcBef>
                <a:spcPct val="0"/>
              </a:spcBef>
              <a:spcAft>
                <a:spcPts val="900"/>
              </a:spcAft>
              <a:buClrTx/>
              <a:buNone/>
            </a:pPr>
            <a:r>
              <a:rPr lang="en-US" sz="2600" kern="1200" dirty="0">
                <a:solidFill>
                  <a:srgbClr val="EF8008"/>
                </a:solidFill>
                <a:latin typeface="Calibri"/>
                <a:cs typeface="Calibri"/>
              </a:rPr>
              <a:t>1 </a:t>
            </a:r>
            <a:r>
              <a:rPr lang="en-US" sz="2600" kern="1200" dirty="0">
                <a:solidFill>
                  <a:srgbClr val="213E6E"/>
                </a:solidFill>
                <a:latin typeface="Calibri"/>
                <a:cs typeface="Calibri"/>
              </a:rPr>
              <a:t> </a:t>
            </a:r>
            <a:r>
              <a:rPr lang="en-US" sz="2600" kern="1200" dirty="0">
                <a:solidFill>
                  <a:srgbClr val="1A5792"/>
                </a:solidFill>
                <a:latin typeface="Calibri"/>
                <a:cs typeface="Calibri"/>
              </a:rPr>
              <a:t>Regular reflection</a:t>
            </a:r>
          </a:p>
          <a:p>
            <a:pPr marL="0" lvl="0" indent="0">
              <a:spcBef>
                <a:spcPct val="0"/>
              </a:spcBef>
              <a:spcAft>
                <a:spcPts val="900"/>
              </a:spcAft>
              <a:buClrTx/>
              <a:buNone/>
            </a:pPr>
            <a:r>
              <a:rPr lang="en-US" sz="2600" kern="1200" dirty="0">
                <a:solidFill>
                  <a:srgbClr val="EF8008"/>
                </a:solidFill>
                <a:latin typeface="Calibri"/>
                <a:cs typeface="Calibri"/>
              </a:rPr>
              <a:t>2 </a:t>
            </a:r>
            <a:r>
              <a:rPr lang="en-US" sz="2600" kern="1200" dirty="0">
                <a:solidFill>
                  <a:srgbClr val="213E6E"/>
                </a:solidFill>
                <a:latin typeface="Calibri"/>
                <a:cs typeface="Calibri"/>
              </a:rPr>
              <a:t> </a:t>
            </a:r>
            <a:r>
              <a:rPr lang="en-US" sz="2600" kern="1200" dirty="0">
                <a:solidFill>
                  <a:srgbClr val="1A5792"/>
                </a:solidFill>
                <a:latin typeface="Calibri"/>
                <a:cs typeface="Calibri"/>
              </a:rPr>
              <a:t>Whole scope of practice</a:t>
            </a:r>
          </a:p>
          <a:p>
            <a:pPr marL="0" lvl="0" indent="0">
              <a:spcBef>
                <a:spcPct val="0"/>
              </a:spcBef>
              <a:spcAft>
                <a:spcPts val="900"/>
              </a:spcAft>
              <a:buClrTx/>
              <a:buNone/>
            </a:pPr>
            <a:r>
              <a:rPr lang="en-US" sz="2600" kern="1200" dirty="0">
                <a:solidFill>
                  <a:srgbClr val="EF8008"/>
                </a:solidFill>
                <a:latin typeface="Calibri"/>
                <a:cs typeface="Calibri"/>
              </a:rPr>
              <a:t>3</a:t>
            </a:r>
            <a:r>
              <a:rPr lang="en-US" sz="2600" kern="1200" dirty="0">
                <a:solidFill>
                  <a:srgbClr val="213E6E"/>
                </a:solidFill>
                <a:latin typeface="Calibri"/>
                <a:cs typeface="Calibri"/>
              </a:rPr>
              <a:t>  </a:t>
            </a:r>
            <a:r>
              <a:rPr lang="en-US" sz="2600" kern="1200" dirty="0">
                <a:solidFill>
                  <a:srgbClr val="1A5792"/>
                </a:solidFill>
                <a:latin typeface="Calibri"/>
                <a:cs typeface="Calibri"/>
              </a:rPr>
              <a:t>Accessible to patients</a:t>
            </a:r>
          </a:p>
          <a:p>
            <a:pPr marL="0" lvl="0" indent="0">
              <a:spcBef>
                <a:spcPct val="0"/>
              </a:spcBef>
              <a:spcAft>
                <a:spcPts val="900"/>
              </a:spcAft>
              <a:buClrTx/>
              <a:buNone/>
            </a:pPr>
            <a:r>
              <a:rPr lang="en-US" sz="2600" kern="1200" dirty="0">
                <a:solidFill>
                  <a:srgbClr val="EF8008"/>
                </a:solidFill>
                <a:latin typeface="Calibri"/>
                <a:cs typeface="Calibri"/>
              </a:rPr>
              <a:t>4</a:t>
            </a:r>
            <a:r>
              <a:rPr lang="en-US" sz="2600" kern="1200" dirty="0">
                <a:solidFill>
                  <a:srgbClr val="213E6E"/>
                </a:solidFill>
                <a:latin typeface="Calibri"/>
                <a:cs typeface="Calibri"/>
              </a:rPr>
              <a:t>  </a:t>
            </a:r>
            <a:r>
              <a:rPr lang="en-US" sz="2600" kern="1200" dirty="0">
                <a:solidFill>
                  <a:srgbClr val="1A5792"/>
                </a:solidFill>
                <a:latin typeface="Calibri"/>
                <a:cs typeface="Calibri"/>
              </a:rPr>
              <a:t>Patients informed of purpose</a:t>
            </a:r>
          </a:p>
          <a:p>
            <a:pPr marL="0" lvl="0" indent="0">
              <a:spcBef>
                <a:spcPct val="0"/>
              </a:spcBef>
              <a:spcAft>
                <a:spcPts val="900"/>
              </a:spcAft>
              <a:buClrTx/>
              <a:buNone/>
            </a:pPr>
            <a:r>
              <a:rPr lang="en-US" sz="2600" kern="1200" dirty="0">
                <a:solidFill>
                  <a:srgbClr val="EF8008"/>
                </a:solidFill>
                <a:latin typeface="Calibri"/>
                <a:cs typeface="Calibri"/>
              </a:rPr>
              <a:t>5</a:t>
            </a:r>
            <a:r>
              <a:rPr lang="en-US" sz="2600" kern="1200" dirty="0">
                <a:solidFill>
                  <a:srgbClr val="213E6E"/>
                </a:solidFill>
                <a:latin typeface="Calibri"/>
                <a:cs typeface="Calibri"/>
              </a:rPr>
              <a:t>  </a:t>
            </a:r>
            <a:r>
              <a:rPr lang="en-US" sz="2600" kern="1200" dirty="0">
                <a:solidFill>
                  <a:srgbClr val="1A5792"/>
                </a:solidFill>
                <a:latin typeface="Calibri"/>
                <a:cs typeface="Calibri"/>
              </a:rPr>
              <a:t>Review and act in a timely manner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43455" y="367794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39200"/>
                </a:solidFill>
                <a:latin typeface="Calibri" panose="020F0502020204030204" pitchFamily="34" charset="0"/>
                <a:cs typeface="Calibri Light"/>
              </a:rPr>
              <a:t>Supporting guidance explains how </a:t>
            </a:r>
            <a:br>
              <a:rPr lang="en-GB" sz="2400" dirty="0">
                <a:solidFill>
                  <a:srgbClr val="F39200"/>
                </a:solidFill>
                <a:latin typeface="Calibri" panose="020F0502020204030204" pitchFamily="34" charset="0"/>
                <a:cs typeface="Calibri Light"/>
              </a:rPr>
            </a:br>
            <a:r>
              <a:rPr lang="en-GB" sz="2400" dirty="0">
                <a:solidFill>
                  <a:srgbClr val="F39200"/>
                </a:solidFill>
                <a:latin typeface="Calibri" panose="020F0502020204030204" pitchFamily="34" charset="0"/>
                <a:cs typeface="Calibri Light"/>
              </a:rPr>
              <a:t>they can be applied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4EA13-109A-4D22-9747-42A3BCC557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11361" b="18285"/>
          <a:stretch/>
        </p:blipFill>
        <p:spPr>
          <a:xfrm>
            <a:off x="5580112" y="843558"/>
            <a:ext cx="3161769" cy="36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0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03498"/>
            <a:ext cx="7161212" cy="498872"/>
          </a:xfrm>
        </p:spPr>
        <p:txBody>
          <a:bodyPr/>
          <a:lstStyle/>
          <a:p>
            <a:r>
              <a:rPr lang="en-GB" sz="4000" dirty="0">
                <a:latin typeface="Calibri" panose="020F0502020204030204" pitchFamily="34" charset="0"/>
              </a:rPr>
              <a:t>Table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329612"/>
            <a:ext cx="6225059" cy="216024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</a:rPr>
              <a:t>Split into groups (at tables)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</a:rPr>
              <a:t>15 minutes to discuss key areas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</a:rPr>
              <a:t>Write comments on capture sheets</a:t>
            </a:r>
          </a:p>
          <a:p>
            <a:endParaRPr lang="en-GB" dirty="0"/>
          </a:p>
        </p:txBody>
      </p:sp>
      <p:pic>
        <p:nvPicPr>
          <p:cNvPr id="4" name="Graphic 6" descr="Team">
            <a:extLst>
              <a:ext uri="{FF2B5EF4-FFF2-40B4-BE49-F238E27FC236}">
                <a16:creationId xmlns:a16="http://schemas.microsoft.com/office/drawing/2014/main" id="{40DACCE1-953B-4C01-86AD-2C3DFC2C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443" y="1329612"/>
            <a:ext cx="817240" cy="810090"/>
          </a:xfrm>
          <a:prstGeom prst="rect">
            <a:avLst/>
          </a:prstGeom>
        </p:spPr>
      </p:pic>
      <p:pic>
        <p:nvPicPr>
          <p:cNvPr id="5" name="Graphic 8" descr="Chat">
            <a:extLst>
              <a:ext uri="{FF2B5EF4-FFF2-40B4-BE49-F238E27FC236}">
                <a16:creationId xmlns:a16="http://schemas.microsoft.com/office/drawing/2014/main" id="{043BAFD9-B4F3-4F32-BD21-2CC9A2D3E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140" y="2475485"/>
            <a:ext cx="985422" cy="1008112"/>
          </a:xfrm>
          <a:prstGeom prst="rect">
            <a:avLst/>
          </a:prstGeom>
        </p:spPr>
      </p:pic>
      <p:pic>
        <p:nvPicPr>
          <p:cNvPr id="6" name="Graphic 10" descr="Pencil">
            <a:extLst>
              <a:ext uri="{FF2B5EF4-FFF2-40B4-BE49-F238E27FC236}">
                <a16:creationId xmlns:a16="http://schemas.microsoft.com/office/drawing/2014/main" id="{7554E5FC-4919-4FCA-9D9F-2A4CDFFD38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443" y="3483597"/>
            <a:ext cx="817240" cy="8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8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5486"/>
            <a:ext cx="7161212" cy="498872"/>
          </a:xfrm>
        </p:spPr>
        <p:txBody>
          <a:bodyPr/>
          <a:lstStyle/>
          <a:p>
            <a:r>
              <a:rPr lang="en-GB" sz="4000" dirty="0">
                <a:latin typeface="Calibri" panose="020F0502020204030204" pitchFamily="34" charset="0"/>
              </a:rPr>
              <a:t>Group feedback</a:t>
            </a:r>
          </a:p>
        </p:txBody>
      </p:sp>
      <p:pic>
        <p:nvPicPr>
          <p:cNvPr id="4" name="Graphic 4" descr="Chat">
            <a:extLst>
              <a:ext uri="{FF2B5EF4-FFF2-40B4-BE49-F238E27FC236}">
                <a16:creationId xmlns:a16="http://schemas.microsoft.com/office/drawing/2014/main" id="{7E7559D2-2E9F-454E-AE92-133EDCB6F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5" y="1275606"/>
            <a:ext cx="3101085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7416" y="1072184"/>
            <a:ext cx="525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Principles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Reflecting on informal feedback yearly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Structure around the formal exercise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32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5486"/>
            <a:ext cx="7161212" cy="498872"/>
          </a:xfrm>
        </p:spPr>
        <p:txBody>
          <a:bodyPr/>
          <a:lstStyle/>
          <a:p>
            <a:r>
              <a:rPr lang="en-GB" sz="4000" dirty="0">
                <a:latin typeface="Calibri" panose="020F0502020204030204" pitchFamily="34" charset="0"/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977684"/>
            <a:ext cx="4464496" cy="2646294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</a:rPr>
              <a:t>The consultation is open until 23 July 2019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D7416-6D96-4841-8AD4-CDD19CF89B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b="3196"/>
          <a:stretch/>
        </p:blipFill>
        <p:spPr>
          <a:xfrm>
            <a:off x="899592" y="863421"/>
            <a:ext cx="294176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1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41480"/>
            <a:ext cx="7161212" cy="498872"/>
          </a:xfrm>
        </p:spPr>
        <p:txBody>
          <a:bodyPr/>
          <a:lstStyle/>
          <a:p>
            <a:r>
              <a:rPr lang="en-GB" sz="4000" dirty="0">
                <a:latin typeface="Calibri" panose="020F0502020204030204" pitchFamily="34" charset="0"/>
              </a:rPr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915566"/>
            <a:ext cx="7377186" cy="356356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</a:rPr>
              <a:t>Respond </a:t>
            </a:r>
            <a:r>
              <a:rPr lang="en-GB" dirty="0">
                <a:latin typeface="Calibri" panose="020F0502020204030204" pitchFamily="34" charset="0"/>
              </a:rPr>
              <a:t>to our consultation!</a:t>
            </a:r>
            <a:br>
              <a:rPr lang="en-GB" dirty="0">
                <a:latin typeface="Calibri" panose="020F0502020204030204" pitchFamily="34" charset="0"/>
              </a:rPr>
            </a:br>
            <a:endParaRPr lang="en-GB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</a:rPr>
              <a:t>Promote </a:t>
            </a:r>
            <a:r>
              <a:rPr lang="en-GB" dirty="0">
                <a:latin typeface="Calibri" panose="020F0502020204030204" pitchFamily="34" charset="0"/>
              </a:rPr>
              <a:t>to your networks, 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colleagues, family and friends</a:t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Join the discussion on social media using </a:t>
            </a:r>
            <a:r>
              <a:rPr lang="en-GB" b="1" dirty="0">
                <a:latin typeface="Calibri" panose="020F0502020204030204" pitchFamily="34" charset="0"/>
              </a:rPr>
              <a:t>#</a:t>
            </a:r>
            <a:r>
              <a:rPr lang="en-GB" b="1" dirty="0" err="1">
                <a:latin typeface="Calibri" panose="020F0502020204030204" pitchFamily="34" charset="0"/>
              </a:rPr>
              <a:t>feedbackyourway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tagging @</a:t>
            </a:r>
            <a:r>
              <a:rPr lang="en-GB" dirty="0" err="1">
                <a:latin typeface="Calibri" panose="020F0502020204030204" pitchFamily="34" charset="0"/>
              </a:rPr>
              <a:t>gmcuk</a:t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/>
          </a:p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</a:rPr>
              <a:t>Contact us </a:t>
            </a:r>
            <a:r>
              <a:rPr lang="en-GB" dirty="0">
                <a:latin typeface="Calibri" panose="020F0502020204030204" pitchFamily="34" charset="0"/>
              </a:rPr>
              <a:t>at </a:t>
            </a:r>
            <a:r>
              <a:rPr lang="en-GB" dirty="0">
                <a:latin typeface="Calibri" panose="020F0502020204030204" pitchFamily="34" charset="0"/>
                <a:hlinkClick r:id="rId3"/>
              </a:rPr>
              <a:t>patientfeedback@gmc-uk.org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0DE49-0F6E-4AC4-ACA0-5526B7412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7614"/>
            <a:ext cx="393023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045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D96815014FC4DAAF3A159B430C409" ma:contentTypeVersion="11" ma:contentTypeDescription="Create a new document." ma:contentTypeScope="" ma:versionID="89fa19f345fd3f7c89c10cbbcb077cf5">
  <xsd:schema xmlns:xsd="http://www.w3.org/2001/XMLSchema" xmlns:xs="http://www.w3.org/2001/XMLSchema" xmlns:p="http://schemas.microsoft.com/office/2006/metadata/properties" xmlns:ns2="5549f3f6-b7db-40ce-a15f-c10d2fdae267" xmlns:ns3="0cf4b3a6-91e3-43a9-a28b-3e6e49204d49" targetNamespace="http://schemas.microsoft.com/office/2006/metadata/properties" ma:root="true" ma:fieldsID="a87aad13dab6b83808ec983a3a743ca0" ns2:_="" ns3:_="">
    <xsd:import namespace="5549f3f6-b7db-40ce-a15f-c10d2fdae267"/>
    <xsd:import namespace="0cf4b3a6-91e3-43a9-a28b-3e6e49204d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b3a6-91e3-43a9-a28b-3e6e49204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AA492C-1302-4855-B4C4-1CEE2BD74A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AC8062-D0BF-4D49-8945-AD9D2F172843}">
  <ds:schemaRefs>
    <ds:schemaRef ds:uri="0cf4b3a6-91e3-43a9-a28b-3e6e49204d49"/>
    <ds:schemaRef ds:uri="http://purl.org/dc/dcmitype/"/>
    <ds:schemaRef ds:uri="5549f3f6-b7db-40ce-a15f-c10d2fdae26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007FA1-68CA-4432-BC71-263786132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9f3f6-b7db-40ce-a15f-c10d2fdae267"/>
    <ds:schemaRef ds:uri="0cf4b3a6-91e3-43a9-a28b-3e6e49204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GMC Design</Template>
  <TotalTime>7397</TotalTime>
  <Words>185</Words>
  <Application>Microsoft Office PowerPoint</Application>
  <PresentationFormat>On-screen Show (16:9)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Custom Design</vt:lpstr>
      <vt:lpstr>2_Custom Design</vt:lpstr>
      <vt:lpstr>1_Custom Design</vt:lpstr>
      <vt:lpstr>     Patient feedback for revalidation – consultation on changes  10 May 2019   </vt:lpstr>
      <vt:lpstr>PowerPoint Presentation</vt:lpstr>
      <vt:lpstr>We heard…</vt:lpstr>
      <vt:lpstr>Our proposals  – key principles</vt:lpstr>
      <vt:lpstr>Table discussions</vt:lpstr>
      <vt:lpstr>Group feedback</vt:lpstr>
      <vt:lpstr>What’s next?</vt:lpstr>
      <vt:lpstr>How you can help</vt:lpstr>
    </vt:vector>
  </TitlesOfParts>
  <Company>GMC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gstewart</dc:creator>
  <cp:lastModifiedBy>William Liu</cp:lastModifiedBy>
  <cp:revision>425</cp:revision>
  <cp:lastPrinted>2019-01-09T11:47:40Z</cp:lastPrinted>
  <dcterms:created xsi:type="dcterms:W3CDTF">2012-10-18T15:13:53Z</dcterms:created>
  <dcterms:modified xsi:type="dcterms:W3CDTF">2019-05-08T10:48:25Z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0x01010034BD96815014FC4DAAF3A159B430C409</vt:lpwstr>
  </property>
</Properties>
</file>