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35"/>
  </p:notesMasterIdLst>
  <p:handoutMasterIdLst>
    <p:handoutMasterId r:id="rId36"/>
  </p:handoutMasterIdLst>
  <p:sldIdLst>
    <p:sldId id="263" r:id="rId5"/>
    <p:sldId id="312" r:id="rId6"/>
    <p:sldId id="372" r:id="rId7"/>
    <p:sldId id="351" r:id="rId8"/>
    <p:sldId id="313" r:id="rId9"/>
    <p:sldId id="314" r:id="rId10"/>
    <p:sldId id="311" r:id="rId11"/>
    <p:sldId id="371" r:id="rId12"/>
    <p:sldId id="316" r:id="rId13"/>
    <p:sldId id="353" r:id="rId14"/>
    <p:sldId id="343"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73" r:id="rId29"/>
    <p:sldId id="368" r:id="rId30"/>
    <p:sldId id="374" r:id="rId31"/>
    <p:sldId id="369" r:id="rId32"/>
    <p:sldId id="370" r:id="rId33"/>
    <p:sldId id="262"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Liu" initials="WL" lastIdx="6" clrIdx="0">
    <p:extLst>
      <p:ext uri="{19B8F6BF-5375-455C-9EA6-DF929625EA0E}">
        <p15:presenceInfo xmlns:p15="http://schemas.microsoft.com/office/powerpoint/2012/main" userId="S::William.Liu@nes.scot.nhs.uk::533dbcff-4b22-4794-bc5f-de9c23d5e7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06C"/>
    <a:srgbClr val="66CCFF"/>
    <a:srgbClr val="1736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83431" autoAdjust="0"/>
  </p:normalViewPr>
  <p:slideViewPr>
    <p:cSldViewPr snapToGrid="0" snapToObjects="1">
      <p:cViewPr varScale="1">
        <p:scale>
          <a:sx n="94" d="100"/>
          <a:sy n="94" d="100"/>
        </p:scale>
        <p:origin x="1138"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Liu" userId="533dbcff-4b22-4794-bc5f-de9c23d5e788" providerId="ADAL" clId="{D4B4AA00-77A8-4610-82F6-5F89F80A09CA}"/>
    <pc:docChg chg="undo custSel modSld">
      <pc:chgData name="William Liu" userId="533dbcff-4b22-4794-bc5f-de9c23d5e788" providerId="ADAL" clId="{D4B4AA00-77A8-4610-82F6-5F89F80A09CA}" dt="2022-05-09T14:53:22.278" v="12" actId="114"/>
      <pc:docMkLst>
        <pc:docMk/>
      </pc:docMkLst>
      <pc:sldChg chg="modSp mod">
        <pc:chgData name="William Liu" userId="533dbcff-4b22-4794-bc5f-de9c23d5e788" providerId="ADAL" clId="{D4B4AA00-77A8-4610-82F6-5F89F80A09CA}" dt="2022-05-09T14:53:22.278" v="12" actId="114"/>
        <pc:sldMkLst>
          <pc:docMk/>
          <pc:sldMk cId="150080581" sldId="263"/>
        </pc:sldMkLst>
        <pc:spChg chg="mod">
          <ac:chgData name="William Liu" userId="533dbcff-4b22-4794-bc5f-de9c23d5e788" providerId="ADAL" clId="{D4B4AA00-77A8-4610-82F6-5F89F80A09CA}" dt="2022-05-09T14:53:22.278" v="12" actId="114"/>
          <ac:spMkLst>
            <pc:docMk/>
            <pc:sldMk cId="150080581" sldId="263"/>
            <ac:spMk id="5" creationId="{8DBA6D59-9B89-41CE-8BAC-A60406CECFCA}"/>
          </ac:spMkLst>
        </pc:spChg>
        <pc:spChg chg="mod">
          <ac:chgData name="William Liu" userId="533dbcff-4b22-4794-bc5f-de9c23d5e788" providerId="ADAL" clId="{D4B4AA00-77A8-4610-82F6-5F89F80A09CA}" dt="2022-05-09T14:53:10.752" v="9" actId="27636"/>
          <ac:spMkLst>
            <pc:docMk/>
            <pc:sldMk cId="150080581" sldId="263"/>
            <ac:spMk id="6" creationId="{E72406D2-B94D-4E15-92E3-DBB6334050F0}"/>
          </ac:spMkLst>
        </pc:spChg>
      </pc:sldChg>
    </pc:docChg>
  </pc:docChgLst>
  <pc:docChgLst>
    <pc:chgData name="William Liu" userId="533dbcff-4b22-4794-bc5f-de9c23d5e788" providerId="ADAL" clId="{EA3557BC-9F38-45D2-968F-266691E12410}"/>
    <pc:docChg chg="undo custSel delSld modSld">
      <pc:chgData name="William Liu" userId="533dbcff-4b22-4794-bc5f-de9c23d5e788" providerId="ADAL" clId="{EA3557BC-9F38-45D2-968F-266691E12410}" dt="2022-04-07T08:50:38.849" v="29" actId="47"/>
      <pc:docMkLst>
        <pc:docMk/>
      </pc:docMkLst>
      <pc:sldChg chg="modSp mod">
        <pc:chgData name="William Liu" userId="533dbcff-4b22-4794-bc5f-de9c23d5e788" providerId="ADAL" clId="{EA3557BC-9F38-45D2-968F-266691E12410}" dt="2022-04-07T08:50:08.462" v="21" actId="20577"/>
        <pc:sldMkLst>
          <pc:docMk/>
          <pc:sldMk cId="150080581" sldId="263"/>
        </pc:sldMkLst>
        <pc:spChg chg="mod">
          <ac:chgData name="William Liu" userId="533dbcff-4b22-4794-bc5f-de9c23d5e788" providerId="ADAL" clId="{EA3557BC-9F38-45D2-968F-266691E12410}" dt="2022-04-07T08:50:08.462" v="21" actId="20577"/>
          <ac:spMkLst>
            <pc:docMk/>
            <pc:sldMk cId="150080581" sldId="263"/>
            <ac:spMk id="2" creationId="{00000000-0000-0000-0000-000000000000}"/>
          </ac:spMkLst>
        </pc:spChg>
        <pc:spChg chg="mod">
          <ac:chgData name="William Liu" userId="533dbcff-4b22-4794-bc5f-de9c23d5e788" providerId="ADAL" clId="{EA3557BC-9F38-45D2-968F-266691E12410}" dt="2022-04-07T08:49:58.380" v="2" actId="404"/>
          <ac:spMkLst>
            <pc:docMk/>
            <pc:sldMk cId="150080581" sldId="263"/>
            <ac:spMk id="6" creationId="{E72406D2-B94D-4E15-92E3-DBB6334050F0}"/>
          </ac:spMkLst>
        </pc:spChg>
      </pc:sldChg>
      <pc:sldChg chg="del">
        <pc:chgData name="William Liu" userId="533dbcff-4b22-4794-bc5f-de9c23d5e788" providerId="ADAL" clId="{EA3557BC-9F38-45D2-968F-266691E12410}" dt="2022-04-07T08:50:13.822" v="22" actId="47"/>
        <pc:sldMkLst>
          <pc:docMk/>
          <pc:sldMk cId="3589843273" sldId="321"/>
        </pc:sldMkLst>
      </pc:sldChg>
      <pc:sldChg chg="del">
        <pc:chgData name="William Liu" userId="533dbcff-4b22-4794-bc5f-de9c23d5e788" providerId="ADAL" clId="{EA3557BC-9F38-45D2-968F-266691E12410}" dt="2022-04-07T08:50:38.849" v="29" actId="47"/>
        <pc:sldMkLst>
          <pc:docMk/>
          <pc:sldMk cId="3672194141" sldId="352"/>
        </pc:sldMkLst>
      </pc:sldChg>
      <pc:sldChg chg="modSp mod">
        <pc:chgData name="William Liu" userId="533dbcff-4b22-4794-bc5f-de9c23d5e788" providerId="ADAL" clId="{EA3557BC-9F38-45D2-968F-266691E12410}" dt="2022-04-07T08:50:29.944" v="28" actId="1035"/>
        <pc:sldMkLst>
          <pc:docMk/>
          <pc:sldMk cId="827568288" sldId="364"/>
        </pc:sldMkLst>
        <pc:spChg chg="mod">
          <ac:chgData name="William Liu" userId="533dbcff-4b22-4794-bc5f-de9c23d5e788" providerId="ADAL" clId="{EA3557BC-9F38-45D2-968F-266691E12410}" dt="2022-04-07T08:50:29.944" v="28" actId="1035"/>
          <ac:spMkLst>
            <pc:docMk/>
            <pc:sldMk cId="827568288" sldId="364"/>
            <ac:spMk id="2" creationId="{A26854B4-98C2-41C8-B34B-F00C1B284C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pPr/>
              <a:t>5/9/2022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pPr/>
              <a:t>‹#›</a:t>
            </a:fld>
            <a:endParaRPr lang="en-US" dirty="0"/>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85A68-8D6B-469C-8938-5BD0018FF6FA}" type="datetimeFigureOut">
              <a:rPr lang="en-GB" smtClean="0"/>
              <a:pPr/>
              <a:t>09/05/2022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B97B9-F672-49F7-94EF-585C7801BB49}" type="slidenum">
              <a:rPr lang="en-GB" smtClean="0"/>
              <a:pPr/>
              <a:t>‹#›</a:t>
            </a:fld>
            <a:endParaRPr lang="en-GB"/>
          </a:p>
        </p:txBody>
      </p:sp>
    </p:spTree>
    <p:extLst>
      <p:ext uri="{BB962C8B-B14F-4D97-AF65-F5344CB8AC3E}">
        <p14:creationId xmlns:p14="http://schemas.microsoft.com/office/powerpoint/2010/main" val="1015650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Welcome to the New Appraiser Training module Appraisal in the Trainer Role aimed at secondary care and university roles.</a:t>
            </a:r>
            <a:endParaRPr lang="en-GB" dirty="0">
              <a:cs typeface="Calibri"/>
            </a:endParaRPr>
          </a:p>
        </p:txBody>
      </p:sp>
      <p:sp>
        <p:nvSpPr>
          <p:cNvPr id="4" name="Slide Number Placeholder 3"/>
          <p:cNvSpPr>
            <a:spLocks noGrp="1"/>
          </p:cNvSpPr>
          <p:nvPr>
            <p:ph type="sldNum" sz="quarter" idx="5"/>
          </p:nvPr>
        </p:nvSpPr>
        <p:spPr/>
        <p:txBody>
          <a:bodyPr/>
          <a:lstStyle/>
          <a:p>
            <a:fld id="{E60B97B9-F672-49F7-94EF-585C7801BB49}" type="slidenum">
              <a:rPr lang="en-GB" smtClean="0"/>
              <a:pPr/>
              <a:t>1</a:t>
            </a:fld>
            <a:endParaRPr lang="en-GB"/>
          </a:p>
        </p:txBody>
      </p:sp>
    </p:spTree>
    <p:extLst>
      <p:ext uri="{BB962C8B-B14F-4D97-AF65-F5344CB8AC3E}">
        <p14:creationId xmlns:p14="http://schemas.microsoft.com/office/powerpoint/2010/main" val="294650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Trainers are revalidated in the trainer role as well as their clinical role every five years.  The appraisers role is as a facilitator to guide the reflection of the trainer.  The main focus of the discussion remains how the trainer is getting on in their role, their achievements, any challenges and any further developments they have identified in this part of their job.  SOAR is also used to provide evidence for the revalidation in the trainer role and in order to support this these three elements should be included in the discussion;</a:t>
            </a:r>
          </a:p>
          <a:p>
            <a:endParaRPr lang="en-GB" dirty="0"/>
          </a:p>
          <a:p>
            <a:pPr marL="228600" indent="-228600">
              <a:buAutoNum type="arabicPeriod"/>
            </a:pPr>
            <a:r>
              <a:rPr lang="en-GB" dirty="0"/>
              <a:t>Equality and diversity training</a:t>
            </a:r>
          </a:p>
          <a:p>
            <a:pPr marL="228600" indent="-228600">
              <a:buAutoNum type="arabicPeriod"/>
            </a:pPr>
            <a:r>
              <a:rPr lang="en-GB" dirty="0"/>
              <a:t>Time in the job plan allocated to the trainer for the listed role</a:t>
            </a:r>
          </a:p>
          <a:p>
            <a:pPr marL="228600" indent="-228600">
              <a:buAutoNum type="arabicPeriod"/>
            </a:pPr>
            <a:r>
              <a:rPr lang="en-GB" dirty="0"/>
              <a:t>The supporting evidence for the seven framework areas previously discussed.</a:t>
            </a:r>
          </a:p>
        </p:txBody>
      </p:sp>
      <p:sp>
        <p:nvSpPr>
          <p:cNvPr id="4" name="Slide Number Placeholder 3"/>
          <p:cNvSpPr>
            <a:spLocks noGrp="1"/>
          </p:cNvSpPr>
          <p:nvPr>
            <p:ph type="sldNum" sz="quarter" idx="5"/>
          </p:nvPr>
        </p:nvSpPr>
        <p:spPr/>
        <p:txBody>
          <a:bodyPr/>
          <a:lstStyle/>
          <a:p>
            <a:fld id="{E60B97B9-F672-49F7-94EF-585C7801BB49}" type="slidenum">
              <a:rPr lang="en-GB" smtClean="0"/>
              <a:pPr/>
              <a:t>10</a:t>
            </a:fld>
            <a:endParaRPr lang="en-GB"/>
          </a:p>
        </p:txBody>
      </p:sp>
    </p:spTree>
    <p:extLst>
      <p:ext uri="{BB962C8B-B14F-4D97-AF65-F5344CB8AC3E}">
        <p14:creationId xmlns:p14="http://schemas.microsoft.com/office/powerpoint/2010/main" val="54799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SOAR includes a specific element for recognition of training in Domain 1 on Form 3.  It is very important that a trainer uses this area to record any of the information relevant to the trainer role.  Appraisers complete their Form 4 write up as usual and again making sure they include any discussion relevant to their trainer role in the relevant part of the Form 4.  Both of these elements are automatically extracted into the Form 7 and this also includes any of the supporting information that is uploaded specifically to this area of the SOAR portfolio.</a:t>
            </a:r>
          </a:p>
          <a:p>
            <a:endParaRPr lang="en-GB" dirty="0"/>
          </a:p>
          <a:p>
            <a:r>
              <a:rPr lang="en-GB" dirty="0"/>
              <a:t>DME has access to Form 7s for re-recognition of a trainer.  This does not include any other part of the appraisal.  In order to make the process as easy and straight forward for the trainer it is important that both trainer and appraiser use the relevant part of the portfolio to record the discussion relevant for the trainer role.</a:t>
            </a:r>
          </a:p>
        </p:txBody>
      </p:sp>
      <p:sp>
        <p:nvSpPr>
          <p:cNvPr id="4" name="Slide Number Placeholder 3"/>
          <p:cNvSpPr>
            <a:spLocks noGrp="1"/>
          </p:cNvSpPr>
          <p:nvPr>
            <p:ph type="sldNum" sz="quarter" idx="5"/>
          </p:nvPr>
        </p:nvSpPr>
        <p:spPr/>
        <p:txBody>
          <a:bodyPr/>
          <a:lstStyle/>
          <a:p>
            <a:fld id="{E60B97B9-F672-49F7-94EF-585C7801BB49}" type="slidenum">
              <a:rPr lang="en-GB" smtClean="0"/>
              <a:pPr/>
              <a:t>11</a:t>
            </a:fld>
            <a:endParaRPr lang="en-GB"/>
          </a:p>
        </p:txBody>
      </p:sp>
    </p:spTree>
    <p:extLst>
      <p:ext uri="{BB962C8B-B14F-4D97-AF65-F5344CB8AC3E}">
        <p14:creationId xmlns:p14="http://schemas.microsoft.com/office/powerpoint/2010/main" val="257113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SOAR includes further guidance on the ROT process.  You can refer any trainer who is unsure as to what to include to this area which also includes a link to the Scottish trainer framework website which gives more detailed information.</a:t>
            </a:r>
          </a:p>
        </p:txBody>
      </p:sp>
      <p:sp>
        <p:nvSpPr>
          <p:cNvPr id="4" name="Slide Number Placeholder 3"/>
          <p:cNvSpPr>
            <a:spLocks noGrp="1"/>
          </p:cNvSpPr>
          <p:nvPr>
            <p:ph type="sldNum" sz="quarter" idx="5"/>
          </p:nvPr>
        </p:nvSpPr>
        <p:spPr/>
        <p:txBody>
          <a:bodyPr/>
          <a:lstStyle/>
          <a:p>
            <a:fld id="{E60B97B9-F672-49F7-94EF-585C7801BB49}" type="slidenum">
              <a:rPr lang="en-GB" smtClean="0"/>
              <a:pPr/>
              <a:t>12</a:t>
            </a:fld>
            <a:endParaRPr lang="en-GB"/>
          </a:p>
        </p:txBody>
      </p:sp>
    </p:spTree>
    <p:extLst>
      <p:ext uri="{BB962C8B-B14F-4D97-AF65-F5344CB8AC3E}">
        <p14:creationId xmlns:p14="http://schemas.microsoft.com/office/powerpoint/2010/main" val="351361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a:p>
          <a:p>
            <a:endParaRPr lang="en-GB" dirty="0"/>
          </a:p>
          <a:p>
            <a:r>
              <a:rPr lang="en-GB" dirty="0"/>
              <a:t>This is the element of the Form 3 Domain 1 that the appraisee completes for Recognition of Trainers.  The initial part helps them confirm that they meet the educational governance and role specific requirements.  This is followed by a box that allows them to record their reflection of anything specific to their trainer role and also allows them to upload any supporting information relevant to this directly to this part of the portfolio.</a:t>
            </a:r>
            <a:endParaRPr lang="en-GB"/>
          </a:p>
        </p:txBody>
      </p:sp>
      <p:sp>
        <p:nvSpPr>
          <p:cNvPr id="4" name="Slide Number Placeholder 3"/>
          <p:cNvSpPr>
            <a:spLocks noGrp="1"/>
          </p:cNvSpPr>
          <p:nvPr>
            <p:ph type="sldNum" sz="quarter" idx="5"/>
          </p:nvPr>
        </p:nvSpPr>
        <p:spPr/>
        <p:txBody>
          <a:bodyPr/>
          <a:lstStyle/>
          <a:p>
            <a:fld id="{E60B97B9-F672-49F7-94EF-585C7801BB49}" type="slidenum">
              <a:rPr lang="en-GB" smtClean="0"/>
              <a:pPr/>
              <a:t>13</a:t>
            </a:fld>
            <a:endParaRPr lang="en-GB"/>
          </a:p>
        </p:txBody>
      </p:sp>
    </p:spTree>
    <p:extLst>
      <p:ext uri="{BB962C8B-B14F-4D97-AF65-F5344CB8AC3E}">
        <p14:creationId xmlns:p14="http://schemas.microsoft.com/office/powerpoint/2010/main" val="281311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As part of the preparation of the Form 4 you would record any of the relevant discussion in the trainer role in this area.  You need to complete both the discussion and the issues box and can also record actions, for example, what PDP elements relevant to the trainer role the appraisee is going to include going forward.</a:t>
            </a:r>
          </a:p>
        </p:txBody>
      </p:sp>
      <p:sp>
        <p:nvSpPr>
          <p:cNvPr id="4" name="Slide Number Placeholder 3"/>
          <p:cNvSpPr>
            <a:spLocks noGrp="1"/>
          </p:cNvSpPr>
          <p:nvPr>
            <p:ph type="sldNum" sz="quarter" idx="5"/>
          </p:nvPr>
        </p:nvSpPr>
        <p:spPr/>
        <p:txBody>
          <a:bodyPr/>
          <a:lstStyle/>
          <a:p>
            <a:fld id="{E60B97B9-F672-49F7-94EF-585C7801BB49}" type="slidenum">
              <a:rPr lang="en-GB" smtClean="0"/>
              <a:pPr/>
              <a:t>14</a:t>
            </a:fld>
            <a:endParaRPr lang="en-GB"/>
          </a:p>
        </p:txBody>
      </p:sp>
    </p:spTree>
    <p:extLst>
      <p:ext uri="{BB962C8B-B14F-4D97-AF65-F5344CB8AC3E}">
        <p14:creationId xmlns:p14="http://schemas.microsoft.com/office/powerpoint/2010/main" val="1739808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[Audio transcription]</a:t>
            </a:r>
            <a:endParaRPr lang="en-US"/>
          </a:p>
          <a:p>
            <a:endParaRPr lang="en-GB" dirty="0"/>
          </a:p>
          <a:p>
            <a:r>
              <a:rPr lang="en-GB" dirty="0"/>
              <a:t>As the doctor comes up for revalidation the Director of Medical Education will review the Form 7s and ensure that all the requirements for the trainer framework are met.  They can then record that they recognise this trainer going forward and can include additional comments as required.  They would also use this to flag up any outstanding actions for example, a refresher of the equality and diversity training prior to being able to recommend them if the trainer does not meet all requirements at this stage.</a:t>
            </a:r>
          </a:p>
        </p:txBody>
      </p:sp>
      <p:sp>
        <p:nvSpPr>
          <p:cNvPr id="4" name="Slide Number Placeholder 3"/>
          <p:cNvSpPr>
            <a:spLocks noGrp="1"/>
          </p:cNvSpPr>
          <p:nvPr>
            <p:ph type="sldNum" sz="quarter" idx="10"/>
          </p:nvPr>
        </p:nvSpPr>
        <p:spPr/>
        <p:txBody>
          <a:bodyPr/>
          <a:lstStyle/>
          <a:p>
            <a:fld id="{E60B97B9-F672-49F7-94EF-585C7801BB49}"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b="1" dirty="0"/>
              <a:t>As an appraiser it is not your role to recognise the trainer.</a:t>
            </a:r>
            <a:r>
              <a:rPr lang="en-GB" dirty="0"/>
              <a:t>  Your role is to facilitate the reflection on the supporting evidence an appraisee has submitted for their trainer role and also confirm that this is appropriate for the roles they have undertaken.  This is no different to any of the other elements of the appraisees portfolio.  You help them with their reflection if they are up to date and fit to practice in this role just like you do with their clinical role.</a:t>
            </a:r>
          </a:p>
        </p:txBody>
      </p:sp>
      <p:sp>
        <p:nvSpPr>
          <p:cNvPr id="4" name="Slide Number Placeholder 3"/>
          <p:cNvSpPr>
            <a:spLocks noGrp="1"/>
          </p:cNvSpPr>
          <p:nvPr>
            <p:ph type="sldNum" sz="quarter" idx="5"/>
          </p:nvPr>
        </p:nvSpPr>
        <p:spPr/>
        <p:txBody>
          <a:bodyPr/>
          <a:lstStyle/>
          <a:p>
            <a:fld id="{E60B97B9-F672-49F7-94EF-585C7801BB49}" type="slidenum">
              <a:rPr lang="en-GB" smtClean="0"/>
              <a:pPr/>
              <a:t>16</a:t>
            </a:fld>
            <a:endParaRPr lang="en-GB"/>
          </a:p>
        </p:txBody>
      </p:sp>
    </p:spTree>
    <p:extLst>
      <p:ext uri="{BB962C8B-B14F-4D97-AF65-F5344CB8AC3E}">
        <p14:creationId xmlns:p14="http://schemas.microsoft.com/office/powerpoint/2010/main" val="217655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If you remind yourself what supporting information is for, the doctor shows you what they do, why they do it the way that they do it and what evidence they have how well they do it.  This is what you use as the basis for their reflective discussion you have with them.</a:t>
            </a:r>
          </a:p>
        </p:txBody>
      </p:sp>
      <p:sp>
        <p:nvSpPr>
          <p:cNvPr id="4" name="Slide Number Placeholder 3"/>
          <p:cNvSpPr>
            <a:spLocks noGrp="1"/>
          </p:cNvSpPr>
          <p:nvPr>
            <p:ph type="sldNum" sz="quarter" idx="5"/>
          </p:nvPr>
        </p:nvSpPr>
        <p:spPr/>
        <p:txBody>
          <a:bodyPr/>
          <a:lstStyle/>
          <a:p>
            <a:fld id="{E60B97B9-F672-49F7-94EF-585C7801BB49}" type="slidenum">
              <a:rPr lang="en-GB" smtClean="0"/>
              <a:pPr/>
              <a:t>17</a:t>
            </a:fld>
            <a:endParaRPr lang="en-GB"/>
          </a:p>
        </p:txBody>
      </p:sp>
    </p:spTree>
    <p:extLst>
      <p:ext uri="{BB962C8B-B14F-4D97-AF65-F5344CB8AC3E}">
        <p14:creationId xmlns:p14="http://schemas.microsoft.com/office/powerpoint/2010/main" val="2419271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a:p>
          <a:p>
            <a:r>
              <a:rPr lang="en-GB" dirty="0"/>
              <a:t>There are certain types of supporting information that would be relevant for all domains.  This includes training attended, for example, some of the Faculty Development Alliance training for trainer courses.  The Scotland Deanery offers trainer workshops as well as supporting trainees with difficulties and advanced medical educator courses.  There are also relevant e-learning packages for example, those offered by the Health Educator Hub.  In addition reflections on the current practice as a trainer or critical analysis of relevant literature would be appropriate to use.</a:t>
            </a:r>
            <a:endParaRPr lang="en-GB" dirty="0">
              <a:cs typeface="Calibri"/>
            </a:endParaRPr>
          </a:p>
        </p:txBody>
      </p:sp>
      <p:sp>
        <p:nvSpPr>
          <p:cNvPr id="4" name="Slide Number Placeholder 3"/>
          <p:cNvSpPr>
            <a:spLocks noGrp="1"/>
          </p:cNvSpPr>
          <p:nvPr>
            <p:ph type="sldNum" sz="quarter" idx="5"/>
          </p:nvPr>
        </p:nvSpPr>
        <p:spPr/>
        <p:txBody>
          <a:bodyPr/>
          <a:lstStyle/>
          <a:p>
            <a:fld id="{E60B97B9-F672-49F7-94EF-585C7801BB49}" type="slidenum">
              <a:rPr lang="en-GB" smtClean="0"/>
              <a:pPr/>
              <a:t>18</a:t>
            </a:fld>
            <a:endParaRPr lang="en-GB"/>
          </a:p>
        </p:txBody>
      </p:sp>
    </p:spTree>
    <p:extLst>
      <p:ext uri="{BB962C8B-B14F-4D97-AF65-F5344CB8AC3E}">
        <p14:creationId xmlns:p14="http://schemas.microsoft.com/office/powerpoint/2010/main" val="478837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For all of these areas of supporting information it needs to be seen in the context of the trainer role so it needs to be relevant to either trainees or medical students.  There are various documents and other things that people can reflect on, for example, the GMC Trainee Survey results or National Student Survey and other forms of feedback from a variety of sources.  It is also possible to include the evaluation of local audits or patient feedback exercises that trainees or medical students have been involved in and you have supported them in that.</a:t>
            </a:r>
            <a:endParaRPr lang="en-GB" dirty="0">
              <a:cs typeface="Calibri"/>
            </a:endParaRPr>
          </a:p>
        </p:txBody>
      </p:sp>
      <p:sp>
        <p:nvSpPr>
          <p:cNvPr id="4" name="Slide Number Placeholder 3"/>
          <p:cNvSpPr>
            <a:spLocks noGrp="1"/>
          </p:cNvSpPr>
          <p:nvPr>
            <p:ph type="sldNum" sz="quarter" idx="5"/>
          </p:nvPr>
        </p:nvSpPr>
        <p:spPr/>
        <p:txBody>
          <a:bodyPr/>
          <a:lstStyle/>
          <a:p>
            <a:fld id="{E60B97B9-F672-49F7-94EF-585C7801BB49}" type="slidenum">
              <a:rPr lang="en-GB" smtClean="0"/>
              <a:pPr/>
              <a:t>19</a:t>
            </a:fld>
            <a:endParaRPr lang="en-GB"/>
          </a:p>
        </p:txBody>
      </p:sp>
    </p:spTree>
    <p:extLst>
      <p:ext uri="{BB962C8B-B14F-4D97-AF65-F5344CB8AC3E}">
        <p14:creationId xmlns:p14="http://schemas.microsoft.com/office/powerpoint/2010/main" val="244879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The</a:t>
            </a:r>
            <a:r>
              <a:rPr lang="en-GB" sz="1200" dirty="0"/>
              <a:t> aim of this module is to help you develop the confidence to discuss the trainer role as part of the secondary care trainer appraisal.</a:t>
            </a:r>
            <a:r>
              <a:rPr lang="en-GB" dirty="0"/>
              <a:t> </a:t>
            </a:r>
            <a:r>
              <a:rPr lang="en-GB" sz="1200" dirty="0"/>
              <a:t> This will be discussing both the supporting information and the future Personal Development Plan relevant to this role.</a:t>
            </a:r>
            <a:r>
              <a:rPr lang="en-GB" dirty="0"/>
              <a:t> </a:t>
            </a:r>
            <a:r>
              <a:rPr lang="en-GB" sz="1200" dirty="0"/>
              <a:t> You may also use it for an appraisee who is planning to take up a trainer role in the future.</a:t>
            </a:r>
            <a:endParaRPr lang="en-GB" dirty="0">
              <a:cs typeface="Calibri"/>
            </a:endParaRPr>
          </a:p>
        </p:txBody>
      </p:sp>
      <p:sp>
        <p:nvSpPr>
          <p:cNvPr id="4" name="Slide Number Placeholder 3"/>
          <p:cNvSpPr>
            <a:spLocks noGrp="1"/>
          </p:cNvSpPr>
          <p:nvPr>
            <p:ph type="sldNum" sz="quarter" idx="5"/>
          </p:nvPr>
        </p:nvSpPr>
        <p:spPr/>
        <p:txBody>
          <a:bodyPr/>
          <a:lstStyle/>
          <a:p>
            <a:fld id="{E60B97B9-F672-49F7-94EF-585C7801BB49}" type="slidenum">
              <a:rPr lang="en-GB" smtClean="0"/>
              <a:pPr/>
              <a:t>2</a:t>
            </a:fld>
            <a:endParaRPr lang="en-GB"/>
          </a:p>
        </p:txBody>
      </p:sp>
    </p:spTree>
    <p:extLst>
      <p:ext uri="{BB962C8B-B14F-4D97-AF65-F5344CB8AC3E}">
        <p14:creationId xmlns:p14="http://schemas.microsoft.com/office/powerpoint/2010/main" val="3415878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Certain types of evidence would be specific to domains so let’s start by looking at Domain 1. </a:t>
            </a:r>
          </a:p>
          <a:p>
            <a:endParaRPr lang="en-GB" dirty="0"/>
          </a:p>
          <a:p>
            <a:r>
              <a:rPr lang="en-GB" dirty="0"/>
              <a:t>It could potentially be minutes of anonymised M&amp;M meetings where incidents involve trainees and a reflection would be included on the outcome of the discussion and plans to remedy the situation.  It could include induction timetables - why has the trainer chosen to cover the things they cover? And did they have any feedback on it they can reflect on?  What arrangements are they making for the supervision of trainees and students, and how do they ensure these are robust?</a:t>
            </a:r>
          </a:p>
          <a:p>
            <a:endParaRPr lang="en-GB" dirty="0"/>
          </a:p>
          <a:p>
            <a:r>
              <a:rPr lang="en-GB" dirty="0"/>
              <a:t>Minutes of relevant senior staff meetings may, for example, include discussions about trainees, students or the general training environment, including how the educational impact was considered and discussed with trainees or students where any service changes are made.  It could also include a discussion about the support put in place to protect trainees and patients in situations where the trainee is in difficulty, or trainers may use some case based discussions where the trainee took responsibility for an aspect of the patient care.</a:t>
            </a:r>
          </a:p>
          <a:p>
            <a:endParaRPr lang="en-GB" dirty="0"/>
          </a:p>
          <a:p>
            <a:r>
              <a:rPr lang="en-GB" dirty="0"/>
              <a:t>Some trainers will also supervise quality improvement projects or audits that are completed by a trainee or student on a block placement and again that would be appropriate evidence to use here.</a:t>
            </a:r>
          </a:p>
        </p:txBody>
      </p:sp>
      <p:sp>
        <p:nvSpPr>
          <p:cNvPr id="4" name="Slide Number Placeholder 3"/>
          <p:cNvSpPr>
            <a:spLocks noGrp="1"/>
          </p:cNvSpPr>
          <p:nvPr>
            <p:ph type="sldNum" sz="quarter" idx="5"/>
          </p:nvPr>
        </p:nvSpPr>
        <p:spPr/>
        <p:txBody>
          <a:bodyPr/>
          <a:lstStyle/>
          <a:p>
            <a:fld id="{E60B97B9-F672-49F7-94EF-585C7801BB49}" type="slidenum">
              <a:rPr lang="en-GB" smtClean="0"/>
              <a:pPr/>
              <a:t>20</a:t>
            </a:fld>
            <a:endParaRPr lang="en-GB"/>
          </a:p>
        </p:txBody>
      </p:sp>
    </p:spTree>
    <p:extLst>
      <p:ext uri="{BB962C8B-B14F-4D97-AF65-F5344CB8AC3E}">
        <p14:creationId xmlns:p14="http://schemas.microsoft.com/office/powerpoint/2010/main" val="348720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As you see from the list on Domain 2 there is a degree of overlap with Domain 1, for example in induction arrangements.  This is also an area where feedback is very important and where you would consider what the feedback has meant for the environment for learning and how you have potentially improved the situation to enable better teaching and training. </a:t>
            </a:r>
          </a:p>
          <a:p>
            <a:endParaRPr lang="en-GB" dirty="0"/>
          </a:p>
          <a:p>
            <a:r>
              <a:rPr lang="en-GB" dirty="0"/>
              <a:t>Another relevant thing to include here would be how you ensure that the team and trainers are aware of the curriculum and stage of training for students and trainees, and what they mainly need to focus on in their learning during their time with you.  You may also have examples where trainee has spoken out when they felt a mistake was made or something was wrong.  What did the trainer do to ensure they felt safe to raise these concerns and what did they do in response to it?</a:t>
            </a:r>
          </a:p>
        </p:txBody>
      </p:sp>
      <p:sp>
        <p:nvSpPr>
          <p:cNvPr id="4" name="Slide Number Placeholder 3"/>
          <p:cNvSpPr>
            <a:spLocks noGrp="1"/>
          </p:cNvSpPr>
          <p:nvPr>
            <p:ph type="sldNum" sz="quarter" idx="5"/>
          </p:nvPr>
        </p:nvSpPr>
        <p:spPr/>
        <p:txBody>
          <a:bodyPr/>
          <a:lstStyle/>
          <a:p>
            <a:fld id="{E60B97B9-F672-49F7-94EF-585C7801BB49}" type="slidenum">
              <a:rPr lang="en-GB" smtClean="0"/>
              <a:pPr/>
              <a:t>21</a:t>
            </a:fld>
            <a:endParaRPr lang="en-GB"/>
          </a:p>
        </p:txBody>
      </p:sp>
    </p:spTree>
    <p:extLst>
      <p:ext uri="{BB962C8B-B14F-4D97-AF65-F5344CB8AC3E}">
        <p14:creationId xmlns:p14="http://schemas.microsoft.com/office/powerpoint/2010/main" val="2884976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a:p>
          <a:p>
            <a:endParaRPr lang="en-GB" dirty="0">
              <a:cs typeface="Calibri"/>
            </a:endParaRPr>
          </a:p>
          <a:p>
            <a:r>
              <a:rPr lang="en-GB" dirty="0"/>
              <a:t>Looking at Domain 3, one suitable example would be teaching programmes.  Are they mapped to the curriculum and why does the trainer chose to deliver things the way they do and at the time they are offered?  It would also be useful to have a review of a teaching session by your peer and have an assessment of courses that they are involved in delivering.  Most of these include some feedback from attendees that can be discussed including any changes or improvements that the trainer has made as a result of it.</a:t>
            </a:r>
          </a:p>
        </p:txBody>
      </p:sp>
      <p:sp>
        <p:nvSpPr>
          <p:cNvPr id="4" name="Slide Number Placeholder 3"/>
          <p:cNvSpPr>
            <a:spLocks noGrp="1"/>
          </p:cNvSpPr>
          <p:nvPr>
            <p:ph type="sldNum" sz="quarter" idx="5"/>
          </p:nvPr>
        </p:nvSpPr>
        <p:spPr/>
        <p:txBody>
          <a:bodyPr/>
          <a:lstStyle/>
          <a:p>
            <a:fld id="{E60B97B9-F672-49F7-94EF-585C7801BB49}" type="slidenum">
              <a:rPr lang="en-GB" smtClean="0"/>
              <a:pPr/>
              <a:t>22</a:t>
            </a:fld>
            <a:endParaRPr lang="en-GB"/>
          </a:p>
        </p:txBody>
      </p:sp>
    </p:spTree>
    <p:extLst>
      <p:ext uri="{BB962C8B-B14F-4D97-AF65-F5344CB8AC3E}">
        <p14:creationId xmlns:p14="http://schemas.microsoft.com/office/powerpoint/2010/main" val="2068416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All trainers will be involved in some assessment processes.  This will range from completing workplace based assessments for individual trainees through to reports as educational or clinical supervisors and assessments as part of college exams.  Any of these can be used in this area and it may also include any feedback you have given to a trainee directly as part of a learning event.</a:t>
            </a:r>
          </a:p>
          <a:p>
            <a:endParaRPr lang="en-GB" dirty="0"/>
          </a:p>
          <a:p>
            <a:r>
              <a:rPr lang="en-GB" dirty="0"/>
              <a:t>You may want to discuss with the trainer if they are the hawk or a dove?  How would they know and what feedback have they had, for example, as part of being an assessor?</a:t>
            </a:r>
          </a:p>
        </p:txBody>
      </p:sp>
      <p:sp>
        <p:nvSpPr>
          <p:cNvPr id="4" name="Slide Number Placeholder 3"/>
          <p:cNvSpPr>
            <a:spLocks noGrp="1"/>
          </p:cNvSpPr>
          <p:nvPr>
            <p:ph type="sldNum" sz="quarter" idx="5"/>
          </p:nvPr>
        </p:nvSpPr>
        <p:spPr/>
        <p:txBody>
          <a:bodyPr/>
          <a:lstStyle/>
          <a:p>
            <a:fld id="{E60B97B9-F672-49F7-94EF-585C7801BB49}" type="slidenum">
              <a:rPr lang="en-GB" smtClean="0"/>
              <a:pPr/>
              <a:t>23</a:t>
            </a:fld>
            <a:endParaRPr lang="en-GB"/>
          </a:p>
        </p:txBody>
      </p:sp>
    </p:spTree>
    <p:extLst>
      <p:ext uri="{BB962C8B-B14F-4D97-AF65-F5344CB8AC3E}">
        <p14:creationId xmlns:p14="http://schemas.microsoft.com/office/powerpoint/2010/main" val="193779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This is Domain 5 specifically for Educational Supervisors.  Here you would expect the trainer to reflect for example on induction/midpoint or end of block meeting entries into the portfolio of a trainee, or some anonymised examples of dealing with a trainee in difficulty.  What did they do?  Why did they do it that way and did it work?  It could also include examples of PDP agreed with the trainee or anonymised ARCP panel details.  Other suitable evidence would be notes from Speciality Training Committee meetings or attendance at trainee interviews or other meetings where trainee progress was discussed.</a:t>
            </a:r>
          </a:p>
        </p:txBody>
      </p:sp>
      <p:sp>
        <p:nvSpPr>
          <p:cNvPr id="4" name="Slide Number Placeholder 3"/>
          <p:cNvSpPr>
            <a:spLocks noGrp="1"/>
          </p:cNvSpPr>
          <p:nvPr>
            <p:ph type="sldNum" sz="quarter" idx="5"/>
          </p:nvPr>
        </p:nvSpPr>
        <p:spPr/>
        <p:txBody>
          <a:bodyPr/>
          <a:lstStyle/>
          <a:p>
            <a:fld id="{E60B97B9-F672-49F7-94EF-585C7801BB49}" type="slidenum">
              <a:rPr lang="en-GB" smtClean="0"/>
              <a:pPr/>
              <a:t>24</a:t>
            </a:fld>
            <a:endParaRPr lang="en-GB"/>
          </a:p>
        </p:txBody>
      </p:sp>
    </p:spTree>
    <p:extLst>
      <p:ext uri="{BB962C8B-B14F-4D97-AF65-F5344CB8AC3E}">
        <p14:creationId xmlns:p14="http://schemas.microsoft.com/office/powerpoint/2010/main" val="3000565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cs typeface="Calibri"/>
            </a:endParaRPr>
          </a:p>
          <a:p>
            <a:r>
              <a:rPr lang="en-GB" dirty="0"/>
              <a:t>Looking at Domain 5 for somebody in a university trainer role.  Here suitable evidence would be anonymised completion of assessments for students.  Also, attendance for example, at university training events relating to student assessment or evidence of participation in exam boards.  Trainers could also show how they facilitate and assess student projects and how they take part in training or undertake student selection activities for admission so being part of interview panels for example.</a:t>
            </a:r>
          </a:p>
        </p:txBody>
      </p:sp>
      <p:sp>
        <p:nvSpPr>
          <p:cNvPr id="4" name="Slide Number Placeholder 3"/>
          <p:cNvSpPr>
            <a:spLocks noGrp="1"/>
          </p:cNvSpPr>
          <p:nvPr>
            <p:ph type="sldNum" sz="quarter" idx="5"/>
          </p:nvPr>
        </p:nvSpPr>
        <p:spPr/>
        <p:txBody>
          <a:bodyPr/>
          <a:lstStyle/>
          <a:p>
            <a:fld id="{E60B97B9-F672-49F7-94EF-585C7801BB49}" type="slidenum">
              <a:rPr lang="en-GB" smtClean="0"/>
              <a:pPr/>
              <a:t>25</a:t>
            </a:fld>
            <a:endParaRPr lang="en-GB"/>
          </a:p>
        </p:txBody>
      </p:sp>
    </p:spTree>
    <p:extLst>
      <p:ext uri="{BB962C8B-B14F-4D97-AF65-F5344CB8AC3E}">
        <p14:creationId xmlns:p14="http://schemas.microsoft.com/office/powerpoint/2010/main" val="3000565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t>[Audio transcription]</a:t>
            </a:r>
            <a:endParaRPr lang="en-US" dirty="0"/>
          </a:p>
          <a:p>
            <a:pPr>
              <a:spcBef>
                <a:spcPct val="0"/>
              </a:spcBef>
            </a:pPr>
            <a:endParaRPr lang="en-GB" dirty="0"/>
          </a:p>
          <a:p>
            <a:pPr>
              <a:spcBef>
                <a:spcPct val="0"/>
              </a:spcBef>
            </a:pPr>
            <a:r>
              <a:rPr lang="en-GB" dirty="0"/>
              <a:t>Under Domain 6 for Educational Supervisors, trainers for example, may give a reflective account of advice or support they have given to a trainee.  It could also include examples of printed or electronic material that they offer trainees who are looking for support or feedback letters and thank </a:t>
            </a:r>
            <a:r>
              <a:rPr lang="en-GB" dirty="0" err="1"/>
              <a:t>you’s</a:t>
            </a:r>
            <a:r>
              <a:rPr lang="en-GB" dirty="0"/>
              <a:t> from trainees who have received that support previously.</a:t>
            </a:r>
          </a:p>
        </p:txBody>
      </p:sp>
      <p:sp>
        <p:nvSpPr>
          <p:cNvPr id="4" name="Slide Number Placeholder 3"/>
          <p:cNvSpPr>
            <a:spLocks noGrp="1"/>
          </p:cNvSpPr>
          <p:nvPr>
            <p:ph type="sldNum" sz="quarter" idx="5"/>
          </p:nvPr>
        </p:nvSpPr>
        <p:spPr/>
        <p:txBody>
          <a:bodyPr/>
          <a:lstStyle/>
          <a:p>
            <a:fld id="{E60B97B9-F672-49F7-94EF-585C7801BB49}" type="slidenum">
              <a:rPr lang="en-GB" smtClean="0"/>
              <a:pPr/>
              <a:t>26</a:t>
            </a:fld>
            <a:endParaRPr lang="en-GB"/>
          </a:p>
        </p:txBody>
      </p:sp>
    </p:spTree>
    <p:extLst>
      <p:ext uri="{BB962C8B-B14F-4D97-AF65-F5344CB8AC3E}">
        <p14:creationId xmlns:p14="http://schemas.microsoft.com/office/powerpoint/2010/main" val="460530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t>[Audio transcription]</a:t>
            </a:r>
            <a:endParaRPr lang="en-US" dirty="0"/>
          </a:p>
          <a:p>
            <a:pPr>
              <a:spcBef>
                <a:spcPct val="0"/>
              </a:spcBef>
            </a:pPr>
            <a:endParaRPr lang="en-GB" dirty="0"/>
          </a:p>
          <a:p>
            <a:pPr>
              <a:spcBef>
                <a:spcPct val="0"/>
              </a:spcBef>
            </a:pPr>
            <a:r>
              <a:rPr lang="en-GB" dirty="0"/>
              <a:t>Under Domain 6 for university roles, evidence of training or participation in career guidance for students would also be applicable equivalent to the secondary care role for trainees.</a:t>
            </a:r>
          </a:p>
          <a:p>
            <a:pPr>
              <a:spcBef>
                <a:spcPct val="0"/>
              </a:spcBef>
            </a:pPr>
            <a:endParaRPr lang="en-GB" dirty="0"/>
          </a:p>
          <a:p>
            <a:pPr>
              <a:spcBef>
                <a:spcPct val="0"/>
              </a:spcBef>
            </a:pPr>
            <a:r>
              <a:rPr lang="en-GB" dirty="0"/>
              <a:t>In addition, there could also be evidence of training in roles where you support students be that in a pastoral role for their professional development or training on inclusivity so knowing how to make reasonable adjustments for disabilities a student may have.  Of course any reflection on participation in related activities would equally apply so, for example, being a student mentor.</a:t>
            </a:r>
            <a:endParaRPr lang="en-GB" dirty="0">
              <a:cs typeface="Calibri"/>
            </a:endParaRPr>
          </a:p>
        </p:txBody>
      </p:sp>
      <p:sp>
        <p:nvSpPr>
          <p:cNvPr id="4" name="Slide Number Placeholder 3"/>
          <p:cNvSpPr>
            <a:spLocks noGrp="1"/>
          </p:cNvSpPr>
          <p:nvPr>
            <p:ph type="sldNum" sz="quarter" idx="5"/>
          </p:nvPr>
        </p:nvSpPr>
        <p:spPr/>
        <p:txBody>
          <a:bodyPr/>
          <a:lstStyle/>
          <a:p>
            <a:fld id="{E60B97B9-F672-49F7-94EF-585C7801BB49}" type="slidenum">
              <a:rPr lang="en-GB" smtClean="0"/>
              <a:pPr/>
              <a:t>27</a:t>
            </a:fld>
            <a:endParaRPr lang="en-GB"/>
          </a:p>
        </p:txBody>
      </p:sp>
    </p:spTree>
    <p:extLst>
      <p:ext uri="{BB962C8B-B14F-4D97-AF65-F5344CB8AC3E}">
        <p14:creationId xmlns:p14="http://schemas.microsoft.com/office/powerpoint/2010/main" val="460530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Domain 7 really brings all this together.  This is around your own development and learning as a medical educator.  All evidence that a trainer has provided in the previous section counts towards this one but it needs to include some plans and actions around their own development, so the kind of questions you could explore with them are - what are the expectations for your role going forward?  What are your plans for meeting them and how will you evidence this?  Are there any minimum requirements for your role?</a:t>
            </a:r>
          </a:p>
          <a:p>
            <a:endParaRPr lang="en-GB" dirty="0"/>
          </a:p>
          <a:p>
            <a:r>
              <a:rPr lang="en-GB" dirty="0"/>
              <a:t>Suitable evidence potentially would be - how has all the evidence you have presented informed your development and choices when planning educational encounters?  Are there any changes in the training programme on the horizon?  How will you prepare individually and as a department for this?  Do you want to learn to deliver simulation?  Do you want to improve your teaching techniques generally and how are you going to go about this?  What gaps have you identified and what can you do to fill them?</a:t>
            </a:r>
          </a:p>
        </p:txBody>
      </p:sp>
      <p:sp>
        <p:nvSpPr>
          <p:cNvPr id="4" name="Slide Number Placeholder 3"/>
          <p:cNvSpPr>
            <a:spLocks noGrp="1"/>
          </p:cNvSpPr>
          <p:nvPr>
            <p:ph type="sldNum" sz="quarter" idx="5"/>
          </p:nvPr>
        </p:nvSpPr>
        <p:spPr/>
        <p:txBody>
          <a:bodyPr/>
          <a:lstStyle/>
          <a:p>
            <a:fld id="{E60B97B9-F672-49F7-94EF-585C7801BB49}" type="slidenum">
              <a:rPr lang="en-GB" smtClean="0"/>
              <a:pPr/>
              <a:t>28</a:t>
            </a:fld>
            <a:endParaRPr lang="en-GB"/>
          </a:p>
        </p:txBody>
      </p:sp>
    </p:spTree>
    <p:extLst>
      <p:ext uri="{BB962C8B-B14F-4D97-AF65-F5344CB8AC3E}">
        <p14:creationId xmlns:p14="http://schemas.microsoft.com/office/powerpoint/2010/main" val="1865062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Ongoing trainer status does not require anything in addition.  If people have discussed the trainer role at every appraisal they should have covered all the required evidence over their 5-year revalidation cycle and will be able to prove that they remain up to date in all elements of their trainer role.</a:t>
            </a:r>
          </a:p>
        </p:txBody>
      </p:sp>
      <p:sp>
        <p:nvSpPr>
          <p:cNvPr id="4" name="Slide Number Placeholder 3"/>
          <p:cNvSpPr>
            <a:spLocks noGrp="1"/>
          </p:cNvSpPr>
          <p:nvPr>
            <p:ph type="sldNum" sz="quarter" idx="5"/>
          </p:nvPr>
        </p:nvSpPr>
        <p:spPr/>
        <p:txBody>
          <a:bodyPr/>
          <a:lstStyle/>
          <a:p>
            <a:fld id="{E60B97B9-F672-49F7-94EF-585C7801BB49}" type="slidenum">
              <a:rPr lang="en-GB" smtClean="0"/>
              <a:pPr/>
              <a:t>29</a:t>
            </a:fld>
            <a:endParaRPr lang="en-GB"/>
          </a:p>
        </p:txBody>
      </p:sp>
    </p:spTree>
    <p:extLst>
      <p:ext uri="{BB962C8B-B14F-4D97-AF65-F5344CB8AC3E}">
        <p14:creationId xmlns:p14="http://schemas.microsoft.com/office/powerpoint/2010/main" val="196465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By the end of this session you will have an understanding of the role the appraiser plays in supporting trainers to reflect on relevant supporting information and what kind of supporting information would be relevant to the different domains of the trainer framework.  You will also understand how the Form 7 is created in SOAR following an appraisal and what role it plays in the GMC revalidation for trainers.</a:t>
            </a:r>
          </a:p>
        </p:txBody>
      </p:sp>
      <p:sp>
        <p:nvSpPr>
          <p:cNvPr id="4" name="Slide Number Placeholder 3"/>
          <p:cNvSpPr>
            <a:spLocks noGrp="1"/>
          </p:cNvSpPr>
          <p:nvPr>
            <p:ph type="sldNum" sz="quarter" idx="5"/>
          </p:nvPr>
        </p:nvSpPr>
        <p:spPr/>
        <p:txBody>
          <a:bodyPr/>
          <a:lstStyle/>
          <a:p>
            <a:fld id="{E60B97B9-F672-49F7-94EF-585C7801BB49}" type="slidenum">
              <a:rPr lang="en-GB" smtClean="0"/>
              <a:pPr/>
              <a:t>3</a:t>
            </a:fld>
            <a:endParaRPr lang="en-GB"/>
          </a:p>
        </p:txBody>
      </p:sp>
    </p:spTree>
    <p:extLst>
      <p:ext uri="{BB962C8B-B14F-4D97-AF65-F5344CB8AC3E}">
        <p14:creationId xmlns:p14="http://schemas.microsoft.com/office/powerpoint/2010/main" val="205392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In preparation for the first remote meeting on Teams please make a note of any remaining questions you may have after working through this module.  The content used here will form part of the supporting information discussion on day one.  You can either use your workbook or make separate notes on reflections to refer to on this day.</a:t>
            </a:r>
            <a:endParaRPr lang="en-GB" dirty="0">
              <a:cs typeface="Calibri"/>
            </a:endParaRPr>
          </a:p>
        </p:txBody>
      </p:sp>
      <p:sp>
        <p:nvSpPr>
          <p:cNvPr id="4" name="Slide Number Placeholder 3"/>
          <p:cNvSpPr>
            <a:spLocks noGrp="1"/>
          </p:cNvSpPr>
          <p:nvPr>
            <p:ph type="sldNum" sz="quarter" idx="5"/>
          </p:nvPr>
        </p:nvSpPr>
        <p:spPr/>
        <p:txBody>
          <a:bodyPr/>
          <a:lstStyle/>
          <a:p>
            <a:fld id="{E60B97B9-F672-49F7-94EF-585C7801BB49}" type="slidenum">
              <a:rPr lang="en-GB" smtClean="0"/>
              <a:pPr/>
              <a:t>4</a:t>
            </a:fld>
            <a:endParaRPr lang="en-GB"/>
          </a:p>
        </p:txBody>
      </p:sp>
    </p:spTree>
    <p:extLst>
      <p:ext uri="{BB962C8B-B14F-4D97-AF65-F5344CB8AC3E}">
        <p14:creationId xmlns:p14="http://schemas.microsoft.com/office/powerpoint/2010/main" val="189817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As discussed in the supporting information module appraisal needs to cover all roles that a doctor has.  This is relevant for both trainers and for trainees.  For trainees, appraisal forms part of the ARCP process and is not done separately.  Any doctor who is a trainer has that information published on the GMC medical register.  SOAR is also set up to support revalidation of secondary care doctors in their trainer role and this module will explain further how this works.</a:t>
            </a:r>
            <a:endParaRPr lang="en-US" dirty="0">
              <a:cs typeface="Calibri"/>
            </a:endParaRPr>
          </a:p>
        </p:txBody>
      </p:sp>
      <p:sp>
        <p:nvSpPr>
          <p:cNvPr id="4" name="Slide Number Placeholder 3"/>
          <p:cNvSpPr>
            <a:spLocks noGrp="1"/>
          </p:cNvSpPr>
          <p:nvPr>
            <p:ph type="sldNum" sz="quarter" idx="5"/>
          </p:nvPr>
        </p:nvSpPr>
        <p:spPr/>
        <p:txBody>
          <a:bodyPr/>
          <a:lstStyle/>
          <a:p>
            <a:fld id="{E60B97B9-F672-49F7-94EF-585C7801BB49}" type="slidenum">
              <a:rPr lang="en-GB" smtClean="0"/>
              <a:pPr/>
              <a:t>5</a:t>
            </a:fld>
            <a:endParaRPr lang="en-GB"/>
          </a:p>
        </p:txBody>
      </p:sp>
    </p:spTree>
    <p:extLst>
      <p:ext uri="{BB962C8B-B14F-4D97-AF65-F5344CB8AC3E}">
        <p14:creationId xmlns:p14="http://schemas.microsoft.com/office/powerpoint/2010/main" val="244354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t>[Audio transcription]</a:t>
            </a:r>
            <a:endParaRPr lang="en-US" dirty="0"/>
          </a:p>
          <a:p>
            <a:pPr>
              <a:spcBef>
                <a:spcPct val="0"/>
              </a:spcBef>
            </a:pPr>
            <a:endParaRPr lang="en-GB" altLang="en-US" dirty="0"/>
          </a:p>
          <a:p>
            <a:pPr>
              <a:spcBef>
                <a:spcPct val="0"/>
              </a:spcBef>
            </a:pPr>
            <a:r>
              <a:rPr lang="en-GB" altLang="en-US" dirty="0"/>
              <a:t>Until 2013 there was only a formal approval process in place for GP trainers.  This changed in 2013 when formal recognition of trainers in secondary care was introduced.  Now all secondary care doctors who fulfil the requirement have a note on their medical register entry to say that ‘This doctor is a trainer recognised by the GMC’.</a:t>
            </a:r>
            <a:endParaRPr lang="en-GB" dirty="0"/>
          </a:p>
        </p:txBody>
      </p:sp>
      <p:sp>
        <p:nvSpPr>
          <p:cNvPr id="4" name="Slide Number Placeholder 3"/>
          <p:cNvSpPr>
            <a:spLocks noGrp="1"/>
          </p:cNvSpPr>
          <p:nvPr>
            <p:ph type="sldNum" sz="quarter" idx="5"/>
          </p:nvPr>
        </p:nvSpPr>
        <p:spPr/>
        <p:txBody>
          <a:bodyPr/>
          <a:lstStyle/>
          <a:p>
            <a:fld id="{E60B97B9-F672-49F7-94EF-585C7801BB49}" type="slidenum">
              <a:rPr lang="en-GB" smtClean="0"/>
              <a:pPr/>
              <a:t>6</a:t>
            </a:fld>
            <a:endParaRPr lang="en-GB"/>
          </a:p>
        </p:txBody>
      </p:sp>
    </p:spTree>
    <p:extLst>
      <p:ext uri="{BB962C8B-B14F-4D97-AF65-F5344CB8AC3E}">
        <p14:creationId xmlns:p14="http://schemas.microsoft.com/office/powerpoint/2010/main" val="138246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Not all doctors involved in teaching and training of trainees or medical students require to be on the GMC register.  The roles where this is relevant are named postgraduate clinical supervisor or educational supervisor or the university positions of lead coordinator of undergraduate training at each placement location or doctors responsible for overseeing students’ educational progress at each medical school.</a:t>
            </a:r>
          </a:p>
        </p:txBody>
      </p:sp>
      <p:sp>
        <p:nvSpPr>
          <p:cNvPr id="4" name="Slide Number Placeholder 3"/>
          <p:cNvSpPr>
            <a:spLocks noGrp="1"/>
          </p:cNvSpPr>
          <p:nvPr>
            <p:ph type="sldNum" sz="quarter" idx="5"/>
          </p:nvPr>
        </p:nvSpPr>
        <p:spPr/>
        <p:txBody>
          <a:bodyPr/>
          <a:lstStyle/>
          <a:p>
            <a:fld id="{E60B97B9-F672-49F7-94EF-585C7801BB49}" type="slidenum">
              <a:rPr lang="en-GB" smtClean="0"/>
              <a:pPr/>
              <a:t>7</a:t>
            </a:fld>
            <a:endParaRPr lang="en-GB"/>
          </a:p>
        </p:txBody>
      </p:sp>
    </p:spTree>
    <p:extLst>
      <p:ext uri="{BB962C8B-B14F-4D97-AF65-F5344CB8AC3E}">
        <p14:creationId xmlns:p14="http://schemas.microsoft.com/office/powerpoint/2010/main" val="220961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transcription]</a:t>
            </a:r>
            <a:endParaRPr lang="en-US" dirty="0"/>
          </a:p>
          <a:p>
            <a:endParaRPr lang="en-GB" dirty="0"/>
          </a:p>
          <a:p>
            <a:r>
              <a:rPr lang="en-GB" dirty="0"/>
              <a:t>These are the seven domains required for GMC trainer recognition.  Apart from clinical supervisors who only need to provide evidence for one to four and seven all of these domains require evidence.  In appraisal of a trainer you would expect to see evidence covering all of these domains over the five year revalidation period.</a:t>
            </a:r>
          </a:p>
        </p:txBody>
      </p:sp>
      <p:sp>
        <p:nvSpPr>
          <p:cNvPr id="4" name="Slide Number Placeholder 3"/>
          <p:cNvSpPr>
            <a:spLocks noGrp="1"/>
          </p:cNvSpPr>
          <p:nvPr>
            <p:ph type="sldNum" sz="quarter" idx="5"/>
          </p:nvPr>
        </p:nvSpPr>
        <p:spPr/>
        <p:txBody>
          <a:bodyPr/>
          <a:lstStyle/>
          <a:p>
            <a:fld id="{E60B97B9-F672-49F7-94EF-585C7801BB49}" type="slidenum">
              <a:rPr lang="en-GB" smtClean="0"/>
              <a:pPr/>
              <a:t>8</a:t>
            </a:fld>
            <a:endParaRPr lang="en-GB"/>
          </a:p>
        </p:txBody>
      </p:sp>
    </p:spTree>
    <p:extLst>
      <p:ext uri="{BB962C8B-B14F-4D97-AF65-F5344CB8AC3E}">
        <p14:creationId xmlns:p14="http://schemas.microsoft.com/office/powerpoint/2010/main" val="1074692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t>[Audio transcription]</a:t>
            </a:r>
            <a:endParaRPr lang="en-US" dirty="0"/>
          </a:p>
          <a:p>
            <a:pPr>
              <a:spcBef>
                <a:spcPct val="0"/>
              </a:spcBef>
            </a:pPr>
            <a:endParaRPr lang="en-GB" altLang="en-US" dirty="0"/>
          </a:p>
          <a:p>
            <a:pPr>
              <a:spcBef>
                <a:spcPct val="0"/>
              </a:spcBef>
            </a:pPr>
            <a:r>
              <a:rPr lang="en-GB" altLang="en-US" dirty="0"/>
              <a:t>While some prospective trainers may discuss the evidence they are going to use for their application as part of the appraisal the initial recognition process sits outside of SOAR or the appraisal process.  Prospective trainers complete an application form evidencing how they the meet criteria discussed in the previous slide.  This is then assessed by the Director of Medical Education and if appropriate the doctor is recommended as a trainer on Turas.  The information is reviewed either by NES or the university depending on the trainee role and they then recognise the person as a trainer.  This information is passed onto the GMC who then enters the doctor onto their trainer register.</a:t>
            </a:r>
            <a:endParaRPr lang="en-GB"/>
          </a:p>
        </p:txBody>
      </p:sp>
      <p:sp>
        <p:nvSpPr>
          <p:cNvPr id="4" name="Slide Number Placeholder 3"/>
          <p:cNvSpPr>
            <a:spLocks noGrp="1"/>
          </p:cNvSpPr>
          <p:nvPr>
            <p:ph type="sldNum" sz="quarter" idx="5"/>
          </p:nvPr>
        </p:nvSpPr>
        <p:spPr/>
        <p:txBody>
          <a:bodyPr/>
          <a:lstStyle/>
          <a:p>
            <a:fld id="{E60B97B9-F672-49F7-94EF-585C7801BB49}" type="slidenum">
              <a:rPr lang="en-GB" smtClean="0"/>
              <a:pPr/>
              <a:t>9</a:t>
            </a:fld>
            <a:endParaRPr lang="en-GB"/>
          </a:p>
        </p:txBody>
      </p:sp>
    </p:spTree>
    <p:extLst>
      <p:ext uri="{BB962C8B-B14F-4D97-AF65-F5344CB8AC3E}">
        <p14:creationId xmlns:p14="http://schemas.microsoft.com/office/powerpoint/2010/main" val="174220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16-9full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019"/>
            <a:ext cx="9144000" cy="1079656"/>
          </a:xfrm>
          <a:prstGeom prst="rect">
            <a:avLst/>
          </a:prstGeom>
        </p:spPr>
      </p:pic>
      <p:sp>
        <p:nvSpPr>
          <p:cNvPr id="4" name="Text Placeholder 4"/>
          <p:cNvSpPr>
            <a:spLocks noGrp="1"/>
          </p:cNvSpPr>
          <p:nvPr>
            <p:ph type="body" sz="quarter" idx="11" hasCustomPrompt="1"/>
          </p:nvPr>
        </p:nvSpPr>
        <p:spPr>
          <a:xfrm>
            <a:off x="1528260" y="189310"/>
            <a:ext cx="7255517" cy="519113"/>
          </a:xfrm>
        </p:spPr>
        <p:txBody>
          <a:bodyPr>
            <a:normAutofit/>
          </a:bodyPr>
          <a:lstStyle>
            <a:lvl1pPr marL="0" indent="0">
              <a:buNone/>
              <a:defRPr sz="3600">
                <a:solidFill>
                  <a:srgbClr val="FFFFFF"/>
                </a:solidFill>
                <a:latin typeface="Source Sans Pro"/>
                <a:cs typeface="Source Sans Pro"/>
              </a:defRPr>
            </a:lvl1pPr>
          </a:lstStyle>
          <a:p>
            <a:pPr lvl="0"/>
            <a:r>
              <a:rPr lang="en-GB" dirty="0"/>
              <a:t>Click to edit Master title styles</a:t>
            </a:r>
          </a:p>
        </p:txBody>
      </p:sp>
      <p:sp>
        <p:nvSpPr>
          <p:cNvPr id="3" name="Text Placeholder 2"/>
          <p:cNvSpPr>
            <a:spLocks noGrp="1"/>
          </p:cNvSpPr>
          <p:nvPr>
            <p:ph type="body" sz="quarter" idx="12" hasCustomPrompt="1"/>
          </p:nvPr>
        </p:nvSpPr>
        <p:spPr>
          <a:xfrm>
            <a:off x="1528260" y="708423"/>
            <a:ext cx="7255517" cy="452393"/>
          </a:xfrm>
        </p:spPr>
        <p:txBody>
          <a:bodyPr>
            <a:normAutofit/>
          </a:bodyPr>
          <a:lstStyle>
            <a:lvl1pPr marL="0" indent="0">
              <a:buNone/>
              <a:defRPr sz="2800">
                <a:solidFill>
                  <a:srgbClr val="66CCFF"/>
                </a:solidFill>
              </a:defRPr>
            </a:lvl1pPr>
            <a:lvl2pPr marL="457200" indent="0" algn="l">
              <a:buNone/>
              <a:defRPr>
                <a:solidFill>
                  <a:srgbClr val="66CCFF"/>
                </a:solidFill>
              </a:defRPr>
            </a:lvl2pPr>
          </a:lstStyle>
          <a:p>
            <a:pPr lvl="0"/>
            <a:r>
              <a:rPr lang="en-GB" dirty="0"/>
              <a:t>Second level</a:t>
            </a:r>
          </a:p>
        </p:txBody>
      </p:sp>
      <p:sp>
        <p:nvSpPr>
          <p:cNvPr id="5" name="TextBox 4">
            <a:extLst>
              <a:ext uri="{FF2B5EF4-FFF2-40B4-BE49-F238E27FC236}">
                <a16:creationId xmlns:a16="http://schemas.microsoft.com/office/drawing/2014/main" id="{3C7B7620-7BDC-4133-9225-DD50663E8E7F}"/>
              </a:ext>
            </a:extLst>
          </p:cNvPr>
          <p:cNvSpPr txBox="1"/>
          <p:nvPr userDrawn="1"/>
        </p:nvSpPr>
        <p:spPr>
          <a:xfrm>
            <a:off x="8342243" y="4605813"/>
            <a:ext cx="441534" cy="276999"/>
          </a:xfrm>
          <a:prstGeom prst="rect">
            <a:avLst/>
          </a:prstGeom>
          <a:noFill/>
        </p:spPr>
        <p:txBody>
          <a:bodyPr wrap="square" rtlCol="0">
            <a:spAutoFit/>
          </a:bodyPr>
          <a:lstStyle/>
          <a:p>
            <a:pPr algn="ctr"/>
            <a:fld id="{AE73CFF4-7EBC-4D4A-839C-BE7B66A7B975}" type="slidenum">
              <a:rPr lang="en-GB" sz="1200" i="1" smtClean="0">
                <a:solidFill>
                  <a:schemeClr val="bg1">
                    <a:lumMod val="65000"/>
                  </a:schemeClr>
                </a:solidFill>
              </a:rPr>
              <a:pPr algn="ctr"/>
              <a:t>‹#›</a:t>
            </a:fld>
            <a:endParaRPr lang="en-GB" sz="1200" i="1" dirty="0">
              <a:solidFill>
                <a:schemeClr val="bg1">
                  <a:lumMod val="65000"/>
                </a:schemeClr>
              </a:solidFill>
            </a:endParaRPr>
          </a:p>
        </p:txBody>
      </p:sp>
      <p:sp>
        <p:nvSpPr>
          <p:cNvPr id="7" name="Text Placeholder 4">
            <a:extLst>
              <a:ext uri="{FF2B5EF4-FFF2-40B4-BE49-F238E27FC236}">
                <a16:creationId xmlns:a16="http://schemas.microsoft.com/office/drawing/2014/main" id="{DD9CE597-0516-4524-8D1B-F4FBF1A56A02}"/>
              </a:ext>
            </a:extLst>
          </p:cNvPr>
          <p:cNvSpPr>
            <a:spLocks noGrp="1"/>
          </p:cNvSpPr>
          <p:nvPr>
            <p:ph type="body" sz="quarter" idx="13" hasCustomPrompt="1"/>
          </p:nvPr>
        </p:nvSpPr>
        <p:spPr>
          <a:xfrm>
            <a:off x="1528260" y="2404864"/>
            <a:ext cx="7255517" cy="519113"/>
          </a:xfrm>
        </p:spPr>
        <p:txBody>
          <a:bodyPr>
            <a:normAutofit/>
          </a:bodyPr>
          <a:lstStyle>
            <a:lvl1pPr marL="0" indent="0">
              <a:buNone/>
              <a:defRPr sz="3600">
                <a:solidFill>
                  <a:schemeClr val="tx2"/>
                </a:solidFill>
                <a:latin typeface="Source Sans Pro"/>
                <a:cs typeface="Source Sans Pro"/>
              </a:defRPr>
            </a:lvl1pPr>
          </a:lstStyle>
          <a:p>
            <a:pPr lvl="0"/>
            <a:r>
              <a:rPr lang="en-GB" dirty="0"/>
              <a:t>Click to edit Master title styles</a:t>
            </a:r>
          </a:p>
        </p:txBody>
      </p:sp>
      <p:sp>
        <p:nvSpPr>
          <p:cNvPr id="8" name="Text Placeholder 2">
            <a:extLst>
              <a:ext uri="{FF2B5EF4-FFF2-40B4-BE49-F238E27FC236}">
                <a16:creationId xmlns:a16="http://schemas.microsoft.com/office/drawing/2014/main" id="{4E9D4383-E4E3-4AC1-86D6-80A090875102}"/>
              </a:ext>
            </a:extLst>
          </p:cNvPr>
          <p:cNvSpPr>
            <a:spLocks noGrp="1"/>
          </p:cNvSpPr>
          <p:nvPr>
            <p:ph type="body" sz="quarter" idx="14" hasCustomPrompt="1"/>
          </p:nvPr>
        </p:nvSpPr>
        <p:spPr>
          <a:xfrm>
            <a:off x="1528260" y="2923977"/>
            <a:ext cx="7255517" cy="452393"/>
          </a:xfrm>
        </p:spPr>
        <p:txBody>
          <a:bodyPr>
            <a:normAutofit/>
          </a:bodyPr>
          <a:lstStyle>
            <a:lvl1pPr marL="0" indent="0">
              <a:buNone/>
              <a:defRPr sz="2800">
                <a:solidFill>
                  <a:srgbClr val="66CCFF"/>
                </a:solidFill>
              </a:defRPr>
            </a:lvl1pPr>
            <a:lvl2pPr marL="457200" indent="0" algn="l">
              <a:buNone/>
              <a:defRPr>
                <a:solidFill>
                  <a:srgbClr val="66CCFF"/>
                </a:solidFill>
              </a:defRPr>
            </a:lvl2pPr>
          </a:lstStyle>
          <a:p>
            <a:pPr lvl="0"/>
            <a:r>
              <a:rPr lang="en-GB" dirty="0"/>
              <a:t>Second level</a:t>
            </a:r>
          </a:p>
        </p:txBody>
      </p:sp>
    </p:spTree>
    <p:extLst>
      <p:ext uri="{BB962C8B-B14F-4D97-AF65-F5344CB8AC3E}">
        <p14:creationId xmlns:p14="http://schemas.microsoft.com/office/powerpoint/2010/main" val="11527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
        <p:nvSpPr>
          <p:cNvPr id="3" name="Text Placeholder 2"/>
          <p:cNvSpPr>
            <a:spLocks noGrp="1"/>
          </p:cNvSpPr>
          <p:nvPr>
            <p:ph type="body" sz="quarter" idx="10"/>
          </p:nvPr>
        </p:nvSpPr>
        <p:spPr>
          <a:xfrm>
            <a:off x="765222" y="1349098"/>
            <a:ext cx="7684786" cy="3364696"/>
          </a:xfrm>
        </p:spPr>
        <p:txBody>
          <a:bodyPr/>
          <a:lstStyle>
            <a:lvl1pPr>
              <a:lnSpc>
                <a:spcPct val="100000"/>
              </a:lnSpc>
              <a:spcAft>
                <a:spcPts val="300"/>
              </a:spcAft>
              <a:defRPr>
                <a:solidFill>
                  <a:schemeClr val="tx2">
                    <a:lumMod val="75000"/>
                  </a:schemeClr>
                </a:solidFill>
                <a:latin typeface="Source Sans Pro"/>
                <a:cs typeface="Source Sans Pro"/>
              </a:defRPr>
            </a:lvl1pPr>
            <a:lvl2pPr>
              <a:lnSpc>
                <a:spcPct val="100000"/>
              </a:lnSpc>
              <a:spcAft>
                <a:spcPts val="300"/>
              </a:spcAft>
              <a:defRPr>
                <a:solidFill>
                  <a:schemeClr val="tx2">
                    <a:lumMod val="75000"/>
                  </a:schemeClr>
                </a:solidFill>
                <a:latin typeface="Source Sans Pro"/>
                <a:cs typeface="Source Sans Pro"/>
              </a:defRPr>
            </a:lvl2pPr>
            <a:lvl3pPr>
              <a:lnSpc>
                <a:spcPct val="100000"/>
              </a:lnSpc>
              <a:spcAft>
                <a:spcPts val="300"/>
              </a:spcAft>
              <a:defRPr>
                <a:solidFill>
                  <a:schemeClr val="tx2">
                    <a:lumMod val="75000"/>
                  </a:schemeClr>
                </a:solidFill>
                <a:latin typeface="Source Sans Pro"/>
                <a:cs typeface="Source Sans Pro"/>
              </a:defRPr>
            </a:lvl3pPr>
            <a:lvl4pPr>
              <a:lnSpc>
                <a:spcPct val="100000"/>
              </a:lnSpc>
              <a:spcAft>
                <a:spcPts val="300"/>
              </a:spcAft>
              <a:defRPr>
                <a:solidFill>
                  <a:schemeClr val="tx2">
                    <a:lumMod val="75000"/>
                  </a:schemeClr>
                </a:solidFill>
                <a:latin typeface="Source Sans Pro"/>
                <a:cs typeface="Source Sans Pro"/>
              </a:defRPr>
            </a:lvl4pPr>
            <a:lvl5pPr>
              <a:lnSpc>
                <a:spcPct val="100000"/>
              </a:lnSpc>
              <a:spcAft>
                <a:spcPts val="300"/>
              </a:spcAft>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11" hasCustomPrompt="1"/>
          </p:nvPr>
        </p:nvSpPr>
        <p:spPr>
          <a:xfrm>
            <a:off x="598337" y="708422"/>
            <a:ext cx="8185439" cy="519113"/>
          </a:xfrm>
        </p:spPr>
        <p:txBody>
          <a:bodyPr>
            <a:normAutofit/>
          </a:bodyPr>
          <a:lstStyle>
            <a:lvl1pPr marL="0" indent="0">
              <a:buNone/>
              <a:defRPr sz="3600" b="1">
                <a:solidFill>
                  <a:srgbClr val="17375E"/>
                </a:solidFill>
                <a:latin typeface="Source Sans Pro"/>
                <a:cs typeface="Source Sans Pro"/>
              </a:defRPr>
            </a:lvl1pPr>
          </a:lstStyle>
          <a:p>
            <a:pPr lvl="0"/>
            <a:r>
              <a:rPr lang="en-GB" dirty="0"/>
              <a:t>Click to edit Master title styles</a:t>
            </a:r>
          </a:p>
        </p:txBody>
      </p:sp>
      <p:sp>
        <p:nvSpPr>
          <p:cNvPr id="7" name="TextBox 6">
            <a:extLst>
              <a:ext uri="{FF2B5EF4-FFF2-40B4-BE49-F238E27FC236}">
                <a16:creationId xmlns:a16="http://schemas.microsoft.com/office/drawing/2014/main" id="{F29F7A41-B587-49DA-A9A7-3103268137F5}"/>
              </a:ext>
            </a:extLst>
          </p:cNvPr>
          <p:cNvSpPr txBox="1"/>
          <p:nvPr userDrawn="1"/>
        </p:nvSpPr>
        <p:spPr>
          <a:xfrm>
            <a:off x="8342243" y="4605813"/>
            <a:ext cx="441534" cy="276999"/>
          </a:xfrm>
          <a:prstGeom prst="rect">
            <a:avLst/>
          </a:prstGeom>
          <a:noFill/>
        </p:spPr>
        <p:txBody>
          <a:bodyPr wrap="square" rtlCol="0">
            <a:spAutoFit/>
          </a:bodyPr>
          <a:lstStyle/>
          <a:p>
            <a:pPr algn="ctr"/>
            <a:fld id="{AE73CFF4-7EBC-4D4A-839C-BE7B66A7B975}" type="slidenum">
              <a:rPr lang="en-GB" sz="1200" i="1" smtClean="0">
                <a:solidFill>
                  <a:schemeClr val="bg1">
                    <a:lumMod val="65000"/>
                  </a:schemeClr>
                </a:solidFill>
              </a:rPr>
              <a:pPr algn="ctr"/>
              <a:t>‹#›</a:t>
            </a:fld>
            <a:endParaRPr lang="en-GB" sz="1200" i="1" dirty="0">
              <a:solidFill>
                <a:schemeClr val="bg1">
                  <a:lumMod val="65000"/>
                </a:schemeClr>
              </a:solidFill>
            </a:endParaRPr>
          </a:p>
        </p:txBody>
      </p:sp>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dirty="0"/>
              <a:t>Click to edit Master title styles</a:t>
            </a:r>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dirty="0"/>
          </a:p>
        </p:txBody>
      </p:sp>
      <p:sp>
        <p:nvSpPr>
          <p:cNvPr id="9" name="TextBox 8">
            <a:extLst>
              <a:ext uri="{FF2B5EF4-FFF2-40B4-BE49-F238E27FC236}">
                <a16:creationId xmlns:a16="http://schemas.microsoft.com/office/drawing/2014/main" id="{E3095881-4DC9-4EAE-BEFF-6DFD94FE4266}"/>
              </a:ext>
            </a:extLst>
          </p:cNvPr>
          <p:cNvSpPr txBox="1"/>
          <p:nvPr userDrawn="1"/>
        </p:nvSpPr>
        <p:spPr>
          <a:xfrm>
            <a:off x="8342243" y="4605813"/>
            <a:ext cx="441534" cy="276999"/>
          </a:xfrm>
          <a:prstGeom prst="rect">
            <a:avLst/>
          </a:prstGeom>
          <a:noFill/>
        </p:spPr>
        <p:txBody>
          <a:bodyPr wrap="square" rtlCol="0">
            <a:spAutoFit/>
          </a:bodyPr>
          <a:lstStyle/>
          <a:p>
            <a:pPr algn="ctr"/>
            <a:fld id="{AE73CFF4-7EBC-4D4A-839C-BE7B66A7B975}" type="slidenum">
              <a:rPr lang="en-GB" sz="1200" i="1" smtClean="0">
                <a:solidFill>
                  <a:schemeClr val="bg1">
                    <a:lumMod val="65000"/>
                  </a:schemeClr>
                </a:solidFill>
              </a:rPr>
              <a:pPr algn="ctr"/>
              <a:t>‹#›</a:t>
            </a:fld>
            <a:endParaRPr lang="en-GB" sz="1200" i="1" dirty="0">
              <a:solidFill>
                <a:schemeClr val="bg1">
                  <a:lumMod val="65000"/>
                </a:schemeClr>
              </a:solidFill>
            </a:endParaRPr>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nd Text Slide">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dirty="0"/>
              <a:t>Click to edit Master title styles</a:t>
            </a:r>
          </a:p>
        </p:txBody>
      </p:sp>
      <p:sp>
        <p:nvSpPr>
          <p:cNvPr id="4" name="Chart Placeholder 3"/>
          <p:cNvSpPr>
            <a:spLocks noGrp="1"/>
          </p:cNvSpPr>
          <p:nvPr>
            <p:ph type="chart" sz="quarter" idx="12"/>
          </p:nvPr>
        </p:nvSpPr>
        <p:spPr>
          <a:xfrm>
            <a:off x="765176" y="1354931"/>
            <a:ext cx="3728471" cy="3334941"/>
          </a:xfrm>
        </p:spPr>
        <p:txBody>
          <a:bodyPr/>
          <a:lstStyle>
            <a:lvl1pPr>
              <a:defRPr>
                <a:solidFill>
                  <a:srgbClr val="17375E"/>
                </a:solidFill>
              </a:defRPr>
            </a:lvl1pPr>
          </a:lstStyle>
          <a:p>
            <a:endParaRPr lang="en-US" dirty="0"/>
          </a:p>
        </p:txBody>
      </p:sp>
      <p:sp>
        <p:nvSpPr>
          <p:cNvPr id="11" name="Text Placeholder 10"/>
          <p:cNvSpPr>
            <a:spLocks noGrp="1"/>
          </p:cNvSpPr>
          <p:nvPr>
            <p:ph type="body" sz="quarter" idx="13"/>
          </p:nvPr>
        </p:nvSpPr>
        <p:spPr>
          <a:xfrm>
            <a:off x="4680881" y="1354931"/>
            <a:ext cx="3769382" cy="3334941"/>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Box 8">
            <a:extLst>
              <a:ext uri="{FF2B5EF4-FFF2-40B4-BE49-F238E27FC236}">
                <a16:creationId xmlns:a16="http://schemas.microsoft.com/office/drawing/2014/main" id="{413A0989-49DE-44E3-988F-D3F90AB3F749}"/>
              </a:ext>
            </a:extLst>
          </p:cNvPr>
          <p:cNvSpPr txBox="1"/>
          <p:nvPr userDrawn="1"/>
        </p:nvSpPr>
        <p:spPr>
          <a:xfrm>
            <a:off x="8342243" y="4605813"/>
            <a:ext cx="441534" cy="276999"/>
          </a:xfrm>
          <a:prstGeom prst="rect">
            <a:avLst/>
          </a:prstGeom>
          <a:noFill/>
        </p:spPr>
        <p:txBody>
          <a:bodyPr wrap="square" rtlCol="0">
            <a:spAutoFit/>
          </a:bodyPr>
          <a:lstStyle/>
          <a:p>
            <a:pPr algn="ctr"/>
            <a:fld id="{AE73CFF4-7EBC-4D4A-839C-BE7B66A7B975}" type="slidenum">
              <a:rPr lang="en-GB" sz="1200" i="1" smtClean="0">
                <a:solidFill>
                  <a:schemeClr val="bg1">
                    <a:lumMod val="65000"/>
                  </a:schemeClr>
                </a:solidFill>
              </a:rPr>
              <a:pPr algn="ctr"/>
              <a:t>‹#›</a:t>
            </a:fld>
            <a:endParaRPr lang="en-GB" sz="1200" i="1" dirty="0">
              <a:solidFill>
                <a:schemeClr val="bg1">
                  <a:lumMod val="65000"/>
                </a:schemeClr>
              </a:solidFill>
            </a:endParaRPr>
          </a:p>
        </p:txBody>
      </p:sp>
    </p:spTree>
    <p:extLst>
      <p:ext uri="{BB962C8B-B14F-4D97-AF65-F5344CB8AC3E}">
        <p14:creationId xmlns:p14="http://schemas.microsoft.com/office/powerpoint/2010/main" val="15827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Rectangle 5"/>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
        <p:nvSpPr>
          <p:cNvPr id="5" name="TextBox 4">
            <a:extLst>
              <a:ext uri="{FF2B5EF4-FFF2-40B4-BE49-F238E27FC236}">
                <a16:creationId xmlns:a16="http://schemas.microsoft.com/office/drawing/2014/main" id="{CF798A4E-83A4-43C0-9E8B-5993BAD26A8D}"/>
              </a:ext>
            </a:extLst>
          </p:cNvPr>
          <p:cNvSpPr txBox="1"/>
          <p:nvPr userDrawn="1"/>
        </p:nvSpPr>
        <p:spPr>
          <a:xfrm>
            <a:off x="8342243" y="4605813"/>
            <a:ext cx="441534" cy="276999"/>
          </a:xfrm>
          <a:prstGeom prst="rect">
            <a:avLst/>
          </a:prstGeom>
          <a:noFill/>
        </p:spPr>
        <p:txBody>
          <a:bodyPr wrap="square" rtlCol="0">
            <a:spAutoFit/>
          </a:bodyPr>
          <a:lstStyle/>
          <a:p>
            <a:pPr algn="ctr"/>
            <a:fld id="{AE73CFF4-7EBC-4D4A-839C-BE7B66A7B975}" type="slidenum">
              <a:rPr lang="en-GB" sz="1200" i="1" smtClean="0">
                <a:solidFill>
                  <a:schemeClr val="bg1">
                    <a:lumMod val="65000"/>
                  </a:schemeClr>
                </a:solidFill>
              </a:rPr>
              <a:pPr algn="ctr"/>
              <a:t>‹#›</a:t>
            </a:fld>
            <a:endParaRPr lang="en-GB" sz="1200" i="1" dirty="0">
              <a:solidFill>
                <a:schemeClr val="bg1">
                  <a:lumMod val="65000"/>
                </a:schemeClr>
              </a:solidFill>
            </a:endParaRPr>
          </a:p>
        </p:txBody>
      </p:sp>
    </p:spTree>
    <p:extLst>
      <p:ext uri="{BB962C8B-B14F-4D97-AF65-F5344CB8AC3E}">
        <p14:creationId xmlns:p14="http://schemas.microsoft.com/office/powerpoint/2010/main" val="15548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2047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pPr/>
              <a:t>5/9/2022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pPr/>
              <a:t>‹#›</a:t>
            </a:fld>
            <a:endParaRPr lang="en-US" dirty="0"/>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US" dirty="0"/>
              <a:t>Refresher Appraiser Training</a:t>
            </a:r>
          </a:p>
        </p:txBody>
      </p:sp>
      <p:sp>
        <p:nvSpPr>
          <p:cNvPr id="3" name="Text Placeholder 2"/>
          <p:cNvSpPr>
            <a:spLocks noGrp="1"/>
          </p:cNvSpPr>
          <p:nvPr>
            <p:ph type="body" sz="quarter" idx="12"/>
          </p:nvPr>
        </p:nvSpPr>
        <p:spPr/>
        <p:txBody>
          <a:bodyPr>
            <a:normAutofit fontScale="92500" lnSpcReduction="10000"/>
          </a:bodyPr>
          <a:lstStyle/>
          <a:p>
            <a:r>
              <a:rPr lang="en-US" dirty="0"/>
              <a:t>Medical Appraisal Scotland</a:t>
            </a:r>
          </a:p>
        </p:txBody>
      </p:sp>
      <p:sp>
        <p:nvSpPr>
          <p:cNvPr id="5" name="Text Placeholder 4">
            <a:extLst>
              <a:ext uri="{FF2B5EF4-FFF2-40B4-BE49-F238E27FC236}">
                <a16:creationId xmlns:a16="http://schemas.microsoft.com/office/drawing/2014/main" id="{8DBA6D59-9B89-41CE-8BAC-A60406CECFCA}"/>
              </a:ext>
            </a:extLst>
          </p:cNvPr>
          <p:cNvSpPr>
            <a:spLocks noGrp="1"/>
          </p:cNvSpPr>
          <p:nvPr>
            <p:ph type="body" sz="quarter" idx="13"/>
          </p:nvPr>
        </p:nvSpPr>
        <p:spPr>
          <a:xfrm>
            <a:off x="1355266" y="1930257"/>
            <a:ext cx="7428511" cy="1041621"/>
          </a:xfrm>
        </p:spPr>
        <p:txBody>
          <a:bodyPr>
            <a:noAutofit/>
          </a:bodyPr>
          <a:lstStyle/>
          <a:p>
            <a:r>
              <a:rPr lang="en-GB" sz="3200" dirty="0"/>
              <a:t>Appraisal in the Trainer Role:</a:t>
            </a:r>
          </a:p>
          <a:p>
            <a:r>
              <a:rPr lang="en-GB" sz="3200" dirty="0"/>
              <a:t>Secondary Care and University</a:t>
            </a:r>
          </a:p>
        </p:txBody>
      </p:sp>
      <p:sp>
        <p:nvSpPr>
          <p:cNvPr id="6" name="Text Placeholder 5">
            <a:extLst>
              <a:ext uri="{FF2B5EF4-FFF2-40B4-BE49-F238E27FC236}">
                <a16:creationId xmlns:a16="http://schemas.microsoft.com/office/drawing/2014/main" id="{E72406D2-B94D-4E15-92E3-DBB6334050F0}"/>
              </a:ext>
            </a:extLst>
          </p:cNvPr>
          <p:cNvSpPr>
            <a:spLocks noGrp="1"/>
          </p:cNvSpPr>
          <p:nvPr>
            <p:ph type="body" sz="quarter" idx="14"/>
          </p:nvPr>
        </p:nvSpPr>
        <p:spPr>
          <a:xfrm>
            <a:off x="1355266" y="3150173"/>
            <a:ext cx="7255517" cy="452393"/>
          </a:xfrm>
        </p:spPr>
        <p:txBody>
          <a:bodyPr>
            <a:normAutofit/>
          </a:bodyPr>
          <a:lstStyle/>
          <a:p>
            <a:r>
              <a:rPr lang="en-GB" sz="2200" dirty="0"/>
              <a:t>(based on New Appraiser module)</a:t>
            </a:r>
            <a:endParaRPr lang="en-GB" dirty="0"/>
          </a:p>
        </p:txBody>
      </p:sp>
      <p:sp>
        <p:nvSpPr>
          <p:cNvPr id="16" name="Text Placeholder 5">
            <a:extLst>
              <a:ext uri="{FF2B5EF4-FFF2-40B4-BE49-F238E27FC236}">
                <a16:creationId xmlns:a16="http://schemas.microsoft.com/office/drawing/2014/main" id="{17013840-8653-4766-8EF8-7ED980872945}"/>
              </a:ext>
            </a:extLst>
          </p:cNvPr>
          <p:cNvSpPr txBox="1">
            <a:spLocks/>
          </p:cNvSpPr>
          <p:nvPr/>
        </p:nvSpPr>
        <p:spPr>
          <a:xfrm>
            <a:off x="1355266" y="3723711"/>
            <a:ext cx="7085472" cy="63257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rgbClr val="66CC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66CC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i="1" dirty="0"/>
              <a:t>This PowerPoint has no audio nor animations.</a:t>
            </a:r>
          </a:p>
          <a:p>
            <a:r>
              <a:rPr lang="en-GB" sz="1600" i="1" dirty="0"/>
              <a:t>The audio has been transcribed in the Notes section for your reference.</a:t>
            </a:r>
          </a:p>
        </p:txBody>
      </p:sp>
    </p:spTree>
    <p:extLst>
      <p:ext uri="{BB962C8B-B14F-4D97-AF65-F5344CB8AC3E}">
        <p14:creationId xmlns:p14="http://schemas.microsoft.com/office/powerpoint/2010/main" val="150080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4388C2-29A3-4FBB-B636-3465A2C73AE7}"/>
              </a:ext>
            </a:extLst>
          </p:cNvPr>
          <p:cNvSpPr>
            <a:spLocks noGrp="1"/>
          </p:cNvSpPr>
          <p:nvPr>
            <p:ph type="body" sz="quarter" idx="10"/>
          </p:nvPr>
        </p:nvSpPr>
        <p:spPr/>
        <p:txBody>
          <a:bodyPr>
            <a:normAutofit/>
          </a:bodyPr>
          <a:lstStyle/>
          <a:p>
            <a:r>
              <a:rPr lang="en-GB" sz="2400" dirty="0"/>
              <a:t>Trainers are revalidated in the trainer role as well as their clinical role every 5 years</a:t>
            </a:r>
          </a:p>
          <a:p>
            <a:r>
              <a:rPr lang="en-GB" sz="2400" dirty="0"/>
              <a:t>The RoT element of the appraisal allows trainers to demonstrate how they ‘remain up-to-date and fit-to-practise’ in this role</a:t>
            </a:r>
          </a:p>
          <a:p>
            <a:pPr marL="914400" lvl="1" indent="-457200">
              <a:buFont typeface="+mj-lt"/>
              <a:buAutoNum type="arabicPeriod"/>
            </a:pPr>
            <a:r>
              <a:rPr lang="en-GB" sz="2000" dirty="0"/>
              <a:t>Equality and diversity training</a:t>
            </a:r>
          </a:p>
          <a:p>
            <a:pPr marL="914400" lvl="1" indent="-457200">
              <a:buFont typeface="+mj-lt"/>
              <a:buAutoNum type="arabicPeriod"/>
            </a:pPr>
            <a:r>
              <a:rPr lang="en-GB" sz="2000" dirty="0"/>
              <a:t>Time in the job plan allocated to the listed role(s)</a:t>
            </a:r>
          </a:p>
          <a:p>
            <a:pPr marL="914400" lvl="1" indent="-457200">
              <a:buFont typeface="+mj-lt"/>
              <a:buAutoNum type="arabicPeriod"/>
            </a:pPr>
            <a:r>
              <a:rPr lang="en-GB" sz="2000" dirty="0"/>
              <a:t>Supporting evidence for the seven framework areas</a:t>
            </a:r>
          </a:p>
        </p:txBody>
      </p:sp>
      <p:sp>
        <p:nvSpPr>
          <p:cNvPr id="3" name="Text Placeholder 2">
            <a:extLst>
              <a:ext uri="{FF2B5EF4-FFF2-40B4-BE49-F238E27FC236}">
                <a16:creationId xmlns:a16="http://schemas.microsoft.com/office/drawing/2014/main" id="{CB9B86E2-1CFD-4CED-AA7B-5908AA69199F}"/>
              </a:ext>
            </a:extLst>
          </p:cNvPr>
          <p:cNvSpPr>
            <a:spLocks noGrp="1"/>
          </p:cNvSpPr>
          <p:nvPr>
            <p:ph type="body" sz="quarter" idx="11"/>
          </p:nvPr>
        </p:nvSpPr>
        <p:spPr/>
        <p:txBody>
          <a:bodyPr>
            <a:normAutofit fontScale="77500" lnSpcReduction="20000"/>
          </a:bodyPr>
          <a:lstStyle/>
          <a:p>
            <a:r>
              <a:rPr lang="en-GB" dirty="0"/>
              <a:t>Role of appraisal in Recognition of Trainers (RoT)</a:t>
            </a:r>
          </a:p>
        </p:txBody>
      </p:sp>
    </p:spTree>
    <p:extLst>
      <p:ext uri="{BB962C8B-B14F-4D97-AF65-F5344CB8AC3E}">
        <p14:creationId xmlns:p14="http://schemas.microsoft.com/office/powerpoint/2010/main" val="858224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AFD21C-BBAF-46AE-8515-A722D277D9F2}"/>
              </a:ext>
            </a:extLst>
          </p:cNvPr>
          <p:cNvSpPr>
            <a:spLocks noGrp="1"/>
          </p:cNvSpPr>
          <p:nvPr>
            <p:ph type="body" sz="quarter" idx="10"/>
          </p:nvPr>
        </p:nvSpPr>
        <p:spPr/>
        <p:txBody>
          <a:bodyPr>
            <a:normAutofit/>
          </a:bodyPr>
          <a:lstStyle/>
          <a:p>
            <a:r>
              <a:rPr lang="en-GB" sz="2400" dirty="0"/>
              <a:t>Trainers complete Form 3 (Domain 1 | RoT)</a:t>
            </a:r>
          </a:p>
          <a:p>
            <a:r>
              <a:rPr lang="en-GB" sz="2400" dirty="0"/>
              <a:t>Appraisers complete Form 4</a:t>
            </a:r>
          </a:p>
          <a:p>
            <a:r>
              <a:rPr lang="en-GB" sz="2400" dirty="0"/>
              <a:t>Elements of both related to RoT (including supporting information uploaded) are automatically extracted and combined into </a:t>
            </a:r>
            <a:r>
              <a:rPr lang="en-GB" sz="2400" b="1" dirty="0"/>
              <a:t>Form 7 </a:t>
            </a:r>
            <a:r>
              <a:rPr lang="en-GB" sz="2400" dirty="0"/>
              <a:t>after the appraisal</a:t>
            </a:r>
          </a:p>
          <a:p>
            <a:r>
              <a:rPr lang="en-GB" sz="2400" dirty="0"/>
              <a:t>DME has access to Form 7s for re-recognition (not to any other part of the appraisal)</a:t>
            </a:r>
          </a:p>
        </p:txBody>
      </p:sp>
      <p:sp>
        <p:nvSpPr>
          <p:cNvPr id="5" name="Text Placeholder 4">
            <a:extLst>
              <a:ext uri="{FF2B5EF4-FFF2-40B4-BE49-F238E27FC236}">
                <a16:creationId xmlns:a16="http://schemas.microsoft.com/office/drawing/2014/main" id="{6DE10A83-5079-4CE7-9983-17F3EFEFDAC8}"/>
              </a:ext>
            </a:extLst>
          </p:cNvPr>
          <p:cNvSpPr>
            <a:spLocks noGrp="1"/>
          </p:cNvSpPr>
          <p:nvPr>
            <p:ph type="body" sz="quarter" idx="11"/>
          </p:nvPr>
        </p:nvSpPr>
        <p:spPr/>
        <p:txBody>
          <a:bodyPr>
            <a:normAutofit fontScale="92500" lnSpcReduction="20000"/>
          </a:bodyPr>
          <a:lstStyle/>
          <a:p>
            <a:r>
              <a:rPr lang="en-GB" dirty="0"/>
              <a:t>SOAR and RoT</a:t>
            </a:r>
          </a:p>
        </p:txBody>
      </p:sp>
    </p:spTree>
    <p:extLst>
      <p:ext uri="{BB962C8B-B14F-4D97-AF65-F5344CB8AC3E}">
        <p14:creationId xmlns:p14="http://schemas.microsoft.com/office/powerpoint/2010/main" val="639497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862B-17C9-42BC-BE93-370EF222772F}"/>
              </a:ext>
            </a:extLst>
          </p:cNvPr>
          <p:cNvSpPr>
            <a:spLocks noGrp="1"/>
          </p:cNvSpPr>
          <p:nvPr>
            <p:ph type="body" sz="quarter" idx="11"/>
          </p:nvPr>
        </p:nvSpPr>
        <p:spPr>
          <a:xfrm>
            <a:off x="598337" y="486275"/>
            <a:ext cx="8185439" cy="519113"/>
          </a:xfrm>
        </p:spPr>
        <p:txBody>
          <a:bodyPr>
            <a:normAutofit/>
          </a:bodyPr>
          <a:lstStyle/>
          <a:p>
            <a:r>
              <a:rPr lang="en-GB" sz="2800" dirty="0"/>
              <a:t>Advice on SOAR re RoT</a:t>
            </a:r>
          </a:p>
        </p:txBody>
      </p:sp>
      <p:pic>
        <p:nvPicPr>
          <p:cNvPr id="6" name="Picture 5" descr="Screenshot taken from SOAR (Appraisal Forms | Overview)">
            <a:extLst>
              <a:ext uri="{FF2B5EF4-FFF2-40B4-BE49-F238E27FC236}">
                <a16:creationId xmlns:a16="http://schemas.microsoft.com/office/drawing/2014/main" id="{812CBE2A-04B2-4F63-9AB8-5A2B4720BE3B}"/>
              </a:ext>
            </a:extLst>
          </p:cNvPr>
          <p:cNvPicPr>
            <a:picLocks noChangeAspect="1"/>
          </p:cNvPicPr>
          <p:nvPr/>
        </p:nvPicPr>
        <p:blipFill rotWithShape="1">
          <a:blip r:embed="rId3"/>
          <a:srcRect l="20573" t="32464" b="8637"/>
          <a:stretch/>
        </p:blipFill>
        <p:spPr>
          <a:xfrm>
            <a:off x="1078335" y="1119958"/>
            <a:ext cx="7225441" cy="3805641"/>
          </a:xfrm>
          <a:prstGeom prst="rect">
            <a:avLst/>
          </a:prstGeom>
          <a:ln>
            <a:solidFill>
              <a:schemeClr val="bg1">
                <a:lumMod val="65000"/>
              </a:schemeClr>
            </a:solidFill>
          </a:ln>
        </p:spPr>
      </p:pic>
    </p:spTree>
    <p:extLst>
      <p:ext uri="{BB962C8B-B14F-4D97-AF65-F5344CB8AC3E}">
        <p14:creationId xmlns:p14="http://schemas.microsoft.com/office/powerpoint/2010/main" val="671728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art 1 of Screenshot of RoT form on SOAR (Appraisal Forms | Form 3 Domain 1 | Recognition of Trainer)">
            <a:extLst>
              <a:ext uri="{FF2B5EF4-FFF2-40B4-BE49-F238E27FC236}">
                <a16:creationId xmlns:a16="http://schemas.microsoft.com/office/drawing/2014/main" id="{B919DD4E-613F-43A0-8289-7E71CC506486}"/>
              </a:ext>
            </a:extLst>
          </p:cNvPr>
          <p:cNvPicPr>
            <a:picLocks noChangeAspect="1"/>
          </p:cNvPicPr>
          <p:nvPr/>
        </p:nvPicPr>
        <p:blipFill rotWithShape="1">
          <a:blip r:embed="rId3"/>
          <a:srcRect t="20214" b="1681"/>
          <a:stretch/>
        </p:blipFill>
        <p:spPr>
          <a:xfrm>
            <a:off x="184544" y="942076"/>
            <a:ext cx="6001606" cy="4017290"/>
          </a:xfrm>
          <a:prstGeom prst="rect">
            <a:avLst/>
          </a:prstGeom>
          <a:ln>
            <a:solidFill>
              <a:schemeClr val="bg1">
                <a:lumMod val="65000"/>
              </a:schemeClr>
            </a:solidFill>
          </a:ln>
        </p:spPr>
      </p:pic>
      <p:sp>
        <p:nvSpPr>
          <p:cNvPr id="3" name="Text Placeholder 2">
            <a:extLst>
              <a:ext uri="{FF2B5EF4-FFF2-40B4-BE49-F238E27FC236}">
                <a16:creationId xmlns:a16="http://schemas.microsoft.com/office/drawing/2014/main" id="{1091862B-17C9-42BC-BE93-370EF222772F}"/>
              </a:ext>
            </a:extLst>
          </p:cNvPr>
          <p:cNvSpPr>
            <a:spLocks noGrp="1"/>
          </p:cNvSpPr>
          <p:nvPr>
            <p:ph type="body" sz="quarter" idx="11"/>
          </p:nvPr>
        </p:nvSpPr>
        <p:spPr>
          <a:xfrm>
            <a:off x="598337" y="422963"/>
            <a:ext cx="8185439" cy="519113"/>
          </a:xfrm>
        </p:spPr>
        <p:txBody>
          <a:bodyPr>
            <a:normAutofit/>
          </a:bodyPr>
          <a:lstStyle/>
          <a:p>
            <a:r>
              <a:rPr lang="en-GB" sz="2800" dirty="0"/>
              <a:t>What the appraisee completes (Form 3)</a:t>
            </a:r>
          </a:p>
        </p:txBody>
      </p:sp>
      <p:pic>
        <p:nvPicPr>
          <p:cNvPr id="10" name="Picture 9" descr="Part 2 of Screenshot of RoT form on SOAR (Appraisal Forms | Form 3 Domain 1 | Recognition of Trainer)">
            <a:extLst>
              <a:ext uri="{FF2B5EF4-FFF2-40B4-BE49-F238E27FC236}">
                <a16:creationId xmlns:a16="http://schemas.microsoft.com/office/drawing/2014/main" id="{E24AA5AB-17C1-432A-826E-ACBA2DE02BD0}"/>
              </a:ext>
            </a:extLst>
          </p:cNvPr>
          <p:cNvPicPr>
            <a:picLocks noChangeAspect="1"/>
          </p:cNvPicPr>
          <p:nvPr/>
        </p:nvPicPr>
        <p:blipFill rotWithShape="1">
          <a:blip r:embed="rId4"/>
          <a:srcRect t="20214" b="1681"/>
          <a:stretch/>
        </p:blipFill>
        <p:spPr>
          <a:xfrm>
            <a:off x="4053839" y="1718982"/>
            <a:ext cx="4986855" cy="3338047"/>
          </a:xfrm>
          <a:prstGeom prst="rect">
            <a:avLst/>
          </a:prstGeom>
          <a:ln>
            <a:solidFill>
              <a:schemeClr val="bg1">
                <a:lumMod val="65000"/>
              </a:schemeClr>
            </a:solidFill>
          </a:ln>
        </p:spPr>
      </p:pic>
      <p:sp>
        <p:nvSpPr>
          <p:cNvPr id="14" name="Rectangle 13">
            <a:extLst>
              <a:ext uri="{FF2B5EF4-FFF2-40B4-BE49-F238E27FC236}">
                <a16:creationId xmlns:a16="http://schemas.microsoft.com/office/drawing/2014/main" id="{0DE8F792-AED3-4439-86F7-BB6DAC3CA7DA}"/>
              </a:ext>
            </a:extLst>
          </p:cNvPr>
          <p:cNvSpPr/>
          <p:nvPr/>
        </p:nvSpPr>
        <p:spPr>
          <a:xfrm>
            <a:off x="126166" y="2907266"/>
            <a:ext cx="2592000" cy="252000"/>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5EF578B1-AFF1-4737-91CB-ED486E3161D6}"/>
              </a:ext>
            </a:extLst>
          </p:cNvPr>
          <p:cNvSpPr/>
          <p:nvPr/>
        </p:nvSpPr>
        <p:spPr>
          <a:xfrm>
            <a:off x="126166" y="3737846"/>
            <a:ext cx="2592000" cy="252000"/>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7002BCAC-6AB1-4D28-BF18-B9156B7BB50F}"/>
              </a:ext>
            </a:extLst>
          </p:cNvPr>
          <p:cNvSpPr/>
          <p:nvPr/>
        </p:nvSpPr>
        <p:spPr>
          <a:xfrm>
            <a:off x="3898066" y="1657431"/>
            <a:ext cx="2592000" cy="252000"/>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DA721292-7257-4A44-990D-D0CC9BDB5581}"/>
              </a:ext>
            </a:extLst>
          </p:cNvPr>
          <p:cNvSpPr/>
          <p:nvPr/>
        </p:nvSpPr>
        <p:spPr>
          <a:xfrm>
            <a:off x="3898066" y="3262004"/>
            <a:ext cx="4118174" cy="1553835"/>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50616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B7ACF215-21A1-4831-BB07-27E008B639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649"/>
          <a:stretch/>
        </p:blipFill>
        <p:spPr>
          <a:xfrm>
            <a:off x="931672" y="1039740"/>
            <a:ext cx="7280657" cy="4017289"/>
          </a:xfrm>
          <a:prstGeom prst="rect">
            <a:avLst/>
          </a:prstGeom>
          <a:ln>
            <a:solidFill>
              <a:schemeClr val="bg1">
                <a:lumMod val="65000"/>
              </a:schemeClr>
            </a:solidFill>
          </a:ln>
        </p:spPr>
      </p:pic>
      <p:sp>
        <p:nvSpPr>
          <p:cNvPr id="3" name="Text Placeholder 2">
            <a:extLst>
              <a:ext uri="{FF2B5EF4-FFF2-40B4-BE49-F238E27FC236}">
                <a16:creationId xmlns:a16="http://schemas.microsoft.com/office/drawing/2014/main" id="{1091862B-17C9-42BC-BE93-370EF222772F}"/>
              </a:ext>
            </a:extLst>
          </p:cNvPr>
          <p:cNvSpPr>
            <a:spLocks noGrp="1"/>
          </p:cNvSpPr>
          <p:nvPr>
            <p:ph type="body" sz="quarter" idx="11"/>
          </p:nvPr>
        </p:nvSpPr>
        <p:spPr>
          <a:xfrm>
            <a:off x="598337" y="436807"/>
            <a:ext cx="8185439" cy="519113"/>
          </a:xfrm>
        </p:spPr>
        <p:txBody>
          <a:bodyPr>
            <a:normAutofit/>
          </a:bodyPr>
          <a:lstStyle/>
          <a:p>
            <a:r>
              <a:rPr lang="en-GB" sz="2800" dirty="0"/>
              <a:t>What the appraiser completes (Form 4)</a:t>
            </a:r>
          </a:p>
        </p:txBody>
      </p:sp>
    </p:spTree>
    <p:extLst>
      <p:ext uri="{BB962C8B-B14F-4D97-AF65-F5344CB8AC3E}">
        <p14:creationId xmlns:p14="http://schemas.microsoft.com/office/powerpoint/2010/main" val="3940198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862B-17C9-42BC-BE93-370EF222772F}"/>
              </a:ext>
            </a:extLst>
          </p:cNvPr>
          <p:cNvSpPr>
            <a:spLocks noGrp="1"/>
          </p:cNvSpPr>
          <p:nvPr>
            <p:ph type="body" sz="quarter" idx="11"/>
          </p:nvPr>
        </p:nvSpPr>
        <p:spPr>
          <a:xfrm>
            <a:off x="598337" y="448864"/>
            <a:ext cx="8185439" cy="519113"/>
          </a:xfrm>
        </p:spPr>
        <p:txBody>
          <a:bodyPr>
            <a:normAutofit/>
          </a:bodyPr>
          <a:lstStyle/>
          <a:p>
            <a:r>
              <a:rPr lang="en-GB" sz="2800" dirty="0"/>
              <a:t>What the DME does (Form 7)</a:t>
            </a:r>
          </a:p>
        </p:txBody>
      </p:sp>
      <p:pic>
        <p:nvPicPr>
          <p:cNvPr id="2" name="Picture 1">
            <a:extLst>
              <a:ext uri="{FF2B5EF4-FFF2-40B4-BE49-F238E27FC236}">
                <a16:creationId xmlns:a16="http://schemas.microsoft.com/office/drawing/2014/main" id="{FCEDC64A-7955-4296-B7BE-858BA4CAA122}"/>
              </a:ext>
            </a:extLst>
          </p:cNvPr>
          <p:cNvPicPr>
            <a:picLocks noChangeAspect="1"/>
          </p:cNvPicPr>
          <p:nvPr/>
        </p:nvPicPr>
        <p:blipFill rotWithShape="1">
          <a:blip r:embed="rId3"/>
          <a:srcRect l="18223" t="31747" b="6031"/>
          <a:stretch/>
        </p:blipFill>
        <p:spPr>
          <a:xfrm>
            <a:off x="985212" y="1039740"/>
            <a:ext cx="7173577" cy="4017289"/>
          </a:xfrm>
          <a:prstGeom prst="rect">
            <a:avLst/>
          </a:prstGeom>
          <a:ln>
            <a:solidFill>
              <a:schemeClr val="bg1">
                <a:lumMod val="65000"/>
              </a:schemeClr>
            </a:solidFill>
          </a:ln>
        </p:spPr>
      </p:pic>
    </p:spTree>
    <p:extLst>
      <p:ext uri="{BB962C8B-B14F-4D97-AF65-F5344CB8AC3E}">
        <p14:creationId xmlns:p14="http://schemas.microsoft.com/office/powerpoint/2010/main" val="539779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331248-5C64-48C9-AA31-BEFDF6A20670}"/>
              </a:ext>
            </a:extLst>
          </p:cNvPr>
          <p:cNvSpPr>
            <a:spLocks noGrp="1"/>
          </p:cNvSpPr>
          <p:nvPr>
            <p:ph type="body" sz="quarter" idx="10"/>
          </p:nvPr>
        </p:nvSpPr>
        <p:spPr/>
        <p:txBody>
          <a:bodyPr>
            <a:normAutofit/>
          </a:bodyPr>
          <a:lstStyle/>
          <a:p>
            <a:r>
              <a:rPr lang="en-GB" sz="2400" dirty="0"/>
              <a:t>Review and discuss the supporting evidence submitted for RoT with the appraisee</a:t>
            </a:r>
          </a:p>
          <a:p>
            <a:r>
              <a:rPr lang="en-GB" sz="2400" dirty="0"/>
              <a:t>Confirm that appropriate supporting information has been provided for the roles undertaken</a:t>
            </a:r>
          </a:p>
          <a:p>
            <a:r>
              <a:rPr lang="en-GB" sz="2400" b="1" dirty="0">
                <a:solidFill>
                  <a:srgbClr val="FF0000"/>
                </a:solidFill>
              </a:rPr>
              <a:t>Not</a:t>
            </a:r>
            <a:r>
              <a:rPr lang="en-GB" sz="2400" dirty="0">
                <a:solidFill>
                  <a:srgbClr val="FF0000"/>
                </a:solidFill>
              </a:rPr>
              <a:t> your role to recognise trainers</a:t>
            </a:r>
          </a:p>
        </p:txBody>
      </p:sp>
      <p:sp>
        <p:nvSpPr>
          <p:cNvPr id="3" name="Text Placeholder 2">
            <a:extLst>
              <a:ext uri="{FF2B5EF4-FFF2-40B4-BE49-F238E27FC236}">
                <a16:creationId xmlns:a16="http://schemas.microsoft.com/office/drawing/2014/main" id="{AE90F162-81F6-4CCA-9B04-7D854F1553DC}"/>
              </a:ext>
            </a:extLst>
          </p:cNvPr>
          <p:cNvSpPr>
            <a:spLocks noGrp="1"/>
          </p:cNvSpPr>
          <p:nvPr>
            <p:ph type="body" sz="quarter" idx="11"/>
          </p:nvPr>
        </p:nvSpPr>
        <p:spPr/>
        <p:txBody>
          <a:bodyPr>
            <a:normAutofit fontScale="92500" lnSpcReduction="20000"/>
          </a:bodyPr>
          <a:lstStyle/>
          <a:p>
            <a:r>
              <a:rPr lang="en-GB" dirty="0"/>
              <a:t>Your role as appraiser</a:t>
            </a:r>
          </a:p>
        </p:txBody>
      </p:sp>
    </p:spTree>
    <p:extLst>
      <p:ext uri="{BB962C8B-B14F-4D97-AF65-F5344CB8AC3E}">
        <p14:creationId xmlns:p14="http://schemas.microsoft.com/office/powerpoint/2010/main" val="1213994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7055F9-5F36-454C-A7BA-D89E85CA7601}"/>
              </a:ext>
            </a:extLst>
          </p:cNvPr>
          <p:cNvSpPr>
            <a:spLocks noGrp="1"/>
          </p:cNvSpPr>
          <p:nvPr>
            <p:ph type="body" sz="quarter" idx="10"/>
          </p:nvPr>
        </p:nvSpPr>
        <p:spPr/>
        <p:txBody>
          <a:bodyPr>
            <a:normAutofit/>
          </a:bodyPr>
          <a:lstStyle/>
          <a:p>
            <a:r>
              <a:rPr lang="en-GB" sz="2800" dirty="0"/>
              <a:t>What you do</a:t>
            </a:r>
          </a:p>
          <a:p>
            <a:r>
              <a:rPr lang="en-GB" sz="2800" dirty="0"/>
              <a:t>Why you do it in that way</a:t>
            </a:r>
          </a:p>
          <a:p>
            <a:r>
              <a:rPr lang="en-GB" sz="2800" dirty="0"/>
              <a:t>How well you do it</a:t>
            </a:r>
          </a:p>
        </p:txBody>
      </p:sp>
      <p:sp>
        <p:nvSpPr>
          <p:cNvPr id="3" name="Text Placeholder 2">
            <a:extLst>
              <a:ext uri="{FF2B5EF4-FFF2-40B4-BE49-F238E27FC236}">
                <a16:creationId xmlns:a16="http://schemas.microsoft.com/office/drawing/2014/main" id="{000083D6-69E4-4249-A6FF-8885B60C3570}"/>
              </a:ext>
            </a:extLst>
          </p:cNvPr>
          <p:cNvSpPr>
            <a:spLocks noGrp="1"/>
          </p:cNvSpPr>
          <p:nvPr>
            <p:ph type="body" sz="quarter" idx="11"/>
          </p:nvPr>
        </p:nvSpPr>
        <p:spPr/>
        <p:txBody>
          <a:bodyPr>
            <a:normAutofit fontScale="92500" lnSpcReduction="20000"/>
          </a:bodyPr>
          <a:lstStyle/>
          <a:p>
            <a:r>
              <a:rPr lang="en-GB" dirty="0"/>
              <a:t>Supporting information</a:t>
            </a:r>
          </a:p>
        </p:txBody>
      </p:sp>
    </p:spTree>
    <p:extLst>
      <p:ext uri="{BB962C8B-B14F-4D97-AF65-F5344CB8AC3E}">
        <p14:creationId xmlns:p14="http://schemas.microsoft.com/office/powerpoint/2010/main" val="1809439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F2AFD-40B5-46F4-ACC5-B8CA7B14A522}"/>
              </a:ext>
            </a:extLst>
          </p:cNvPr>
          <p:cNvSpPr>
            <a:spLocks noGrp="1"/>
          </p:cNvSpPr>
          <p:nvPr>
            <p:ph type="body" sz="quarter" idx="10"/>
          </p:nvPr>
        </p:nvSpPr>
        <p:spPr/>
        <p:txBody>
          <a:bodyPr>
            <a:normAutofit/>
          </a:bodyPr>
          <a:lstStyle/>
          <a:p>
            <a:pPr marL="0" indent="0">
              <a:buNone/>
            </a:pPr>
            <a:r>
              <a:rPr lang="en-GB" sz="2400" dirty="0"/>
              <a:t>For all domains:</a:t>
            </a:r>
          </a:p>
          <a:p>
            <a:r>
              <a:rPr lang="en-GB" sz="2400" dirty="0"/>
              <a:t>Training attended (e.g. FDA courses)</a:t>
            </a:r>
          </a:p>
          <a:p>
            <a:r>
              <a:rPr lang="en-GB" sz="2400" dirty="0"/>
              <a:t>Relevant e-learning packages (e.g. e-learning for Health Educator Hub)</a:t>
            </a:r>
          </a:p>
          <a:p>
            <a:r>
              <a:rPr lang="en-GB" sz="2400" dirty="0"/>
              <a:t>Reflections on your current practice</a:t>
            </a:r>
          </a:p>
          <a:p>
            <a:r>
              <a:rPr lang="en-GB" sz="2400" dirty="0"/>
              <a:t>Critical analysis of relevant literature</a:t>
            </a:r>
          </a:p>
          <a:p>
            <a:endParaRPr lang="en-GB" sz="2400" dirty="0"/>
          </a:p>
        </p:txBody>
      </p:sp>
      <p:sp>
        <p:nvSpPr>
          <p:cNvPr id="3" name="Text Placeholder 2">
            <a:extLst>
              <a:ext uri="{FF2B5EF4-FFF2-40B4-BE49-F238E27FC236}">
                <a16:creationId xmlns:a16="http://schemas.microsoft.com/office/drawing/2014/main" id="{59AAA6F8-28CC-4577-A834-47B6041ACFEF}"/>
              </a:ext>
            </a:extLst>
          </p:cNvPr>
          <p:cNvSpPr>
            <a:spLocks noGrp="1"/>
          </p:cNvSpPr>
          <p:nvPr>
            <p:ph type="body" sz="quarter" idx="11"/>
          </p:nvPr>
        </p:nvSpPr>
        <p:spPr/>
        <p:txBody>
          <a:bodyPr>
            <a:normAutofit fontScale="92500" lnSpcReduction="20000"/>
          </a:bodyPr>
          <a:lstStyle/>
          <a:p>
            <a:r>
              <a:rPr lang="en-GB" dirty="0"/>
              <a:t>Types of supporting information</a:t>
            </a:r>
          </a:p>
        </p:txBody>
      </p:sp>
    </p:spTree>
    <p:extLst>
      <p:ext uri="{BB962C8B-B14F-4D97-AF65-F5344CB8AC3E}">
        <p14:creationId xmlns:p14="http://schemas.microsoft.com/office/powerpoint/2010/main" val="109224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CA0DB5-AADE-484A-A4F7-F31580276C58}"/>
              </a:ext>
            </a:extLst>
          </p:cNvPr>
          <p:cNvSpPr>
            <a:spLocks noGrp="1"/>
          </p:cNvSpPr>
          <p:nvPr>
            <p:ph type="body" sz="quarter" idx="10"/>
          </p:nvPr>
        </p:nvSpPr>
        <p:spPr/>
        <p:txBody>
          <a:bodyPr>
            <a:normAutofit/>
          </a:bodyPr>
          <a:lstStyle/>
          <a:p>
            <a:r>
              <a:rPr lang="en-GB" sz="2400" dirty="0"/>
              <a:t>GMC Trainee Survey Results/National Student Survey</a:t>
            </a:r>
          </a:p>
          <a:p>
            <a:r>
              <a:rPr lang="en-GB" sz="2400" dirty="0"/>
              <a:t>Other feedback from trainees/students</a:t>
            </a:r>
          </a:p>
          <a:p>
            <a:r>
              <a:rPr lang="en-GB" sz="2400" dirty="0"/>
              <a:t>Feedback from peers</a:t>
            </a:r>
          </a:p>
          <a:p>
            <a:r>
              <a:rPr lang="en-GB" sz="2400" dirty="0"/>
              <a:t>Feedback from Deanery visits/University QA processes</a:t>
            </a:r>
          </a:p>
          <a:p>
            <a:r>
              <a:rPr lang="en-GB" sz="2400" dirty="0"/>
              <a:t>Relevant local audits/patient feedback/student evaluation data</a:t>
            </a:r>
          </a:p>
        </p:txBody>
      </p:sp>
      <p:sp>
        <p:nvSpPr>
          <p:cNvPr id="3" name="Text Placeholder 2">
            <a:extLst>
              <a:ext uri="{FF2B5EF4-FFF2-40B4-BE49-F238E27FC236}">
                <a16:creationId xmlns:a16="http://schemas.microsoft.com/office/drawing/2014/main" id="{6EB1D48E-8835-4DB0-8515-A8FFCF8BFF44}"/>
              </a:ext>
            </a:extLst>
          </p:cNvPr>
          <p:cNvSpPr>
            <a:spLocks noGrp="1"/>
          </p:cNvSpPr>
          <p:nvPr>
            <p:ph type="body" sz="quarter" idx="11"/>
          </p:nvPr>
        </p:nvSpPr>
        <p:spPr/>
        <p:txBody>
          <a:bodyPr>
            <a:normAutofit fontScale="92500" lnSpcReduction="20000"/>
          </a:bodyPr>
          <a:lstStyle/>
          <a:p>
            <a:r>
              <a:rPr lang="en-GB" dirty="0"/>
              <a:t>Reflections on</a:t>
            </a:r>
          </a:p>
        </p:txBody>
      </p:sp>
    </p:spTree>
    <p:extLst>
      <p:ext uri="{BB962C8B-B14F-4D97-AF65-F5344CB8AC3E}">
        <p14:creationId xmlns:p14="http://schemas.microsoft.com/office/powerpoint/2010/main" val="3228178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B91B76-955F-4192-8B6E-758453638E3A}"/>
              </a:ext>
            </a:extLst>
          </p:cNvPr>
          <p:cNvSpPr>
            <a:spLocks noGrp="1"/>
          </p:cNvSpPr>
          <p:nvPr>
            <p:ph type="body" sz="quarter" idx="10"/>
          </p:nvPr>
        </p:nvSpPr>
        <p:spPr/>
        <p:txBody>
          <a:bodyPr>
            <a:normAutofit/>
          </a:bodyPr>
          <a:lstStyle/>
          <a:p>
            <a:r>
              <a:rPr lang="en-GB" sz="2400" dirty="0"/>
              <a:t>To develop confidence in discussing the trainer role and related supporting information and personal development plan with a Secondary Care trainer recognised by the GMC, or an appraisee planning to take up a trainer role.</a:t>
            </a:r>
          </a:p>
        </p:txBody>
      </p:sp>
      <p:sp>
        <p:nvSpPr>
          <p:cNvPr id="3" name="Text Placeholder 2">
            <a:extLst>
              <a:ext uri="{FF2B5EF4-FFF2-40B4-BE49-F238E27FC236}">
                <a16:creationId xmlns:a16="http://schemas.microsoft.com/office/drawing/2014/main" id="{3039F951-8399-4DF6-8C02-693830AE20B7}"/>
              </a:ext>
            </a:extLst>
          </p:cNvPr>
          <p:cNvSpPr>
            <a:spLocks noGrp="1"/>
          </p:cNvSpPr>
          <p:nvPr>
            <p:ph type="body" sz="quarter" idx="11"/>
          </p:nvPr>
        </p:nvSpPr>
        <p:spPr/>
        <p:txBody>
          <a:bodyPr>
            <a:normAutofit fontScale="92500" lnSpcReduction="20000"/>
          </a:bodyPr>
          <a:lstStyle/>
          <a:p>
            <a:r>
              <a:rPr lang="en-GB" dirty="0"/>
              <a:t>Aims of this module</a:t>
            </a:r>
          </a:p>
        </p:txBody>
      </p:sp>
    </p:spTree>
    <p:extLst>
      <p:ext uri="{BB962C8B-B14F-4D97-AF65-F5344CB8AC3E}">
        <p14:creationId xmlns:p14="http://schemas.microsoft.com/office/powerpoint/2010/main" val="330547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7522A-519C-4CFD-9499-1CF550B59F3B}"/>
              </a:ext>
            </a:extLst>
          </p:cNvPr>
          <p:cNvSpPr>
            <a:spLocks noGrp="1"/>
          </p:cNvSpPr>
          <p:nvPr>
            <p:ph type="body" sz="quarter" idx="10"/>
          </p:nvPr>
        </p:nvSpPr>
        <p:spPr/>
        <p:txBody>
          <a:bodyPr>
            <a:normAutofit/>
          </a:bodyPr>
          <a:lstStyle/>
          <a:p>
            <a:r>
              <a:rPr lang="en-GB" sz="2000" dirty="0"/>
              <a:t>M&amp;M meetings (anonymised)</a:t>
            </a:r>
          </a:p>
          <a:p>
            <a:r>
              <a:rPr lang="en-GB" sz="2000" dirty="0"/>
              <a:t>Induction timetables</a:t>
            </a:r>
          </a:p>
          <a:p>
            <a:r>
              <a:rPr lang="en-GB" sz="2000" dirty="0"/>
              <a:t>Arrangements for supervision</a:t>
            </a:r>
          </a:p>
          <a:p>
            <a:r>
              <a:rPr lang="en-GB" sz="2000" dirty="0"/>
              <a:t>Minutes of relevant Senior Staff Meetings</a:t>
            </a:r>
          </a:p>
          <a:p>
            <a:r>
              <a:rPr lang="en-GB" sz="2000" dirty="0"/>
              <a:t>Anonymised discussions with or about trainees/students in difficulty</a:t>
            </a:r>
          </a:p>
          <a:p>
            <a:r>
              <a:rPr lang="en-GB" sz="2000" dirty="0"/>
              <a:t>Case Based Discussion</a:t>
            </a:r>
          </a:p>
          <a:p>
            <a:r>
              <a:rPr lang="en-GB" sz="2000" dirty="0"/>
              <a:t>Supervision of a QIP/ Audit completed by a trainee/student</a:t>
            </a:r>
          </a:p>
        </p:txBody>
      </p:sp>
      <p:sp>
        <p:nvSpPr>
          <p:cNvPr id="3" name="Text Placeholder 2">
            <a:extLst>
              <a:ext uri="{FF2B5EF4-FFF2-40B4-BE49-F238E27FC236}">
                <a16:creationId xmlns:a16="http://schemas.microsoft.com/office/drawing/2014/main" id="{07E1EADF-695E-483A-A596-13ED5E8875A4}"/>
              </a:ext>
            </a:extLst>
          </p:cNvPr>
          <p:cNvSpPr>
            <a:spLocks noGrp="1"/>
          </p:cNvSpPr>
          <p:nvPr>
            <p:ph type="body" sz="quarter" idx="11"/>
          </p:nvPr>
        </p:nvSpPr>
        <p:spPr/>
        <p:txBody>
          <a:bodyPr>
            <a:normAutofit fontScale="55000" lnSpcReduction="20000"/>
          </a:bodyPr>
          <a:lstStyle/>
          <a:p>
            <a:r>
              <a:rPr lang="en-GB" dirty="0"/>
              <a:t>Domain 1:  Ensuring safe and effective patient care through training</a:t>
            </a:r>
          </a:p>
        </p:txBody>
      </p:sp>
    </p:spTree>
    <p:extLst>
      <p:ext uri="{BB962C8B-B14F-4D97-AF65-F5344CB8AC3E}">
        <p14:creationId xmlns:p14="http://schemas.microsoft.com/office/powerpoint/2010/main" val="220580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6854B4-98C2-41C8-B34B-F00C1B284CA2}"/>
              </a:ext>
            </a:extLst>
          </p:cNvPr>
          <p:cNvSpPr>
            <a:spLocks noGrp="1"/>
          </p:cNvSpPr>
          <p:nvPr>
            <p:ph type="body" sz="quarter" idx="10"/>
          </p:nvPr>
        </p:nvSpPr>
        <p:spPr>
          <a:xfrm>
            <a:off x="765222" y="1223914"/>
            <a:ext cx="7684786" cy="3364696"/>
          </a:xfrm>
        </p:spPr>
        <p:txBody>
          <a:bodyPr>
            <a:noAutofit/>
          </a:bodyPr>
          <a:lstStyle/>
          <a:p>
            <a:r>
              <a:rPr lang="en-GB" sz="2000" dirty="0"/>
              <a:t>Induction</a:t>
            </a:r>
          </a:p>
          <a:p>
            <a:r>
              <a:rPr lang="en-GB" sz="2000" dirty="0"/>
              <a:t>Meetings where trainee/student feedback/ NTS etc is discussed</a:t>
            </a:r>
          </a:p>
          <a:p>
            <a:r>
              <a:rPr lang="en-GB" sz="2000" dirty="0"/>
              <a:t>Reflections on feedback received from trainees/students</a:t>
            </a:r>
          </a:p>
          <a:p>
            <a:r>
              <a:rPr lang="en-GB" sz="2000" dirty="0"/>
              <a:t>Reflections on a teaching session delivered by a trainee or a peer</a:t>
            </a:r>
          </a:p>
          <a:p>
            <a:r>
              <a:rPr lang="en-GB" sz="2000" dirty="0"/>
              <a:t>Departmental education programme/course you teach based on </a:t>
            </a:r>
            <a:r>
              <a:rPr lang="en-GB" sz="2000" dirty="0" err="1"/>
              <a:t>curriculae</a:t>
            </a:r>
            <a:endParaRPr lang="en-GB" sz="2000" dirty="0"/>
          </a:p>
          <a:p>
            <a:r>
              <a:rPr lang="en-GB" sz="2000" dirty="0"/>
              <a:t>Teaching timetables</a:t>
            </a:r>
          </a:p>
          <a:p>
            <a:r>
              <a:rPr lang="en-GB" sz="2000" dirty="0"/>
              <a:t>Examples of when trainees have spoken out when a mistake was made or if they felt something was wrong – because they felt safe to do so – what did you do?</a:t>
            </a:r>
          </a:p>
        </p:txBody>
      </p:sp>
      <p:sp>
        <p:nvSpPr>
          <p:cNvPr id="3" name="Text Placeholder 2">
            <a:extLst>
              <a:ext uri="{FF2B5EF4-FFF2-40B4-BE49-F238E27FC236}">
                <a16:creationId xmlns:a16="http://schemas.microsoft.com/office/drawing/2014/main" id="{B5E26F1C-F53A-482F-9431-B59E656462A6}"/>
              </a:ext>
            </a:extLst>
          </p:cNvPr>
          <p:cNvSpPr>
            <a:spLocks noGrp="1"/>
          </p:cNvSpPr>
          <p:nvPr>
            <p:ph type="body" sz="quarter" idx="11"/>
          </p:nvPr>
        </p:nvSpPr>
        <p:spPr/>
        <p:txBody>
          <a:bodyPr>
            <a:normAutofit fontScale="55000" lnSpcReduction="20000"/>
          </a:bodyPr>
          <a:lstStyle/>
          <a:p>
            <a:r>
              <a:rPr lang="en-GB" dirty="0"/>
              <a:t>Domain 2:  Establishing and Maintaining an environment for learning</a:t>
            </a:r>
          </a:p>
        </p:txBody>
      </p:sp>
    </p:spTree>
    <p:extLst>
      <p:ext uri="{BB962C8B-B14F-4D97-AF65-F5344CB8AC3E}">
        <p14:creationId xmlns:p14="http://schemas.microsoft.com/office/powerpoint/2010/main" val="827568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CF1AB8-2143-418C-8E4A-17864399AD3B}"/>
              </a:ext>
            </a:extLst>
          </p:cNvPr>
          <p:cNvSpPr>
            <a:spLocks noGrp="1"/>
          </p:cNvSpPr>
          <p:nvPr>
            <p:ph type="body" sz="quarter" idx="10"/>
          </p:nvPr>
        </p:nvSpPr>
        <p:spPr/>
        <p:txBody>
          <a:bodyPr>
            <a:normAutofit/>
          </a:bodyPr>
          <a:lstStyle/>
          <a:p>
            <a:r>
              <a:rPr lang="en-GB" sz="2400" dirty="0"/>
              <a:t>Teaching programmes for your department</a:t>
            </a:r>
          </a:p>
          <a:p>
            <a:r>
              <a:rPr lang="en-GB" sz="2400" dirty="0"/>
              <a:t>Teaching plans and evaluations </a:t>
            </a:r>
          </a:p>
          <a:p>
            <a:r>
              <a:rPr lang="en-GB" sz="2400" dirty="0"/>
              <a:t>A review of a teaching session by a peer </a:t>
            </a:r>
          </a:p>
          <a:p>
            <a:r>
              <a:rPr lang="en-GB" sz="2400" dirty="0"/>
              <a:t>Courses you are involved in delivering </a:t>
            </a:r>
          </a:p>
          <a:p>
            <a:r>
              <a:rPr lang="en-GB" sz="2400" dirty="0"/>
              <a:t>Any certificate of a course related to teaching and facilitating learning</a:t>
            </a:r>
          </a:p>
        </p:txBody>
      </p:sp>
      <p:sp>
        <p:nvSpPr>
          <p:cNvPr id="3" name="Text Placeholder 2">
            <a:extLst>
              <a:ext uri="{FF2B5EF4-FFF2-40B4-BE49-F238E27FC236}">
                <a16:creationId xmlns:a16="http://schemas.microsoft.com/office/drawing/2014/main" id="{12F1E898-F6E9-40AA-8593-FF5C97C64979}"/>
              </a:ext>
            </a:extLst>
          </p:cNvPr>
          <p:cNvSpPr>
            <a:spLocks noGrp="1"/>
          </p:cNvSpPr>
          <p:nvPr>
            <p:ph type="body" sz="quarter" idx="11"/>
          </p:nvPr>
        </p:nvSpPr>
        <p:spPr/>
        <p:txBody>
          <a:bodyPr>
            <a:normAutofit/>
          </a:bodyPr>
          <a:lstStyle/>
          <a:p>
            <a:r>
              <a:rPr lang="en-GB" sz="2400" dirty="0"/>
              <a:t>Domain 3:  Teaching and facilitating learning</a:t>
            </a:r>
          </a:p>
        </p:txBody>
      </p:sp>
    </p:spTree>
    <p:extLst>
      <p:ext uri="{BB962C8B-B14F-4D97-AF65-F5344CB8AC3E}">
        <p14:creationId xmlns:p14="http://schemas.microsoft.com/office/powerpoint/2010/main" val="3332431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33704D-51BB-4A5E-BCC9-389427918D13}"/>
              </a:ext>
            </a:extLst>
          </p:cNvPr>
          <p:cNvSpPr>
            <a:spLocks noGrp="1"/>
          </p:cNvSpPr>
          <p:nvPr>
            <p:ph type="body" sz="quarter" idx="10"/>
          </p:nvPr>
        </p:nvSpPr>
        <p:spPr/>
        <p:txBody>
          <a:bodyPr>
            <a:normAutofit/>
          </a:bodyPr>
          <a:lstStyle/>
          <a:p>
            <a:r>
              <a:rPr lang="en-GB" sz="2000" dirty="0"/>
              <a:t>Anonymised examples of completed WPBAs or Educational Supervisors reports</a:t>
            </a:r>
          </a:p>
          <a:p>
            <a:r>
              <a:rPr lang="en-GB" sz="2000" dirty="0"/>
              <a:t>Questions you have written for college exams</a:t>
            </a:r>
          </a:p>
          <a:p>
            <a:r>
              <a:rPr lang="en-GB" sz="2000" dirty="0"/>
              <a:t>Feedback given to candidates after an exam</a:t>
            </a:r>
          </a:p>
          <a:p>
            <a:r>
              <a:rPr lang="en-GB" sz="2000" dirty="0"/>
              <a:t>Examples of assessments you have devised for use in your area</a:t>
            </a:r>
          </a:p>
          <a:p>
            <a:r>
              <a:rPr lang="en-GB" sz="2000" dirty="0"/>
              <a:t>Certificates from acting as an examiner</a:t>
            </a:r>
          </a:p>
          <a:p>
            <a:r>
              <a:rPr lang="en-GB" sz="2000" dirty="0"/>
              <a:t>Feedback given to a trainee as part of a learning event</a:t>
            </a:r>
          </a:p>
        </p:txBody>
      </p:sp>
      <p:sp>
        <p:nvSpPr>
          <p:cNvPr id="3" name="Text Placeholder 2">
            <a:extLst>
              <a:ext uri="{FF2B5EF4-FFF2-40B4-BE49-F238E27FC236}">
                <a16:creationId xmlns:a16="http://schemas.microsoft.com/office/drawing/2014/main" id="{A7A512B3-1956-4DC7-99AB-8A205BD97255}"/>
              </a:ext>
            </a:extLst>
          </p:cNvPr>
          <p:cNvSpPr>
            <a:spLocks noGrp="1"/>
          </p:cNvSpPr>
          <p:nvPr>
            <p:ph type="body" sz="quarter" idx="11"/>
          </p:nvPr>
        </p:nvSpPr>
        <p:spPr/>
        <p:txBody>
          <a:bodyPr>
            <a:normAutofit/>
          </a:bodyPr>
          <a:lstStyle/>
          <a:p>
            <a:r>
              <a:rPr lang="en-GB" sz="2400" dirty="0"/>
              <a:t>Domain 4:  Enhancing learning through assessment</a:t>
            </a:r>
          </a:p>
        </p:txBody>
      </p:sp>
    </p:spTree>
    <p:extLst>
      <p:ext uri="{BB962C8B-B14F-4D97-AF65-F5344CB8AC3E}">
        <p14:creationId xmlns:p14="http://schemas.microsoft.com/office/powerpoint/2010/main" val="1713078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BF6D43-C697-45D5-B3C9-7371016E0AFA}"/>
              </a:ext>
            </a:extLst>
          </p:cNvPr>
          <p:cNvSpPr>
            <a:spLocks noGrp="1"/>
          </p:cNvSpPr>
          <p:nvPr>
            <p:ph type="body" sz="quarter" idx="10"/>
          </p:nvPr>
        </p:nvSpPr>
        <p:spPr/>
        <p:txBody>
          <a:bodyPr>
            <a:normAutofit/>
          </a:bodyPr>
          <a:lstStyle/>
          <a:p>
            <a:r>
              <a:rPr lang="en-GB" sz="2000" dirty="0"/>
              <a:t>Induction/midpoint and end of block meeting entry for a trainee</a:t>
            </a:r>
          </a:p>
          <a:p>
            <a:r>
              <a:rPr lang="en-GB" sz="2000" dirty="0"/>
              <a:t>Anonymised example of when you had a trainee in difficulty</a:t>
            </a:r>
          </a:p>
          <a:p>
            <a:r>
              <a:rPr lang="en-GB" sz="2000" dirty="0"/>
              <a:t>PDP plan agreed with a trainee </a:t>
            </a:r>
          </a:p>
          <a:p>
            <a:r>
              <a:rPr lang="en-GB" sz="2000" dirty="0"/>
              <a:t>ARCP panels – details of this (anonymised appropriately)</a:t>
            </a:r>
          </a:p>
          <a:p>
            <a:r>
              <a:rPr lang="en-GB" sz="2000" dirty="0"/>
              <a:t>Notes from Speciality Training Committee meetings</a:t>
            </a:r>
          </a:p>
          <a:p>
            <a:r>
              <a:rPr lang="en-GB" sz="2000" dirty="0"/>
              <a:t>Evidence of attendance at trainee interviews</a:t>
            </a:r>
          </a:p>
          <a:p>
            <a:r>
              <a:rPr lang="en-GB" sz="2000" dirty="0"/>
              <a:t>Meeting notes when trainees discussed to monitor progress and highlight concerns</a:t>
            </a:r>
          </a:p>
        </p:txBody>
      </p:sp>
      <p:sp>
        <p:nvSpPr>
          <p:cNvPr id="3" name="Text Placeholder 2">
            <a:extLst>
              <a:ext uri="{FF2B5EF4-FFF2-40B4-BE49-F238E27FC236}">
                <a16:creationId xmlns:a16="http://schemas.microsoft.com/office/drawing/2014/main" id="{0232D32B-0F28-4C34-9A89-6F8414BF41CB}"/>
              </a:ext>
            </a:extLst>
          </p:cNvPr>
          <p:cNvSpPr>
            <a:spLocks noGrp="1"/>
          </p:cNvSpPr>
          <p:nvPr>
            <p:ph type="body" sz="quarter" idx="11"/>
          </p:nvPr>
        </p:nvSpPr>
        <p:spPr>
          <a:xfrm>
            <a:off x="598337" y="586740"/>
            <a:ext cx="8185439" cy="640795"/>
          </a:xfrm>
        </p:spPr>
        <p:txBody>
          <a:bodyPr>
            <a:noAutofit/>
          </a:bodyPr>
          <a:lstStyle/>
          <a:p>
            <a:r>
              <a:rPr lang="en-GB" sz="2000" dirty="0"/>
              <a:t>Domain 5:  Supporting and monitoring educational progress (Educational Supervisors)</a:t>
            </a:r>
          </a:p>
        </p:txBody>
      </p:sp>
    </p:spTree>
    <p:extLst>
      <p:ext uri="{BB962C8B-B14F-4D97-AF65-F5344CB8AC3E}">
        <p14:creationId xmlns:p14="http://schemas.microsoft.com/office/powerpoint/2010/main" val="1997615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BF6D43-C697-45D5-B3C9-7371016E0AFA}"/>
              </a:ext>
            </a:extLst>
          </p:cNvPr>
          <p:cNvSpPr>
            <a:spLocks noGrp="1"/>
          </p:cNvSpPr>
          <p:nvPr>
            <p:ph type="body" sz="quarter" idx="10"/>
          </p:nvPr>
        </p:nvSpPr>
        <p:spPr/>
        <p:txBody>
          <a:bodyPr>
            <a:normAutofit/>
          </a:bodyPr>
          <a:lstStyle/>
          <a:p>
            <a:r>
              <a:rPr lang="en-GB" altLang="en-US" sz="2000" dirty="0"/>
              <a:t>Anonymised completion of assessment requirements for a clinical block with feedback to student</a:t>
            </a:r>
          </a:p>
          <a:p>
            <a:r>
              <a:rPr lang="en-GB" altLang="en-US" sz="2000" dirty="0"/>
              <a:t>Attendance at EO training events relating to student assessment</a:t>
            </a:r>
          </a:p>
          <a:p>
            <a:r>
              <a:rPr lang="en-GB" altLang="en-US" sz="2000" dirty="0"/>
              <a:t>Anonymised evidence of participation in exam boards</a:t>
            </a:r>
          </a:p>
          <a:p>
            <a:r>
              <a:rPr lang="en-GB" altLang="en-US" sz="2000" dirty="0"/>
              <a:t>Evidence of facilitation and assessment of e.g. student projects</a:t>
            </a:r>
          </a:p>
          <a:p>
            <a:r>
              <a:rPr lang="en-GB" altLang="en-US" sz="2000" dirty="0"/>
              <a:t>Participation on, training for and undertaking student selection activities for admission</a:t>
            </a:r>
          </a:p>
        </p:txBody>
      </p:sp>
      <p:sp>
        <p:nvSpPr>
          <p:cNvPr id="3" name="Text Placeholder 2">
            <a:extLst>
              <a:ext uri="{FF2B5EF4-FFF2-40B4-BE49-F238E27FC236}">
                <a16:creationId xmlns:a16="http://schemas.microsoft.com/office/drawing/2014/main" id="{0232D32B-0F28-4C34-9A89-6F8414BF41CB}"/>
              </a:ext>
            </a:extLst>
          </p:cNvPr>
          <p:cNvSpPr>
            <a:spLocks noGrp="1"/>
          </p:cNvSpPr>
          <p:nvPr>
            <p:ph type="body" sz="quarter" idx="11"/>
          </p:nvPr>
        </p:nvSpPr>
        <p:spPr>
          <a:xfrm>
            <a:off x="598337" y="533400"/>
            <a:ext cx="8185439" cy="694135"/>
          </a:xfrm>
        </p:spPr>
        <p:txBody>
          <a:bodyPr>
            <a:noAutofit/>
          </a:bodyPr>
          <a:lstStyle/>
          <a:p>
            <a:r>
              <a:rPr lang="en-GB" sz="2000" dirty="0"/>
              <a:t>Domain 5:  Supporting and monitoring educational progress (University roles)</a:t>
            </a:r>
          </a:p>
        </p:txBody>
      </p:sp>
    </p:spTree>
    <p:extLst>
      <p:ext uri="{BB962C8B-B14F-4D97-AF65-F5344CB8AC3E}">
        <p14:creationId xmlns:p14="http://schemas.microsoft.com/office/powerpoint/2010/main" val="1997615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D85BD2-FFC2-485C-AED5-3BA3C2059A23}"/>
              </a:ext>
            </a:extLst>
          </p:cNvPr>
          <p:cNvSpPr>
            <a:spLocks noGrp="1"/>
          </p:cNvSpPr>
          <p:nvPr>
            <p:ph type="body" sz="quarter" idx="10"/>
          </p:nvPr>
        </p:nvSpPr>
        <p:spPr>
          <a:xfrm>
            <a:off x="765222" y="1349098"/>
            <a:ext cx="7684786" cy="3364696"/>
          </a:xfrm>
        </p:spPr>
        <p:txBody>
          <a:bodyPr>
            <a:normAutofit/>
          </a:bodyPr>
          <a:lstStyle/>
          <a:p>
            <a:r>
              <a:rPr lang="en-GB" sz="2000" dirty="0"/>
              <a:t>Reflective account of when you have given advice and support</a:t>
            </a:r>
          </a:p>
          <a:p>
            <a:r>
              <a:rPr lang="en-GB" sz="2000" dirty="0"/>
              <a:t>Examples of printed/electronic materials you provided to trainees</a:t>
            </a:r>
          </a:p>
          <a:p>
            <a:r>
              <a:rPr lang="en-GB" sz="2000" dirty="0"/>
              <a:t>Feedback or letters of thanks from trainees</a:t>
            </a:r>
          </a:p>
        </p:txBody>
      </p:sp>
      <p:sp>
        <p:nvSpPr>
          <p:cNvPr id="3" name="Text Placeholder 2">
            <a:extLst>
              <a:ext uri="{FF2B5EF4-FFF2-40B4-BE49-F238E27FC236}">
                <a16:creationId xmlns:a16="http://schemas.microsoft.com/office/drawing/2014/main" id="{46724FC6-C850-4289-A147-A3FC0294A8F7}"/>
              </a:ext>
            </a:extLst>
          </p:cNvPr>
          <p:cNvSpPr>
            <a:spLocks noGrp="1"/>
          </p:cNvSpPr>
          <p:nvPr>
            <p:ph type="body" sz="quarter" idx="11"/>
          </p:nvPr>
        </p:nvSpPr>
        <p:spPr>
          <a:xfrm>
            <a:off x="598337" y="495300"/>
            <a:ext cx="8185439" cy="732235"/>
          </a:xfrm>
        </p:spPr>
        <p:txBody>
          <a:bodyPr>
            <a:noAutofit/>
          </a:bodyPr>
          <a:lstStyle/>
          <a:p>
            <a:r>
              <a:rPr lang="en-GB" sz="2000" dirty="0"/>
              <a:t>Domain 6:  Guiding personal and professional development (Educational Supervisors)</a:t>
            </a:r>
          </a:p>
        </p:txBody>
      </p:sp>
    </p:spTree>
    <p:extLst>
      <p:ext uri="{BB962C8B-B14F-4D97-AF65-F5344CB8AC3E}">
        <p14:creationId xmlns:p14="http://schemas.microsoft.com/office/powerpoint/2010/main" val="1075529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D85BD2-FFC2-485C-AED5-3BA3C2059A23}"/>
              </a:ext>
            </a:extLst>
          </p:cNvPr>
          <p:cNvSpPr>
            <a:spLocks noGrp="1"/>
          </p:cNvSpPr>
          <p:nvPr>
            <p:ph type="body" sz="quarter" idx="10"/>
          </p:nvPr>
        </p:nvSpPr>
        <p:spPr/>
        <p:txBody>
          <a:bodyPr>
            <a:normAutofit/>
          </a:bodyPr>
          <a:lstStyle/>
          <a:p>
            <a:r>
              <a:rPr lang="en-GB" altLang="en-US" sz="2000" dirty="0"/>
              <a:t>Evidence of training on / participation in careers guidance for students</a:t>
            </a:r>
          </a:p>
          <a:p>
            <a:r>
              <a:rPr lang="en-GB" altLang="en-US" sz="2000" dirty="0"/>
              <a:t>Evidence of attending training on pastoral or professional development for students </a:t>
            </a:r>
          </a:p>
          <a:p>
            <a:r>
              <a:rPr lang="en-GB" altLang="en-US" sz="2000" dirty="0"/>
              <a:t>Evidence of training on inclusivity e.g. reasonable adjustments for disability </a:t>
            </a:r>
          </a:p>
          <a:p>
            <a:r>
              <a:rPr lang="en-GB" altLang="en-US" sz="2000" dirty="0"/>
              <a:t>Reflection of pastoral and or professionalism activities e.g. student mentor activities, Health and conduct or fitness to practice activities</a:t>
            </a:r>
          </a:p>
        </p:txBody>
      </p:sp>
      <p:sp>
        <p:nvSpPr>
          <p:cNvPr id="3" name="Text Placeholder 2">
            <a:extLst>
              <a:ext uri="{FF2B5EF4-FFF2-40B4-BE49-F238E27FC236}">
                <a16:creationId xmlns:a16="http://schemas.microsoft.com/office/drawing/2014/main" id="{46724FC6-C850-4289-A147-A3FC0294A8F7}"/>
              </a:ext>
            </a:extLst>
          </p:cNvPr>
          <p:cNvSpPr>
            <a:spLocks noGrp="1"/>
          </p:cNvSpPr>
          <p:nvPr>
            <p:ph type="body" sz="quarter" idx="11"/>
          </p:nvPr>
        </p:nvSpPr>
        <p:spPr>
          <a:xfrm>
            <a:off x="598337" y="518160"/>
            <a:ext cx="7974163" cy="709375"/>
          </a:xfrm>
        </p:spPr>
        <p:txBody>
          <a:bodyPr>
            <a:noAutofit/>
          </a:bodyPr>
          <a:lstStyle/>
          <a:p>
            <a:r>
              <a:rPr lang="en-GB" sz="2000" dirty="0"/>
              <a:t>Domain 6:  Guiding personal and professional development (University roles)</a:t>
            </a:r>
          </a:p>
        </p:txBody>
      </p:sp>
    </p:spTree>
    <p:extLst>
      <p:ext uri="{BB962C8B-B14F-4D97-AF65-F5344CB8AC3E}">
        <p14:creationId xmlns:p14="http://schemas.microsoft.com/office/powerpoint/2010/main" val="1075529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0D5789-1653-478C-9AA5-C50E625E7E1D}"/>
              </a:ext>
            </a:extLst>
          </p:cNvPr>
          <p:cNvSpPr>
            <a:spLocks noGrp="1"/>
          </p:cNvSpPr>
          <p:nvPr>
            <p:ph type="body" sz="quarter" idx="10"/>
          </p:nvPr>
        </p:nvSpPr>
        <p:spPr/>
        <p:txBody>
          <a:bodyPr>
            <a:normAutofit lnSpcReduction="10000"/>
          </a:bodyPr>
          <a:lstStyle/>
          <a:p>
            <a:r>
              <a:rPr lang="en-GB" sz="2400" dirty="0"/>
              <a:t>All domains mentioned count: this is about a PDP in the trainer role</a:t>
            </a:r>
          </a:p>
          <a:p>
            <a:r>
              <a:rPr lang="en-GB" sz="2400" dirty="0"/>
              <a:t>Reflection on next steps</a:t>
            </a:r>
          </a:p>
          <a:p>
            <a:r>
              <a:rPr lang="en-GB" sz="2400" dirty="0"/>
              <a:t>Suitable evidence</a:t>
            </a:r>
          </a:p>
          <a:p>
            <a:pPr lvl="1"/>
            <a:r>
              <a:rPr lang="en-GB" sz="2000" dirty="0"/>
              <a:t>Consider how the evidence informed your development</a:t>
            </a:r>
          </a:p>
          <a:p>
            <a:pPr lvl="1"/>
            <a:r>
              <a:rPr lang="en-GB" sz="2000" dirty="0"/>
              <a:t>Any changes to curriculum?</a:t>
            </a:r>
          </a:p>
          <a:p>
            <a:pPr lvl="1"/>
            <a:r>
              <a:rPr lang="en-GB" sz="2000" dirty="0"/>
              <a:t>e.g. Simulation; Doctors/Students in difficulty </a:t>
            </a:r>
          </a:p>
          <a:p>
            <a:pPr lvl="1"/>
            <a:r>
              <a:rPr lang="en-GB" sz="2000" dirty="0"/>
              <a:t>Any gaps?</a:t>
            </a:r>
          </a:p>
          <a:p>
            <a:endParaRPr lang="en-GB" sz="2400" dirty="0"/>
          </a:p>
        </p:txBody>
      </p:sp>
      <p:sp>
        <p:nvSpPr>
          <p:cNvPr id="3" name="Text Placeholder 2">
            <a:extLst>
              <a:ext uri="{FF2B5EF4-FFF2-40B4-BE49-F238E27FC236}">
                <a16:creationId xmlns:a16="http://schemas.microsoft.com/office/drawing/2014/main" id="{B28B282A-0F48-49AB-968E-6CBB285149C3}"/>
              </a:ext>
            </a:extLst>
          </p:cNvPr>
          <p:cNvSpPr>
            <a:spLocks noGrp="1"/>
          </p:cNvSpPr>
          <p:nvPr>
            <p:ph type="body" sz="quarter" idx="11"/>
          </p:nvPr>
        </p:nvSpPr>
        <p:spPr/>
        <p:txBody>
          <a:bodyPr>
            <a:normAutofit fontScale="55000" lnSpcReduction="20000"/>
          </a:bodyPr>
          <a:lstStyle/>
          <a:p>
            <a:r>
              <a:rPr lang="en-GB" dirty="0"/>
              <a:t>Domain 7:  Continuing professional development as an educator</a:t>
            </a:r>
          </a:p>
        </p:txBody>
      </p:sp>
    </p:spTree>
    <p:extLst>
      <p:ext uri="{BB962C8B-B14F-4D97-AF65-F5344CB8AC3E}">
        <p14:creationId xmlns:p14="http://schemas.microsoft.com/office/powerpoint/2010/main" val="982031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75FE15-242F-4455-9182-1111343A8F46}"/>
              </a:ext>
            </a:extLst>
          </p:cNvPr>
          <p:cNvSpPr>
            <a:spLocks noGrp="1"/>
          </p:cNvSpPr>
          <p:nvPr>
            <p:ph type="body" sz="quarter" idx="10"/>
          </p:nvPr>
        </p:nvSpPr>
        <p:spPr>
          <a:xfrm>
            <a:off x="729607" y="1349098"/>
            <a:ext cx="7684786" cy="3364696"/>
          </a:xfrm>
        </p:spPr>
        <p:txBody>
          <a:bodyPr>
            <a:normAutofit/>
          </a:bodyPr>
          <a:lstStyle/>
          <a:p>
            <a:pPr marL="0" indent="0" algn="ctr">
              <a:buNone/>
            </a:pPr>
            <a:endParaRPr lang="en-GB" sz="2800" dirty="0"/>
          </a:p>
          <a:p>
            <a:pPr marL="0" indent="0" algn="ctr">
              <a:buNone/>
            </a:pPr>
            <a:r>
              <a:rPr lang="en-GB" sz="2800" dirty="0"/>
              <a:t>Evidence covering the 5-year revalidation cycle that the trainer continues to remain up-to-date in all elements of their trainer role.</a:t>
            </a:r>
          </a:p>
        </p:txBody>
      </p:sp>
      <p:sp>
        <p:nvSpPr>
          <p:cNvPr id="3" name="Text Placeholder 2">
            <a:extLst>
              <a:ext uri="{FF2B5EF4-FFF2-40B4-BE49-F238E27FC236}">
                <a16:creationId xmlns:a16="http://schemas.microsoft.com/office/drawing/2014/main" id="{14AB8B3C-6B50-4A46-AB57-E960602BFE23}"/>
              </a:ext>
            </a:extLst>
          </p:cNvPr>
          <p:cNvSpPr>
            <a:spLocks noGrp="1"/>
          </p:cNvSpPr>
          <p:nvPr>
            <p:ph type="body" sz="quarter" idx="11"/>
          </p:nvPr>
        </p:nvSpPr>
        <p:spPr/>
        <p:txBody>
          <a:bodyPr>
            <a:normAutofit fontScale="92500" lnSpcReduction="20000"/>
          </a:bodyPr>
          <a:lstStyle/>
          <a:p>
            <a:r>
              <a:rPr lang="en-GB" dirty="0"/>
              <a:t>Ongoing trainer status</a:t>
            </a:r>
          </a:p>
        </p:txBody>
      </p:sp>
    </p:spTree>
    <p:extLst>
      <p:ext uri="{BB962C8B-B14F-4D97-AF65-F5344CB8AC3E}">
        <p14:creationId xmlns:p14="http://schemas.microsoft.com/office/powerpoint/2010/main" val="507364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E11B0-5B6C-44FB-B021-DABAC40C6854}"/>
              </a:ext>
            </a:extLst>
          </p:cNvPr>
          <p:cNvSpPr>
            <a:spLocks noGrp="1"/>
          </p:cNvSpPr>
          <p:nvPr>
            <p:ph type="body" sz="quarter" idx="10"/>
          </p:nvPr>
        </p:nvSpPr>
        <p:spPr/>
        <p:txBody>
          <a:bodyPr>
            <a:normAutofit/>
          </a:bodyPr>
          <a:lstStyle/>
          <a:p>
            <a:r>
              <a:rPr lang="en-GB" sz="2400" dirty="0"/>
              <a:t>The role of the appraiser in supporting trainers to reflect on relevant supporting information</a:t>
            </a:r>
          </a:p>
          <a:p>
            <a:r>
              <a:rPr lang="en-GB" sz="2400" dirty="0"/>
              <a:t>What kind of supporting information would be relevant to the different domains of the trainer framework</a:t>
            </a:r>
          </a:p>
          <a:p>
            <a:r>
              <a:rPr lang="en-GB" sz="2400" dirty="0"/>
              <a:t>The role of the automated Form 7 created following the appraisal</a:t>
            </a:r>
          </a:p>
          <a:p>
            <a:r>
              <a:rPr lang="en-GB" sz="2400" dirty="0"/>
              <a:t>How this fits into GMC revalidation</a:t>
            </a:r>
          </a:p>
        </p:txBody>
      </p:sp>
      <p:sp>
        <p:nvSpPr>
          <p:cNvPr id="3" name="Text Placeholder 2">
            <a:extLst>
              <a:ext uri="{FF2B5EF4-FFF2-40B4-BE49-F238E27FC236}">
                <a16:creationId xmlns:a16="http://schemas.microsoft.com/office/drawing/2014/main" id="{ED4E236D-B832-44F3-A21D-992BB7B742E0}"/>
              </a:ext>
            </a:extLst>
          </p:cNvPr>
          <p:cNvSpPr>
            <a:spLocks noGrp="1"/>
          </p:cNvSpPr>
          <p:nvPr>
            <p:ph type="body" sz="quarter" idx="11"/>
          </p:nvPr>
        </p:nvSpPr>
        <p:spPr/>
        <p:txBody>
          <a:bodyPr>
            <a:normAutofit fontScale="92500" lnSpcReduction="20000"/>
          </a:bodyPr>
          <a:lstStyle/>
          <a:p>
            <a:r>
              <a:rPr lang="en-GB" dirty="0"/>
              <a:t>Learning outcomes</a:t>
            </a:r>
          </a:p>
        </p:txBody>
      </p:sp>
    </p:spTree>
    <p:extLst>
      <p:ext uri="{BB962C8B-B14F-4D97-AF65-F5344CB8AC3E}">
        <p14:creationId xmlns:p14="http://schemas.microsoft.com/office/powerpoint/2010/main" val="1631707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047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33C01-D516-4979-99C2-3157DDDAB14F}"/>
              </a:ext>
            </a:extLst>
          </p:cNvPr>
          <p:cNvSpPr>
            <a:spLocks noGrp="1"/>
          </p:cNvSpPr>
          <p:nvPr>
            <p:ph type="body" sz="quarter" idx="10"/>
          </p:nvPr>
        </p:nvSpPr>
        <p:spPr/>
        <p:txBody>
          <a:bodyPr>
            <a:normAutofit/>
          </a:bodyPr>
          <a:lstStyle/>
          <a:p>
            <a:r>
              <a:rPr lang="en-GB" sz="2800" dirty="0"/>
              <a:t>Make notes of any remaining questions</a:t>
            </a:r>
          </a:p>
          <a:p>
            <a:r>
              <a:rPr lang="en-GB" sz="2800" dirty="0"/>
              <a:t>Content here will form part of the Supporting Information discussion on day 1 </a:t>
            </a:r>
          </a:p>
        </p:txBody>
      </p:sp>
      <p:sp>
        <p:nvSpPr>
          <p:cNvPr id="3" name="Text Placeholder 2">
            <a:extLst>
              <a:ext uri="{FF2B5EF4-FFF2-40B4-BE49-F238E27FC236}">
                <a16:creationId xmlns:a16="http://schemas.microsoft.com/office/drawing/2014/main" id="{C802CEF9-56F0-49E2-9627-8B46CF5F7716}"/>
              </a:ext>
            </a:extLst>
          </p:cNvPr>
          <p:cNvSpPr>
            <a:spLocks noGrp="1"/>
          </p:cNvSpPr>
          <p:nvPr>
            <p:ph type="body" sz="quarter" idx="11"/>
          </p:nvPr>
        </p:nvSpPr>
        <p:spPr/>
        <p:txBody>
          <a:bodyPr>
            <a:normAutofit fontScale="92500" lnSpcReduction="20000"/>
          </a:bodyPr>
          <a:lstStyle/>
          <a:p>
            <a:r>
              <a:rPr lang="en-GB" dirty="0"/>
              <a:t>In preparation for the first Teams day</a:t>
            </a:r>
          </a:p>
        </p:txBody>
      </p:sp>
    </p:spTree>
    <p:extLst>
      <p:ext uri="{BB962C8B-B14F-4D97-AF65-F5344CB8AC3E}">
        <p14:creationId xmlns:p14="http://schemas.microsoft.com/office/powerpoint/2010/main" val="4212985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A7C504-E22E-4C8F-B040-3BFD4B12A58D}"/>
              </a:ext>
            </a:extLst>
          </p:cNvPr>
          <p:cNvSpPr>
            <a:spLocks noGrp="1"/>
          </p:cNvSpPr>
          <p:nvPr>
            <p:ph type="body" sz="quarter" idx="10"/>
          </p:nvPr>
        </p:nvSpPr>
        <p:spPr/>
        <p:txBody>
          <a:bodyPr>
            <a:normAutofit/>
          </a:bodyPr>
          <a:lstStyle/>
          <a:p>
            <a:r>
              <a:rPr lang="en-GB" sz="2400" dirty="0"/>
              <a:t>Appraisal covers all roles</a:t>
            </a:r>
          </a:p>
          <a:p>
            <a:r>
              <a:rPr lang="en-GB" sz="2400" dirty="0"/>
              <a:t>Relevant for trainers as well as trainees</a:t>
            </a:r>
          </a:p>
          <a:p>
            <a:r>
              <a:rPr lang="en-GB" sz="2400" dirty="0"/>
              <a:t>Part of trainees’ ARCP process</a:t>
            </a:r>
          </a:p>
          <a:p>
            <a:r>
              <a:rPr lang="en-GB" sz="2400" dirty="0"/>
              <a:t>Trainer information published on GMC register</a:t>
            </a:r>
          </a:p>
          <a:p>
            <a:r>
              <a:rPr lang="en-GB" sz="2400" dirty="0"/>
              <a:t>SOAR supports revalidation of secondary care doctors in their trainer role(s)</a:t>
            </a:r>
          </a:p>
        </p:txBody>
      </p:sp>
      <p:sp>
        <p:nvSpPr>
          <p:cNvPr id="3" name="Text Placeholder 2">
            <a:extLst>
              <a:ext uri="{FF2B5EF4-FFF2-40B4-BE49-F238E27FC236}">
                <a16:creationId xmlns:a16="http://schemas.microsoft.com/office/drawing/2014/main" id="{13FE8F2A-1508-43DF-8D28-59E101215D70}"/>
              </a:ext>
            </a:extLst>
          </p:cNvPr>
          <p:cNvSpPr>
            <a:spLocks noGrp="1"/>
          </p:cNvSpPr>
          <p:nvPr>
            <p:ph type="body" sz="quarter" idx="11"/>
          </p:nvPr>
        </p:nvSpPr>
        <p:spPr/>
        <p:txBody>
          <a:bodyPr>
            <a:normAutofit fontScale="92500" lnSpcReduction="20000"/>
          </a:bodyPr>
          <a:lstStyle/>
          <a:p>
            <a:r>
              <a:rPr lang="en-GB" dirty="0"/>
              <a:t>Background</a:t>
            </a:r>
          </a:p>
        </p:txBody>
      </p:sp>
    </p:spTree>
    <p:extLst>
      <p:ext uri="{BB962C8B-B14F-4D97-AF65-F5344CB8AC3E}">
        <p14:creationId xmlns:p14="http://schemas.microsoft.com/office/powerpoint/2010/main" val="146289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44AD15-0578-4A4D-A121-3DF8C940F383}"/>
              </a:ext>
            </a:extLst>
          </p:cNvPr>
          <p:cNvSpPr>
            <a:spLocks noGrp="1"/>
          </p:cNvSpPr>
          <p:nvPr>
            <p:ph type="body" sz="quarter" idx="10"/>
          </p:nvPr>
        </p:nvSpPr>
        <p:spPr/>
        <p:txBody>
          <a:bodyPr>
            <a:normAutofit/>
          </a:bodyPr>
          <a:lstStyle/>
          <a:p>
            <a:r>
              <a:rPr lang="en-GB" sz="2400" dirty="0"/>
              <a:t>Formal recognition of trainers in secondary care was introduced in 2013</a:t>
            </a:r>
          </a:p>
          <a:p>
            <a:r>
              <a:rPr lang="en-GB" sz="2400" dirty="0"/>
              <a:t>Doctors who fulfil the requirements have a note on their medical register entry to say ‘This doctor is a trainer recognised by the GMC’</a:t>
            </a:r>
          </a:p>
        </p:txBody>
      </p:sp>
      <p:sp>
        <p:nvSpPr>
          <p:cNvPr id="3" name="Text Placeholder 2">
            <a:extLst>
              <a:ext uri="{FF2B5EF4-FFF2-40B4-BE49-F238E27FC236}">
                <a16:creationId xmlns:a16="http://schemas.microsoft.com/office/drawing/2014/main" id="{C596A330-79B2-433A-8BC9-D9D065DD20A7}"/>
              </a:ext>
            </a:extLst>
          </p:cNvPr>
          <p:cNvSpPr>
            <a:spLocks noGrp="1"/>
          </p:cNvSpPr>
          <p:nvPr>
            <p:ph type="body" sz="quarter" idx="11"/>
          </p:nvPr>
        </p:nvSpPr>
        <p:spPr/>
        <p:txBody>
          <a:bodyPr>
            <a:normAutofit fontScale="92500" lnSpcReduction="20000"/>
          </a:bodyPr>
          <a:lstStyle/>
          <a:p>
            <a:r>
              <a:rPr lang="en-GB" dirty="0"/>
              <a:t>GMC Trainer recognition</a:t>
            </a:r>
          </a:p>
        </p:txBody>
      </p:sp>
    </p:spTree>
    <p:extLst>
      <p:ext uri="{BB962C8B-B14F-4D97-AF65-F5344CB8AC3E}">
        <p14:creationId xmlns:p14="http://schemas.microsoft.com/office/powerpoint/2010/main" val="3795645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B32933-64CF-4A10-96B5-24A9ECBDBEA1}"/>
              </a:ext>
            </a:extLst>
          </p:cNvPr>
          <p:cNvSpPr>
            <a:spLocks noGrp="1"/>
          </p:cNvSpPr>
          <p:nvPr>
            <p:ph type="body" sz="quarter" idx="10"/>
          </p:nvPr>
        </p:nvSpPr>
        <p:spPr/>
        <p:txBody>
          <a:bodyPr>
            <a:normAutofit/>
          </a:bodyPr>
          <a:lstStyle/>
          <a:p>
            <a:r>
              <a:rPr lang="en-GB" sz="2400" dirty="0"/>
              <a:t>Named postgraduate clinical supervisor</a:t>
            </a:r>
          </a:p>
          <a:p>
            <a:r>
              <a:rPr lang="en-GB" sz="2400" dirty="0"/>
              <a:t>Named postgraduate educational supervisor</a:t>
            </a:r>
          </a:p>
          <a:p>
            <a:r>
              <a:rPr lang="en-GB" sz="2400" dirty="0"/>
              <a:t>Lead coordinator of undergraduate training at each placement location; or</a:t>
            </a:r>
          </a:p>
          <a:p>
            <a:r>
              <a:rPr lang="en-GB" sz="2400" dirty="0"/>
              <a:t>Doctor responsible for overseeing students’ educational progress at each medical school</a:t>
            </a:r>
          </a:p>
        </p:txBody>
      </p:sp>
      <p:sp>
        <p:nvSpPr>
          <p:cNvPr id="3" name="Text Placeholder 2">
            <a:extLst>
              <a:ext uri="{FF2B5EF4-FFF2-40B4-BE49-F238E27FC236}">
                <a16:creationId xmlns:a16="http://schemas.microsoft.com/office/drawing/2014/main" id="{66C64EE9-FC3F-4A89-BDC7-BB59C3F1F269}"/>
              </a:ext>
            </a:extLst>
          </p:cNvPr>
          <p:cNvSpPr>
            <a:spLocks noGrp="1"/>
          </p:cNvSpPr>
          <p:nvPr>
            <p:ph type="body" sz="quarter" idx="11"/>
          </p:nvPr>
        </p:nvSpPr>
        <p:spPr/>
        <p:txBody>
          <a:bodyPr>
            <a:normAutofit fontScale="92500" lnSpcReduction="20000"/>
          </a:bodyPr>
          <a:lstStyle/>
          <a:p>
            <a:r>
              <a:rPr lang="en-GB" dirty="0"/>
              <a:t>Relevant roles</a:t>
            </a:r>
          </a:p>
        </p:txBody>
      </p:sp>
    </p:spTree>
    <p:extLst>
      <p:ext uri="{BB962C8B-B14F-4D97-AF65-F5344CB8AC3E}">
        <p14:creationId xmlns:p14="http://schemas.microsoft.com/office/powerpoint/2010/main" val="2494644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8A4175-67AA-49FB-AED8-53D0B82E8891}"/>
              </a:ext>
            </a:extLst>
          </p:cNvPr>
          <p:cNvSpPr>
            <a:spLocks noGrp="1"/>
          </p:cNvSpPr>
          <p:nvPr>
            <p:ph type="body" sz="quarter" idx="11"/>
          </p:nvPr>
        </p:nvSpPr>
        <p:spPr/>
        <p:txBody>
          <a:bodyPr>
            <a:normAutofit fontScale="92500" lnSpcReduction="20000"/>
          </a:bodyPr>
          <a:lstStyle/>
          <a:p>
            <a:r>
              <a:rPr lang="en-GB" dirty="0"/>
              <a:t>GMC domains for trainer recognition</a:t>
            </a:r>
          </a:p>
        </p:txBody>
      </p:sp>
      <p:sp>
        <p:nvSpPr>
          <p:cNvPr id="5" name="Rectangle: Rounded Corners 4">
            <a:extLst>
              <a:ext uri="{FF2B5EF4-FFF2-40B4-BE49-F238E27FC236}">
                <a16:creationId xmlns:a16="http://schemas.microsoft.com/office/drawing/2014/main" id="{544E6195-621B-4B74-B13F-624D03B11C1C}"/>
              </a:ext>
            </a:extLst>
          </p:cNvPr>
          <p:cNvSpPr/>
          <p:nvPr/>
        </p:nvSpPr>
        <p:spPr>
          <a:xfrm>
            <a:off x="2229360" y="1321992"/>
            <a:ext cx="5112000" cy="396000"/>
          </a:xfrm>
          <a:prstGeom prst="roundRect">
            <a:avLst>
              <a:gd name="adj" fmla="val 757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600" dirty="0"/>
              <a:t>1. Ensuring safe and effective patient care through training</a:t>
            </a:r>
          </a:p>
        </p:txBody>
      </p:sp>
      <p:sp>
        <p:nvSpPr>
          <p:cNvPr id="7" name="Rectangle: Rounded Corners 6">
            <a:extLst>
              <a:ext uri="{FF2B5EF4-FFF2-40B4-BE49-F238E27FC236}">
                <a16:creationId xmlns:a16="http://schemas.microsoft.com/office/drawing/2014/main" id="{4A49CB92-0169-427D-BBA0-7B626206824B}"/>
              </a:ext>
            </a:extLst>
          </p:cNvPr>
          <p:cNvSpPr/>
          <p:nvPr/>
        </p:nvSpPr>
        <p:spPr>
          <a:xfrm>
            <a:off x="2229360" y="1812450"/>
            <a:ext cx="5112000" cy="396000"/>
          </a:xfrm>
          <a:prstGeom prst="roundRect">
            <a:avLst>
              <a:gd name="adj" fmla="val 7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2.  Establishing an effective learning environment</a:t>
            </a:r>
          </a:p>
        </p:txBody>
      </p:sp>
      <p:sp>
        <p:nvSpPr>
          <p:cNvPr id="8" name="Rectangle: Rounded Corners 7">
            <a:extLst>
              <a:ext uri="{FF2B5EF4-FFF2-40B4-BE49-F238E27FC236}">
                <a16:creationId xmlns:a16="http://schemas.microsoft.com/office/drawing/2014/main" id="{BFB2DFAB-FD10-4BF7-8B24-E4EEFE75383A}"/>
              </a:ext>
            </a:extLst>
          </p:cNvPr>
          <p:cNvSpPr/>
          <p:nvPr/>
        </p:nvSpPr>
        <p:spPr>
          <a:xfrm>
            <a:off x="2229360" y="2309492"/>
            <a:ext cx="5112000" cy="396000"/>
          </a:xfrm>
          <a:prstGeom prst="roundRect">
            <a:avLst>
              <a:gd name="adj" fmla="val 757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600" dirty="0"/>
              <a:t>3.  Teaching and facilitating learning</a:t>
            </a:r>
          </a:p>
        </p:txBody>
      </p:sp>
      <p:sp>
        <p:nvSpPr>
          <p:cNvPr id="9" name="Rectangle: Rounded Corners 8">
            <a:extLst>
              <a:ext uri="{FF2B5EF4-FFF2-40B4-BE49-F238E27FC236}">
                <a16:creationId xmlns:a16="http://schemas.microsoft.com/office/drawing/2014/main" id="{5589E74E-B873-401C-8A1A-EF0B88A3A30A}"/>
              </a:ext>
            </a:extLst>
          </p:cNvPr>
          <p:cNvSpPr/>
          <p:nvPr/>
        </p:nvSpPr>
        <p:spPr>
          <a:xfrm>
            <a:off x="2229360" y="2806534"/>
            <a:ext cx="5112000" cy="396000"/>
          </a:xfrm>
          <a:prstGeom prst="roundRect">
            <a:avLst>
              <a:gd name="adj" fmla="val 757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1600" dirty="0"/>
              <a:t>4.  Enhancing learning through assessment</a:t>
            </a:r>
          </a:p>
        </p:txBody>
      </p:sp>
      <p:sp>
        <p:nvSpPr>
          <p:cNvPr id="10" name="Rectangle: Rounded Corners 9">
            <a:extLst>
              <a:ext uri="{FF2B5EF4-FFF2-40B4-BE49-F238E27FC236}">
                <a16:creationId xmlns:a16="http://schemas.microsoft.com/office/drawing/2014/main" id="{48EBEA11-6FFA-4B57-A4AF-6410B041B037}"/>
              </a:ext>
            </a:extLst>
          </p:cNvPr>
          <p:cNvSpPr/>
          <p:nvPr/>
        </p:nvSpPr>
        <p:spPr>
          <a:xfrm>
            <a:off x="2229360" y="3304735"/>
            <a:ext cx="5112000" cy="396000"/>
          </a:xfrm>
          <a:prstGeom prst="roundRect">
            <a:avLst>
              <a:gd name="adj" fmla="val 7576"/>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600" dirty="0">
                <a:solidFill>
                  <a:schemeClr val="accent6">
                    <a:lumMod val="50000"/>
                  </a:schemeClr>
                </a:solidFill>
              </a:rPr>
              <a:t>5.  Supporting and monitoring progress</a:t>
            </a:r>
          </a:p>
        </p:txBody>
      </p:sp>
      <p:sp>
        <p:nvSpPr>
          <p:cNvPr id="11" name="Rectangle: Rounded Corners 10">
            <a:extLst>
              <a:ext uri="{FF2B5EF4-FFF2-40B4-BE49-F238E27FC236}">
                <a16:creationId xmlns:a16="http://schemas.microsoft.com/office/drawing/2014/main" id="{7253D1F2-6545-43DF-BC9B-3E642344B13B}"/>
              </a:ext>
            </a:extLst>
          </p:cNvPr>
          <p:cNvSpPr/>
          <p:nvPr/>
        </p:nvSpPr>
        <p:spPr>
          <a:xfrm>
            <a:off x="2229360" y="3808979"/>
            <a:ext cx="5112000" cy="396000"/>
          </a:xfrm>
          <a:prstGeom prst="roundRect">
            <a:avLst>
              <a:gd name="adj" fmla="val 757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2">
                    <a:lumMod val="50000"/>
                  </a:schemeClr>
                </a:solidFill>
              </a:rPr>
              <a:t>6.  Guiding personal and professional development</a:t>
            </a:r>
          </a:p>
        </p:txBody>
      </p:sp>
      <p:sp>
        <p:nvSpPr>
          <p:cNvPr id="12" name="Rectangle: Rounded Corners 11">
            <a:extLst>
              <a:ext uri="{FF2B5EF4-FFF2-40B4-BE49-F238E27FC236}">
                <a16:creationId xmlns:a16="http://schemas.microsoft.com/office/drawing/2014/main" id="{D6420F2E-AEF5-43F5-9DCA-073D803C8154}"/>
              </a:ext>
            </a:extLst>
          </p:cNvPr>
          <p:cNvSpPr/>
          <p:nvPr/>
        </p:nvSpPr>
        <p:spPr>
          <a:xfrm>
            <a:off x="2229360" y="4307180"/>
            <a:ext cx="5112000" cy="396000"/>
          </a:xfrm>
          <a:prstGeom prst="roundRect">
            <a:avLst>
              <a:gd name="adj" fmla="val 7576"/>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1600" dirty="0"/>
              <a:t>7.  Continuing professional development as an educator</a:t>
            </a:r>
          </a:p>
        </p:txBody>
      </p:sp>
    </p:spTree>
    <p:extLst>
      <p:ext uri="{BB962C8B-B14F-4D97-AF65-F5344CB8AC3E}">
        <p14:creationId xmlns:p14="http://schemas.microsoft.com/office/powerpoint/2010/main" val="3726386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4B9DD2-0A23-449A-8FB0-80C2E72521F6}"/>
              </a:ext>
            </a:extLst>
          </p:cNvPr>
          <p:cNvSpPr>
            <a:spLocks noGrp="1"/>
          </p:cNvSpPr>
          <p:nvPr>
            <p:ph type="body" sz="quarter" idx="10"/>
          </p:nvPr>
        </p:nvSpPr>
        <p:spPr/>
        <p:txBody>
          <a:bodyPr>
            <a:normAutofit/>
          </a:bodyPr>
          <a:lstStyle/>
          <a:p>
            <a:r>
              <a:rPr lang="en-GB" sz="2400" dirty="0"/>
              <a:t>Initial recognition process outwith SOAR</a:t>
            </a:r>
          </a:p>
          <a:p>
            <a:r>
              <a:rPr lang="en-GB" sz="2400" dirty="0"/>
              <a:t>Complete application form evidencing how they meet the criteria</a:t>
            </a:r>
          </a:p>
          <a:p>
            <a:r>
              <a:rPr lang="en-GB" sz="2400" dirty="0"/>
              <a:t>Assessed by DME </a:t>
            </a:r>
          </a:p>
          <a:p>
            <a:r>
              <a:rPr lang="en-GB" sz="2400" dirty="0"/>
              <a:t>Recommended as trainer on Turas</a:t>
            </a:r>
          </a:p>
          <a:p>
            <a:r>
              <a:rPr lang="en-GB" sz="2400" dirty="0"/>
              <a:t>Information reviewed by NES or University</a:t>
            </a:r>
          </a:p>
          <a:p>
            <a:r>
              <a:rPr lang="en-GB" sz="2400" dirty="0"/>
              <a:t>Recognised as trainer by NES or University</a:t>
            </a:r>
          </a:p>
        </p:txBody>
      </p:sp>
      <p:sp>
        <p:nvSpPr>
          <p:cNvPr id="3" name="Text Placeholder 2">
            <a:extLst>
              <a:ext uri="{FF2B5EF4-FFF2-40B4-BE49-F238E27FC236}">
                <a16:creationId xmlns:a16="http://schemas.microsoft.com/office/drawing/2014/main" id="{E396EF7F-160C-4A2B-B19A-E8FBA3B082F6}"/>
              </a:ext>
            </a:extLst>
          </p:cNvPr>
          <p:cNvSpPr>
            <a:spLocks noGrp="1"/>
          </p:cNvSpPr>
          <p:nvPr>
            <p:ph type="body" sz="quarter" idx="11"/>
          </p:nvPr>
        </p:nvSpPr>
        <p:spPr/>
        <p:txBody>
          <a:bodyPr>
            <a:normAutofit fontScale="92500" lnSpcReduction="20000"/>
          </a:bodyPr>
          <a:lstStyle/>
          <a:p>
            <a:r>
              <a:rPr lang="en-GB" dirty="0"/>
              <a:t>How does a trainer get recognised?</a:t>
            </a:r>
          </a:p>
        </p:txBody>
      </p:sp>
    </p:spTree>
    <p:extLst>
      <p:ext uri="{BB962C8B-B14F-4D97-AF65-F5344CB8AC3E}">
        <p14:creationId xmlns:p14="http://schemas.microsoft.com/office/powerpoint/2010/main" val="1954726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BD96815014FC4DAAF3A159B430C409" ma:contentTypeVersion="14" ma:contentTypeDescription="Create a new document." ma:contentTypeScope="" ma:versionID="300c7e4eb471851064b81d1b6dd83332">
  <xsd:schema xmlns:xsd="http://www.w3.org/2001/XMLSchema" xmlns:xs="http://www.w3.org/2001/XMLSchema" xmlns:p="http://schemas.microsoft.com/office/2006/metadata/properties" xmlns:ns2="5549f3f6-b7db-40ce-a15f-c10d2fdae267" xmlns:ns3="0cf4b3a6-91e3-43a9-a28b-3e6e49204d49" targetNamespace="http://schemas.microsoft.com/office/2006/metadata/properties" ma:root="true" ma:fieldsID="04549130902698c6716dcd2850a96cce" ns2:_="" ns3:_="">
    <xsd:import namespace="5549f3f6-b7db-40ce-a15f-c10d2fdae267"/>
    <xsd:import namespace="0cf4b3a6-91e3-43a9-a28b-3e6e49204d4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f4b3a6-91e3-43a9-a28b-3e6e49204d4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B05991-C193-4EE5-B0A2-C565898B1D0D}">
  <ds:schemaRefs>
    <ds:schemaRef ds:uri="http://schemas.openxmlformats.org/package/2006/metadata/core-properties"/>
    <ds:schemaRef ds:uri="http://schemas.microsoft.com/office/infopath/2007/PartnerControls"/>
    <ds:schemaRef ds:uri="http://purl.org/dc/terms/"/>
    <ds:schemaRef ds:uri="0cf4b3a6-91e3-43a9-a28b-3e6e49204d49"/>
    <ds:schemaRef ds:uri="http://schemas.microsoft.com/office/2006/metadata/properties"/>
    <ds:schemaRef ds:uri="http://schemas.microsoft.com/office/2006/documentManagement/types"/>
    <ds:schemaRef ds:uri="http://purl.org/dc/elements/1.1/"/>
    <ds:schemaRef ds:uri="5549f3f6-b7db-40ce-a15f-c10d2fdae267"/>
    <ds:schemaRef ds:uri="http://www.w3.org/XML/1998/namespace"/>
    <ds:schemaRef ds:uri="http://purl.org/dc/dcmitype/"/>
  </ds:schemaRefs>
</ds:datastoreItem>
</file>

<file path=customXml/itemProps2.xml><?xml version="1.0" encoding="utf-8"?>
<ds:datastoreItem xmlns:ds="http://schemas.openxmlformats.org/officeDocument/2006/customXml" ds:itemID="{DD3C3A40-DEA6-4BB5-9612-DA45890F6BB7}">
  <ds:schemaRefs>
    <ds:schemaRef ds:uri="http://schemas.microsoft.com/sharepoint/v3/contenttype/forms"/>
  </ds:schemaRefs>
</ds:datastoreItem>
</file>

<file path=customXml/itemProps3.xml><?xml version="1.0" encoding="utf-8"?>
<ds:datastoreItem xmlns:ds="http://schemas.openxmlformats.org/officeDocument/2006/customXml" ds:itemID="{D43A2FB7-F73A-411D-AD55-C2E0F3385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9f3f6-b7db-40ce-a15f-c10d2fdae267"/>
    <ds:schemaRef ds:uri="0cf4b3a6-91e3-43a9-a28b-3e6e49204d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7850</TotalTime>
  <Words>4037</Words>
  <Application>Microsoft Office PowerPoint</Application>
  <PresentationFormat>On-screen Show (16:9)</PresentationFormat>
  <Paragraphs>280</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Source Sans Pro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wright</dc:creator>
  <cp:lastModifiedBy>William Liu</cp:lastModifiedBy>
  <cp:revision>229</cp:revision>
  <cp:lastPrinted>2017-04-12T08:23:19Z</cp:lastPrinted>
  <dcterms:created xsi:type="dcterms:W3CDTF">2017-03-30T11:37:55Z</dcterms:created>
  <dcterms:modified xsi:type="dcterms:W3CDTF">2022-05-09T14:53:24Z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0x01010034BD96815014FC4DAAF3A159B430C409</vt:lpwstr>
  </property>
  <property fmtid="{D5CDD505-2E9C-101B-9397-08002B2CF9AE}" pid="3" name="_dlc_DocIdItemGuid">
    <vt:lpwstr>244a56e7-c400-4b46-a328-f20f8e1b5caf</vt:lpwstr>
  </property>
  <property fmtid="{D5CDD505-2E9C-101B-9397-08002B2CF9AE}" pid="4" name="AuthorIds_UIVersion_1024">
    <vt:lpwstr>56</vt:lpwstr>
  </property>
  <property fmtid="{D5CDD505-2E9C-101B-9397-08002B2CF9AE}" pid="5" name="AuthorIds_UIVersion_1536">
    <vt:lpwstr>52</vt:lpwstr>
  </property>
</Properties>
</file>