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5"/>
    <p:sldMasterId id="2147483825" r:id="rId6"/>
    <p:sldMasterId id="2147483648" r:id="rId7"/>
    <p:sldMasterId id="2147483813" r:id="rId8"/>
    <p:sldMasterId id="2147483683" r:id="rId9"/>
    <p:sldMasterId id="2147483808" r:id="rId10"/>
    <p:sldMasterId id="2147483819" r:id="rId11"/>
    <p:sldMasterId id="2147483795" r:id="rId12"/>
  </p:sldMasterIdLst>
  <p:notesMasterIdLst>
    <p:notesMasterId r:id="rId34"/>
  </p:notesMasterIdLst>
  <p:handoutMasterIdLst>
    <p:handoutMasterId r:id="rId35"/>
  </p:handoutMasterIdLst>
  <p:sldIdLst>
    <p:sldId id="256" r:id="rId13"/>
    <p:sldId id="257" r:id="rId14"/>
    <p:sldId id="275" r:id="rId15"/>
    <p:sldId id="287" r:id="rId16"/>
    <p:sldId id="288" r:id="rId17"/>
    <p:sldId id="289" r:id="rId18"/>
    <p:sldId id="290" r:id="rId19"/>
    <p:sldId id="291" r:id="rId20"/>
    <p:sldId id="293" r:id="rId21"/>
    <p:sldId id="292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5" r:id="rId31"/>
    <p:sldId id="259" r:id="rId32"/>
    <p:sldId id="260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6">
          <p15:clr>
            <a:srgbClr val="A4A3A4"/>
          </p15:clr>
        </p15:guide>
        <p15:guide id="2" orient="horz" pos="4071">
          <p15:clr>
            <a:srgbClr val="A4A3A4"/>
          </p15:clr>
        </p15:guide>
        <p15:guide id="3" pos="5518">
          <p15:clr>
            <a:srgbClr val="A4A3A4"/>
          </p15:clr>
        </p15:guide>
        <p15:guide id="4" pos="251">
          <p15:clr>
            <a:srgbClr val="A4A3A4"/>
          </p15:clr>
        </p15:guide>
        <p15:guide id="5" orient="horz" pos="447">
          <p15:clr>
            <a:srgbClr val="A4A3A4"/>
          </p15:clr>
        </p15:guide>
        <p15:guide id="6" orient="horz" pos="30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817"/>
    <a:srgbClr val="E96C2B"/>
    <a:srgbClr val="735C96"/>
    <a:srgbClr val="00B0F0"/>
    <a:srgbClr val="007BC2"/>
    <a:srgbClr val="153171"/>
    <a:srgbClr val="931F7E"/>
    <a:srgbClr val="A367D4"/>
    <a:srgbClr val="259C78"/>
    <a:srgbClr val="DA3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9EE7BC-FF37-4C91-BD12-2B3982354CCC}" v="9" dt="2019-05-13T09:23:02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205" autoAdjust="0"/>
  </p:normalViewPr>
  <p:slideViewPr>
    <p:cSldViewPr snapToGrid="0" snapToObjects="1">
      <p:cViewPr varScale="1">
        <p:scale>
          <a:sx n="107" d="100"/>
          <a:sy n="107" d="100"/>
        </p:scale>
        <p:origin x="173" y="67"/>
      </p:cViewPr>
      <p:guideLst>
        <p:guide orient="horz" pos="596"/>
        <p:guide orient="horz" pos="4071"/>
        <p:guide pos="5518"/>
        <p:guide pos="251"/>
        <p:guide orient="horz" pos="447"/>
        <p:guide orient="horz" pos="30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266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Liu" userId="533dbcff-4b22-4794-bc5f-de9c23d5e788" providerId="ADAL" clId="{A39EE7BC-FF37-4C91-BD12-2B3982354CCC}"/>
    <pc:docChg chg="undo custSel delSld modSld">
      <pc:chgData name="William Liu" userId="533dbcff-4b22-4794-bc5f-de9c23d5e788" providerId="ADAL" clId="{A39EE7BC-FF37-4C91-BD12-2B3982354CCC}" dt="2019-05-13T09:24:59.743" v="667" actId="120"/>
      <pc:docMkLst>
        <pc:docMk/>
      </pc:docMkLst>
      <pc:sldChg chg="addSp delSp modSp">
        <pc:chgData name="William Liu" userId="533dbcff-4b22-4794-bc5f-de9c23d5e788" providerId="ADAL" clId="{A39EE7BC-FF37-4C91-BD12-2B3982354CCC}" dt="2019-05-11T09:03:28.754" v="17" actId="1076"/>
        <pc:sldMkLst>
          <pc:docMk/>
          <pc:sldMk cId="1417036885" sldId="275"/>
        </pc:sldMkLst>
        <pc:spChg chg="add mod">
          <ac:chgData name="William Liu" userId="533dbcff-4b22-4794-bc5f-de9c23d5e788" providerId="ADAL" clId="{A39EE7BC-FF37-4C91-BD12-2B3982354CCC}" dt="2019-05-11T09:00:56.220" v="4" actId="1076"/>
          <ac:spMkLst>
            <pc:docMk/>
            <pc:sldMk cId="1417036885" sldId="275"/>
            <ac:spMk id="6" creationId="{0CBD5F34-A5E8-47A2-B571-CC5ED5A74E80}"/>
          </ac:spMkLst>
        </pc:spChg>
        <pc:picChg chg="del">
          <ac:chgData name="William Liu" userId="533dbcff-4b22-4794-bc5f-de9c23d5e788" providerId="ADAL" clId="{A39EE7BC-FF37-4C91-BD12-2B3982354CCC}" dt="2019-05-11T09:03:14.084" v="15" actId="478"/>
          <ac:picMkLst>
            <pc:docMk/>
            <pc:sldMk cId="1417036885" sldId="275"/>
            <ac:picMk id="5" creationId="{00000000-0000-0000-0000-000000000000}"/>
          </ac:picMkLst>
        </pc:picChg>
        <pc:picChg chg="add mod modCrop">
          <ac:chgData name="William Liu" userId="533dbcff-4b22-4794-bc5f-de9c23d5e788" providerId="ADAL" clId="{A39EE7BC-FF37-4C91-BD12-2B3982354CCC}" dt="2019-05-11T09:03:28.754" v="17" actId="1076"/>
          <ac:picMkLst>
            <pc:docMk/>
            <pc:sldMk cId="1417036885" sldId="275"/>
            <ac:picMk id="8" creationId="{AEF2A4A8-2175-46EB-8906-FC8C9EC2B0D1}"/>
          </ac:picMkLst>
        </pc:picChg>
      </pc:sldChg>
      <pc:sldChg chg="addSp delSp modSp">
        <pc:chgData name="William Liu" userId="533dbcff-4b22-4794-bc5f-de9c23d5e788" providerId="ADAL" clId="{A39EE7BC-FF37-4C91-BD12-2B3982354CCC}" dt="2019-05-11T09:09:06.807" v="44" actId="1076"/>
        <pc:sldMkLst>
          <pc:docMk/>
          <pc:sldMk cId="255533500" sldId="287"/>
        </pc:sldMkLst>
        <pc:spChg chg="del">
          <ac:chgData name="William Liu" userId="533dbcff-4b22-4794-bc5f-de9c23d5e788" providerId="ADAL" clId="{A39EE7BC-FF37-4C91-BD12-2B3982354CCC}" dt="2019-05-11T09:08:03.241" v="23" actId="478"/>
          <ac:spMkLst>
            <pc:docMk/>
            <pc:sldMk cId="255533500" sldId="287"/>
            <ac:spMk id="4" creationId="{00000000-0000-0000-0000-000000000000}"/>
          </ac:spMkLst>
        </pc:spChg>
        <pc:spChg chg="add mod">
          <ac:chgData name="William Liu" userId="533dbcff-4b22-4794-bc5f-de9c23d5e788" providerId="ADAL" clId="{A39EE7BC-FF37-4C91-BD12-2B3982354CCC}" dt="2019-05-11T09:09:01.683" v="43" actId="1035"/>
          <ac:spMkLst>
            <pc:docMk/>
            <pc:sldMk cId="255533500" sldId="287"/>
            <ac:spMk id="6" creationId="{3F6B600B-9695-4E5F-9857-952DFB26A362}"/>
          </ac:spMkLst>
        </pc:spChg>
        <pc:picChg chg="del">
          <ac:chgData name="William Liu" userId="533dbcff-4b22-4794-bc5f-de9c23d5e788" providerId="ADAL" clId="{A39EE7BC-FF37-4C91-BD12-2B3982354CCC}" dt="2019-05-11T09:07:56.903" v="22" actId="478"/>
          <ac:picMkLst>
            <pc:docMk/>
            <pc:sldMk cId="255533500" sldId="287"/>
            <ac:picMk id="5" creationId="{00000000-0000-0000-0000-000000000000}"/>
          </ac:picMkLst>
        </pc:picChg>
        <pc:picChg chg="add mod">
          <ac:chgData name="William Liu" userId="533dbcff-4b22-4794-bc5f-de9c23d5e788" providerId="ADAL" clId="{A39EE7BC-FF37-4C91-BD12-2B3982354CCC}" dt="2019-05-11T09:09:06.807" v="44" actId="1076"/>
          <ac:picMkLst>
            <pc:docMk/>
            <pc:sldMk cId="255533500" sldId="287"/>
            <ac:picMk id="8" creationId="{2D33A4C0-538D-4A87-B96E-6ABCF8629EBE}"/>
          </ac:picMkLst>
        </pc:picChg>
      </pc:sldChg>
      <pc:sldChg chg="delSp modSp">
        <pc:chgData name="William Liu" userId="533dbcff-4b22-4794-bc5f-de9c23d5e788" providerId="ADAL" clId="{A39EE7BC-FF37-4C91-BD12-2B3982354CCC}" dt="2019-05-11T09:11:12.780" v="53" actId="403"/>
        <pc:sldMkLst>
          <pc:docMk/>
          <pc:sldMk cId="47960260" sldId="288"/>
        </pc:sldMkLst>
        <pc:spChg chg="mod">
          <ac:chgData name="William Liu" userId="533dbcff-4b22-4794-bc5f-de9c23d5e788" providerId="ADAL" clId="{A39EE7BC-FF37-4C91-BD12-2B3982354CCC}" dt="2019-05-11T09:11:12.780" v="53" actId="403"/>
          <ac:spMkLst>
            <pc:docMk/>
            <pc:sldMk cId="47960260" sldId="288"/>
            <ac:spMk id="4" creationId="{00000000-0000-0000-0000-000000000000}"/>
          </ac:spMkLst>
        </pc:spChg>
        <pc:picChg chg="del">
          <ac:chgData name="William Liu" userId="533dbcff-4b22-4794-bc5f-de9c23d5e788" providerId="ADAL" clId="{A39EE7BC-FF37-4C91-BD12-2B3982354CCC}" dt="2019-05-11T09:10:48.961" v="45" actId="478"/>
          <ac:picMkLst>
            <pc:docMk/>
            <pc:sldMk cId="47960260" sldId="288"/>
            <ac:picMk id="5" creationId="{00000000-0000-0000-0000-000000000000}"/>
          </ac:picMkLst>
        </pc:picChg>
      </pc:sldChg>
      <pc:sldChg chg="addSp delSp modSp">
        <pc:chgData name="William Liu" userId="533dbcff-4b22-4794-bc5f-de9c23d5e788" providerId="ADAL" clId="{A39EE7BC-FF37-4C91-BD12-2B3982354CCC}" dt="2019-05-11T09:14:17.442" v="179" actId="1076"/>
        <pc:sldMkLst>
          <pc:docMk/>
          <pc:sldMk cId="3440339877" sldId="289"/>
        </pc:sldMkLst>
        <pc:spChg chg="del">
          <ac:chgData name="William Liu" userId="533dbcff-4b22-4794-bc5f-de9c23d5e788" providerId="ADAL" clId="{A39EE7BC-FF37-4C91-BD12-2B3982354CCC}" dt="2019-05-11T09:13:29.563" v="173" actId="478"/>
          <ac:spMkLst>
            <pc:docMk/>
            <pc:sldMk cId="3440339877" sldId="289"/>
            <ac:spMk id="4" creationId="{00000000-0000-0000-0000-000000000000}"/>
          </ac:spMkLst>
        </pc:spChg>
        <pc:spChg chg="add mod">
          <ac:chgData name="William Liu" userId="533dbcff-4b22-4794-bc5f-de9c23d5e788" providerId="ADAL" clId="{A39EE7BC-FF37-4C91-BD12-2B3982354CCC}" dt="2019-05-11T09:13:20.995" v="171" actId="1035"/>
          <ac:spMkLst>
            <pc:docMk/>
            <pc:sldMk cId="3440339877" sldId="289"/>
            <ac:spMk id="6" creationId="{88E8FB9B-341B-4587-9AE8-7154DF56A986}"/>
          </ac:spMkLst>
        </pc:spChg>
        <pc:picChg chg="del">
          <ac:chgData name="William Liu" userId="533dbcff-4b22-4794-bc5f-de9c23d5e788" providerId="ADAL" clId="{A39EE7BC-FF37-4C91-BD12-2B3982354CCC}" dt="2019-05-11T09:13:25.716" v="172" actId="478"/>
          <ac:picMkLst>
            <pc:docMk/>
            <pc:sldMk cId="3440339877" sldId="289"/>
            <ac:picMk id="5" creationId="{00000000-0000-0000-0000-000000000000}"/>
          </ac:picMkLst>
        </pc:picChg>
        <pc:picChg chg="add mod">
          <ac:chgData name="William Liu" userId="533dbcff-4b22-4794-bc5f-de9c23d5e788" providerId="ADAL" clId="{A39EE7BC-FF37-4C91-BD12-2B3982354CCC}" dt="2019-05-11T09:14:17.442" v="179" actId="1076"/>
          <ac:picMkLst>
            <pc:docMk/>
            <pc:sldMk cId="3440339877" sldId="289"/>
            <ac:picMk id="8" creationId="{90A7A31E-9E60-421D-B8E6-359C3BA07640}"/>
          </ac:picMkLst>
        </pc:picChg>
      </pc:sldChg>
      <pc:sldChg chg="delSp modSp">
        <pc:chgData name="William Liu" userId="533dbcff-4b22-4794-bc5f-de9c23d5e788" providerId="ADAL" clId="{A39EE7BC-FF37-4C91-BD12-2B3982354CCC}" dt="2019-05-13T09:24:59.743" v="667" actId="120"/>
        <pc:sldMkLst>
          <pc:docMk/>
          <pc:sldMk cId="651509540" sldId="301"/>
        </pc:sldMkLst>
        <pc:spChg chg="mod">
          <ac:chgData name="William Liu" userId="533dbcff-4b22-4794-bc5f-de9c23d5e788" providerId="ADAL" clId="{A39EE7BC-FF37-4C91-BD12-2B3982354CCC}" dt="2019-05-13T09:24:59.743" v="667" actId="120"/>
          <ac:spMkLst>
            <pc:docMk/>
            <pc:sldMk cId="651509540" sldId="301"/>
            <ac:spMk id="4" creationId="{00000000-0000-0000-0000-000000000000}"/>
          </ac:spMkLst>
        </pc:spChg>
        <pc:picChg chg="del mod">
          <ac:chgData name="William Liu" userId="533dbcff-4b22-4794-bc5f-de9c23d5e788" providerId="ADAL" clId="{A39EE7BC-FF37-4C91-BD12-2B3982354CCC}" dt="2019-05-13T09:21:07.465" v="446" actId="478"/>
          <ac:picMkLst>
            <pc:docMk/>
            <pc:sldMk cId="651509540" sldId="301"/>
            <ac:picMk id="5" creationId="{00000000-0000-0000-0000-000000000000}"/>
          </ac:picMkLst>
        </pc:picChg>
      </pc:sldChg>
      <pc:sldChg chg="addSp delSp modSp del">
        <pc:chgData name="William Liu" userId="533dbcff-4b22-4794-bc5f-de9c23d5e788" providerId="ADAL" clId="{A39EE7BC-FF37-4C91-BD12-2B3982354CCC}" dt="2019-05-13T09:24:33.776" v="664" actId="2696"/>
        <pc:sldMkLst>
          <pc:docMk/>
          <pc:sldMk cId="2689186409" sldId="304"/>
        </pc:sldMkLst>
        <pc:spChg chg="mod">
          <ac:chgData name="William Liu" userId="533dbcff-4b22-4794-bc5f-de9c23d5e788" providerId="ADAL" clId="{A39EE7BC-FF37-4C91-BD12-2B3982354CCC}" dt="2019-05-11T10:01:46.873" v="392" actId="20577"/>
          <ac:spMkLst>
            <pc:docMk/>
            <pc:sldMk cId="2689186409" sldId="304"/>
            <ac:spMk id="3" creationId="{00000000-0000-0000-0000-000000000000}"/>
          </ac:spMkLst>
        </pc:spChg>
        <pc:spChg chg="mod">
          <ac:chgData name="William Liu" userId="533dbcff-4b22-4794-bc5f-de9c23d5e788" providerId="ADAL" clId="{A39EE7BC-FF37-4C91-BD12-2B3982354CCC}" dt="2019-05-11T10:11:43.924" v="445" actId="404"/>
          <ac:spMkLst>
            <pc:docMk/>
            <pc:sldMk cId="2689186409" sldId="304"/>
            <ac:spMk id="4" creationId="{00000000-0000-0000-0000-000000000000}"/>
          </ac:spMkLst>
        </pc:spChg>
        <pc:spChg chg="add del mod">
          <ac:chgData name="William Liu" userId="533dbcff-4b22-4794-bc5f-de9c23d5e788" providerId="ADAL" clId="{A39EE7BC-FF37-4C91-BD12-2B3982354CCC}" dt="2019-05-11T10:02:19.704" v="400" actId="478"/>
          <ac:spMkLst>
            <pc:docMk/>
            <pc:sldMk cId="2689186409" sldId="304"/>
            <ac:spMk id="6" creationId="{F06216D3-9683-482B-B222-736F98977F3B}"/>
          </ac:spMkLst>
        </pc:spChg>
        <pc:picChg chg="del mod">
          <ac:chgData name="William Liu" userId="533dbcff-4b22-4794-bc5f-de9c23d5e788" providerId="ADAL" clId="{A39EE7BC-FF37-4C91-BD12-2B3982354CCC}" dt="2019-05-11T10:01:50.981" v="393" actId="478"/>
          <ac:picMkLst>
            <pc:docMk/>
            <pc:sldMk cId="2689186409" sldId="304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06BA5-3443-384C-82EA-5EE3C1B6651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0323A-C6DB-3C4E-B425-AB235C1B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220D3-032A-42FA-96A8-3838D58FC5B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57AE1-2410-4FCD-A631-CE8A1B0C3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1835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4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05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59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59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19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28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1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54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68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666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57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04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89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37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1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63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07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7AE1-2410-4FCD-A631-CE8A1B0C37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48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399" y="4896803"/>
            <a:ext cx="477520" cy="246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0" kern="1200" smtClean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E0B220BB-E068-4CCE-A93E-C1D78AB9F2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56167" y="974481"/>
            <a:ext cx="3376084" cy="3685877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06554" y="973931"/>
            <a:ext cx="4296833" cy="3686175"/>
          </a:xfrm>
          <a:prstGeom prst="rect">
            <a:avLst/>
          </a:prstGeom>
        </p:spPr>
        <p:txBody>
          <a:bodyPr vert="horz" lIns="21600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206553" y="974481"/>
            <a:ext cx="0" cy="368562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14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hree Column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399" y="4896803"/>
            <a:ext cx="477520" cy="246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0" kern="1200" smtClean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E0B220BB-E068-4CCE-A93E-C1D78AB9F2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56166" y="760175"/>
            <a:ext cx="7736418" cy="787644"/>
          </a:xfrm>
          <a:prstGeom prst="rect">
            <a:avLst/>
          </a:prstGeom>
        </p:spPr>
        <p:txBody>
          <a:bodyPr vert="horz" lIns="288000" tIns="0" rIns="91440" bIns="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61139" y="1730382"/>
            <a:ext cx="2487083" cy="3166421"/>
          </a:xfrm>
          <a:prstGeom prst="rect">
            <a:avLst/>
          </a:prstGeom>
        </p:spPr>
        <p:txBody>
          <a:bodyPr vert="horz" lIns="28800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1137" y="760175"/>
            <a:ext cx="0" cy="41366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82275" y="1730382"/>
            <a:ext cx="2497666" cy="3166421"/>
          </a:xfrm>
          <a:prstGeom prst="rect">
            <a:avLst/>
          </a:prstGeom>
        </p:spPr>
        <p:txBody>
          <a:bodyPr vert="horz" lIns="28800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03413" y="1730382"/>
            <a:ext cx="2497666" cy="3166421"/>
          </a:xfrm>
          <a:prstGeom prst="rect">
            <a:avLst/>
          </a:prstGeom>
        </p:spPr>
        <p:txBody>
          <a:bodyPr vert="horz" lIns="28800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205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399" y="4896803"/>
            <a:ext cx="477520" cy="246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0" kern="1200" smtClean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E0B220BB-E068-4CCE-A93E-C1D78AB9F2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61137" y="760175"/>
            <a:ext cx="7731447" cy="986075"/>
          </a:xfrm>
          <a:prstGeom prst="rect">
            <a:avLst/>
          </a:prstGeom>
        </p:spPr>
        <p:txBody>
          <a:bodyPr vert="horz" lIns="288000" tIns="0" rIns="91440" bIns="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1137" y="760175"/>
            <a:ext cx="0" cy="41366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61138" y="2346113"/>
            <a:ext cx="7731446" cy="2217314"/>
          </a:xfrm>
          <a:prstGeom prst="rect">
            <a:avLst/>
          </a:prstGeom>
        </p:spPr>
        <p:txBody>
          <a:bodyPr vert="horz" lIns="252000" tIns="28800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61137" y="4571364"/>
            <a:ext cx="7731446" cy="333377"/>
          </a:xfrm>
          <a:prstGeom prst="rect">
            <a:avLst/>
          </a:prstGeom>
        </p:spPr>
        <p:txBody>
          <a:bodyPr vert="horz" lIns="288000" tIns="252000"/>
          <a:lstStyle>
            <a:lvl1pPr marL="0" indent="0">
              <a:buFontTx/>
              <a:buNone/>
              <a:defRPr sz="12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 sz="1200" b="1">
                <a:solidFill>
                  <a:schemeClr val="accent2"/>
                </a:solidFill>
              </a:defRPr>
            </a:lvl2pPr>
            <a:lvl3pPr marL="914400" indent="0">
              <a:buFontTx/>
              <a:buNone/>
              <a:defRPr sz="1200" b="1">
                <a:solidFill>
                  <a:schemeClr val="accent2"/>
                </a:solidFill>
              </a:defRPr>
            </a:lvl3pPr>
            <a:lvl4pPr marL="1371600" indent="0">
              <a:buFontTx/>
              <a:buNone/>
              <a:defRPr sz="1200" b="1">
                <a:solidFill>
                  <a:schemeClr val="accent2"/>
                </a:solidFill>
              </a:defRPr>
            </a:lvl4pPr>
            <a:lvl5pPr marL="1828800" indent="0">
              <a:buFontTx/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ADD A CREDIT</a:t>
            </a:r>
            <a:endParaRPr lang="en-US" dirty="0"/>
          </a:p>
        </p:txBody>
      </p:sp>
      <p:pic>
        <p:nvPicPr>
          <p:cNvPr id="10" name="Picture 9" descr="quote marks fo PP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62" y="1785940"/>
            <a:ext cx="1173752" cy="5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399" y="4896803"/>
            <a:ext cx="477520" cy="246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0" kern="1200" smtClean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E0B220BB-E068-4CCE-A93E-C1D78AB9F24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317310" y="1111250"/>
            <a:ext cx="0" cy="3325812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17310" y="1545614"/>
            <a:ext cx="6747190" cy="2558072"/>
          </a:xfrm>
          <a:prstGeom prst="rect">
            <a:avLst/>
          </a:prstGeom>
        </p:spPr>
        <p:txBody>
          <a:bodyPr vert="horz" lIns="252000" tIns="28800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000" b="0" i="0">
                <a:solidFill>
                  <a:schemeClr val="bg1">
                    <a:lumMod val="6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a quote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317310" y="4111624"/>
            <a:ext cx="6747190" cy="333377"/>
          </a:xfrm>
          <a:prstGeom prst="rect">
            <a:avLst/>
          </a:prstGeom>
        </p:spPr>
        <p:txBody>
          <a:bodyPr vert="horz" lIns="288000" tIns="252000"/>
          <a:lstStyle>
            <a:lvl1pPr marL="0" indent="0">
              <a:buFontTx/>
              <a:buNone/>
              <a:defRPr sz="12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 sz="1200" b="1">
                <a:solidFill>
                  <a:schemeClr val="accent2"/>
                </a:solidFill>
              </a:defRPr>
            </a:lvl2pPr>
            <a:lvl3pPr marL="914400" indent="0">
              <a:buFontTx/>
              <a:buNone/>
              <a:defRPr sz="1200" b="1">
                <a:solidFill>
                  <a:schemeClr val="accent2"/>
                </a:solidFill>
              </a:defRPr>
            </a:lvl3pPr>
            <a:lvl4pPr marL="1371600" indent="0">
              <a:buFontTx/>
              <a:buNone/>
              <a:defRPr sz="1200" b="1">
                <a:solidFill>
                  <a:schemeClr val="accent2"/>
                </a:solidFill>
              </a:defRPr>
            </a:lvl4pPr>
            <a:lvl5pPr marL="1828800" indent="0">
              <a:buFontTx/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ADD A CREDIT</a:t>
            </a:r>
            <a:endParaRPr lang="en-US" dirty="0"/>
          </a:p>
        </p:txBody>
      </p:sp>
      <p:pic>
        <p:nvPicPr>
          <p:cNvPr id="8" name="Picture 7" descr="quote marks fo PP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19" y="985339"/>
            <a:ext cx="1173752" cy="5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6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56166" y="1698624"/>
            <a:ext cx="7736418" cy="1476375"/>
          </a:xfrm>
          <a:prstGeom prst="rect">
            <a:avLst/>
          </a:prstGeom>
        </p:spPr>
        <p:txBody>
          <a:bodyPr vert="horz" lIns="288000" tIns="0" rIns="91440" bIns="0" rtlCol="0" anchor="ctr">
            <a:norm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4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TH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56166" y="1698624"/>
            <a:ext cx="7736418" cy="1476375"/>
          </a:xfrm>
          <a:prstGeom prst="rect">
            <a:avLst/>
          </a:prstGeom>
        </p:spPr>
        <p:txBody>
          <a:bodyPr vert="horz" lIns="288000" tIns="0" rIns="91440" bIns="0" rtlCol="0" anchor="ctr">
            <a:norm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83" y="222580"/>
            <a:ext cx="1423605" cy="3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9" y="363345"/>
            <a:ext cx="2661025" cy="731782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045986" y="443283"/>
            <a:ext cx="0" cy="4256934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5986" y="1025094"/>
            <a:ext cx="8098014" cy="2723179"/>
          </a:xfrm>
          <a:prstGeom prst="rect">
            <a:avLst/>
          </a:prstGeom>
        </p:spPr>
        <p:txBody>
          <a:bodyPr vert="horz" lIns="288000" tIns="648000" rIns="468000" bIns="216000" anchor="ctr" anchorCtr="0"/>
          <a:lstStyle>
            <a:lvl1pPr algn="l">
              <a:lnSpc>
                <a:spcPct val="80000"/>
              </a:lnSpc>
              <a:buFontTx/>
              <a:buNone/>
              <a:defRPr sz="2800" cap="all" spc="0">
                <a:ln>
                  <a:noFill/>
                </a:ln>
              </a:defRPr>
            </a:lvl1pPr>
          </a:lstStyle>
          <a:p>
            <a:pPr>
              <a:lnSpc>
                <a:spcPct val="80000"/>
              </a:lnSpc>
            </a:pPr>
            <a:r>
              <a:rPr lang="en-GB" sz="3600" dirty="0"/>
              <a:t>Click to edit Master title style</a:t>
            </a:r>
            <a:endParaRPr lang="en-GB" sz="3600" cap="al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45986" y="3763195"/>
            <a:ext cx="8098014" cy="937022"/>
          </a:xfrm>
          <a:prstGeom prst="rect">
            <a:avLst/>
          </a:prstGeom>
        </p:spPr>
        <p:txBody>
          <a:bodyPr vert="horz" lIns="288000" tIns="93600" rIns="144000" bIns="0" anchor="ctr" anchorCtr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5CBF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58371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- BLAN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57" y="198782"/>
            <a:ext cx="1423605" cy="3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95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- BLANK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82" y="206720"/>
            <a:ext cx="1423605" cy="3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91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82" y="206720"/>
            <a:ext cx="1423605" cy="3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44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LOG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09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399" y="4896803"/>
            <a:ext cx="477520" cy="246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0" kern="1200" smtClean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E0B220BB-E068-4CCE-A93E-C1D78AB9F2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61138" y="760175"/>
            <a:ext cx="7736418" cy="787644"/>
          </a:xfrm>
          <a:prstGeom prst="rect">
            <a:avLst/>
          </a:prstGeom>
        </p:spPr>
        <p:txBody>
          <a:bodyPr vert="horz" lIns="288000" tIns="0" rIns="91440" bIns="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61138" y="1730382"/>
            <a:ext cx="7731446" cy="3166421"/>
          </a:xfrm>
          <a:prstGeom prst="rect">
            <a:avLst/>
          </a:prstGeom>
        </p:spPr>
        <p:txBody>
          <a:bodyPr vert="horz" lIns="21600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1137" y="760175"/>
            <a:ext cx="0" cy="41366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508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-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064935" y="1314866"/>
            <a:ext cx="5390080" cy="365264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lvl="0" defTabSz="914400">
              <a:defRPr sz="1800" b="0">
                <a:solidFill>
                  <a:srgbClr val="000000"/>
                </a:solidFill>
              </a:defRPr>
            </a:pPr>
            <a:r>
              <a:rPr lang="en-GB" sz="2400" b="1" kern="0" dirty="0">
                <a:solidFill>
                  <a:schemeClr val="accent1"/>
                </a:solidFill>
                <a:latin typeface="Arial"/>
                <a:cs typeface="Arial"/>
              </a:rPr>
              <a:t>MORE THAN DEFENCE</a:t>
            </a:r>
          </a:p>
        </p:txBody>
      </p:sp>
      <p:sp>
        <p:nvSpPr>
          <p:cNvPr id="23" name="Content Placeholder 6"/>
          <p:cNvSpPr txBox="1">
            <a:spLocks/>
          </p:cNvSpPr>
          <p:nvPr userDrawn="1"/>
        </p:nvSpPr>
        <p:spPr>
          <a:xfrm>
            <a:off x="2103439" y="1916692"/>
            <a:ext cx="6484936" cy="2923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SzPct val="103000"/>
              <a:buFont typeface="Wingdings" panose="05000000000000000000" pitchFamily="2" charset="2"/>
              <a:buChar char=""/>
              <a:defRPr sz="2400" b="1" kern="1200">
                <a:solidFill>
                  <a:srgbClr val="15317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ts val="1800"/>
              </a:spcBef>
              <a:buFont typeface="Wingdings" panose="05000000000000000000" pitchFamily="2" charset="2"/>
              <a:buChar char="§"/>
              <a:defRPr sz="2400" b="1" kern="1200">
                <a:solidFill>
                  <a:srgbClr val="007BC2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B0F0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sz="1600" b="0" dirty="0">
                <a:solidFill>
                  <a:srgbClr val="212121"/>
                </a:solidFill>
                <a:latin typeface="Arial"/>
              </a:rPr>
              <a:t>Medical Protection is the world’s leading protection organisation </a:t>
            </a:r>
            <a:br>
              <a:rPr lang="en-GB" sz="1600" b="0" dirty="0">
                <a:solidFill>
                  <a:srgbClr val="212121"/>
                </a:solidFill>
                <a:latin typeface="Arial"/>
              </a:rPr>
            </a:br>
            <a:r>
              <a:rPr lang="en-GB" sz="1600" b="0" dirty="0">
                <a:solidFill>
                  <a:srgbClr val="212121"/>
                </a:solidFill>
                <a:latin typeface="Arial"/>
              </a:rPr>
              <a:t>for doctors</a:t>
            </a:r>
            <a:r>
              <a:rPr lang="en-GB" sz="1600" b="0" baseline="0" dirty="0">
                <a:solidFill>
                  <a:srgbClr val="212121"/>
                </a:solidFill>
                <a:latin typeface="Arial"/>
              </a:rPr>
              <a:t> and </a:t>
            </a:r>
            <a:r>
              <a:rPr lang="en-GB" sz="1600" b="0" dirty="0">
                <a:solidFill>
                  <a:srgbClr val="212121"/>
                </a:solidFill>
                <a:latin typeface="Arial"/>
              </a:rPr>
              <a:t>healthcare professionals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sz="1600" b="0" dirty="0">
                <a:solidFill>
                  <a:srgbClr val="212121"/>
                </a:solidFill>
                <a:latin typeface="Arial"/>
              </a:rPr>
              <a:t>As a not-for-profit, mutual organisation, we protect and support </a:t>
            </a:r>
            <a:br>
              <a:rPr lang="en-GB" sz="1600" b="0" dirty="0">
                <a:solidFill>
                  <a:srgbClr val="212121"/>
                </a:solidFill>
                <a:latin typeface="Arial"/>
              </a:rPr>
            </a:br>
            <a:r>
              <a:rPr lang="en-GB" sz="1600" b="0" dirty="0">
                <a:solidFill>
                  <a:srgbClr val="212121"/>
                </a:solidFill>
                <a:latin typeface="Arial"/>
              </a:rPr>
              <a:t>the professional interests of more than 300,000</a:t>
            </a:r>
            <a:r>
              <a:rPr lang="en-GB" sz="1600" b="0" baseline="0" dirty="0">
                <a:solidFill>
                  <a:srgbClr val="212121"/>
                </a:solidFill>
                <a:latin typeface="Arial"/>
              </a:rPr>
              <a:t> </a:t>
            </a:r>
            <a:r>
              <a:rPr lang="en-GB" sz="1600" b="0" dirty="0">
                <a:solidFill>
                  <a:srgbClr val="212121"/>
                </a:solidFill>
                <a:latin typeface="Arial"/>
              </a:rPr>
              <a:t>members around </a:t>
            </a:r>
            <a:br>
              <a:rPr lang="en-GB" sz="1600" b="0" dirty="0">
                <a:solidFill>
                  <a:srgbClr val="212121"/>
                </a:solidFill>
                <a:latin typeface="Arial"/>
              </a:rPr>
            </a:br>
            <a:r>
              <a:rPr lang="en-GB" sz="1600" b="0" dirty="0">
                <a:solidFill>
                  <a:srgbClr val="212121"/>
                </a:solidFill>
                <a:latin typeface="Arial"/>
              </a:rPr>
              <a:t>the world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3000"/>
              <a:buFontTx/>
              <a:buNone/>
              <a:tabLst/>
              <a:defRPr/>
            </a:pPr>
            <a:r>
              <a:rPr lang="en-GB" sz="1600" b="0" dirty="0">
                <a:solidFill>
                  <a:srgbClr val="212121"/>
                </a:solidFill>
                <a:latin typeface="Arial"/>
              </a:rPr>
              <a:t>Membership provides access to expert advice and support together with the right to request indemnity for complaints or claims arising from professional practice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sz="1600" b="0" dirty="0">
                <a:solidFill>
                  <a:srgbClr val="212121"/>
                </a:solidFill>
                <a:latin typeface="Arial"/>
              </a:rPr>
              <a:t>Our philosophy is to support safe practice in medicine</a:t>
            </a:r>
            <a:r>
              <a:rPr lang="en-GB" sz="1600" b="0" baseline="0" dirty="0">
                <a:solidFill>
                  <a:srgbClr val="212121"/>
                </a:solidFill>
                <a:latin typeface="Arial"/>
              </a:rPr>
              <a:t> </a:t>
            </a:r>
            <a:r>
              <a:rPr lang="en-GB" sz="1600" b="0" dirty="0">
                <a:solidFill>
                  <a:srgbClr val="212121"/>
                </a:solidFill>
                <a:latin typeface="Arial"/>
              </a:rPr>
              <a:t>by helping </a:t>
            </a:r>
            <a:br>
              <a:rPr lang="en-GB" sz="1600" b="0" dirty="0">
                <a:solidFill>
                  <a:srgbClr val="212121"/>
                </a:solidFill>
                <a:latin typeface="Arial"/>
              </a:rPr>
            </a:br>
            <a:r>
              <a:rPr lang="en-GB" sz="1600" b="0" dirty="0">
                <a:solidFill>
                  <a:srgbClr val="212121"/>
                </a:solidFill>
                <a:latin typeface="Arial"/>
              </a:rPr>
              <a:t>to avert problems in the first place</a:t>
            </a:r>
          </a:p>
        </p:txBody>
      </p:sp>
      <p:pic>
        <p:nvPicPr>
          <p:cNvPr id="24" name="Picture 23" descr="globe icon 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65" y="1958558"/>
            <a:ext cx="536676" cy="540772"/>
          </a:xfrm>
          <a:prstGeom prst="rect">
            <a:avLst/>
          </a:prstGeom>
        </p:spPr>
      </p:pic>
      <p:pic>
        <p:nvPicPr>
          <p:cNvPr id="25" name="Picture 24" descr="scales blue shei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7" y="2731243"/>
            <a:ext cx="548362" cy="519518"/>
          </a:xfrm>
          <a:prstGeom prst="rect">
            <a:avLst/>
          </a:prstGeom>
        </p:spPr>
      </p:pic>
      <p:pic>
        <p:nvPicPr>
          <p:cNvPr id="26" name="Picture 25" descr="head spee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6" y="3466433"/>
            <a:ext cx="674563" cy="576000"/>
          </a:xfrm>
          <a:prstGeom prst="rect">
            <a:avLst/>
          </a:prstGeom>
        </p:spPr>
      </p:pic>
      <p:pic>
        <p:nvPicPr>
          <p:cNvPr id="27" name="Picture 26" descr="heart hands 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27" y="4331029"/>
            <a:ext cx="560380" cy="494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35" y="282730"/>
            <a:ext cx="2820641" cy="6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37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-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990267" y="1256316"/>
            <a:ext cx="5559878" cy="365264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lvl="0" defTabSz="914400">
              <a:defRPr sz="1800" b="0">
                <a:solidFill>
                  <a:srgbClr val="000000"/>
                </a:solidFill>
              </a:defRPr>
            </a:pPr>
            <a:r>
              <a:rPr lang="en-GB" sz="2400" b="1" kern="0" dirty="0">
                <a:solidFill>
                  <a:schemeClr val="accent1"/>
                </a:solidFill>
                <a:latin typeface="Arial"/>
                <a:cs typeface="Arial"/>
              </a:rPr>
              <a:t>MORE SUPPORT FROM MPS</a:t>
            </a:r>
          </a:p>
        </p:txBody>
      </p:sp>
      <p:sp>
        <p:nvSpPr>
          <p:cNvPr id="17" name="Content Placeholder 6"/>
          <p:cNvSpPr txBox="1">
            <a:spLocks/>
          </p:cNvSpPr>
          <p:nvPr userDrawn="1"/>
        </p:nvSpPr>
        <p:spPr>
          <a:xfrm>
            <a:off x="2392956" y="2047165"/>
            <a:ext cx="5909669" cy="2752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SzPct val="103000"/>
              <a:buFont typeface="Wingdings" panose="05000000000000000000" pitchFamily="2" charset="2"/>
              <a:buChar char=""/>
              <a:defRPr sz="2400" b="1" kern="1200">
                <a:solidFill>
                  <a:srgbClr val="15317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ts val="1800"/>
              </a:spcBef>
              <a:buFont typeface="Wingdings" panose="05000000000000000000" pitchFamily="2" charset="2"/>
              <a:buChar char="§"/>
              <a:defRPr sz="2400" b="1" kern="1200">
                <a:solidFill>
                  <a:srgbClr val="007BC2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B0F0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Helping you to avoid problems before they happen is central to our approach so we provide a wide range </a:t>
            </a:r>
            <a:b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</a:b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of risk management resources and workshops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Take advantage of our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PRISM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online learning, free </a:t>
            </a:r>
            <a:b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</a:b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of charge as a benefit of your membership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Our events and conferences offer support and practical advice on topical issues relevant to health</a:t>
            </a:r>
            <a:r>
              <a:rPr lang="en-GB" sz="18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professionals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15" y="362975"/>
            <a:ext cx="2795347" cy="661564"/>
          </a:xfrm>
          <a:prstGeom prst="rect">
            <a:avLst/>
          </a:prstGeom>
        </p:spPr>
      </p:pic>
      <p:pic>
        <p:nvPicPr>
          <p:cNvPr id="15" name="Picture 14" descr="pres screen head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14" y="2023351"/>
            <a:ext cx="917352" cy="792000"/>
          </a:xfrm>
          <a:prstGeom prst="rect">
            <a:avLst/>
          </a:prstGeom>
        </p:spPr>
      </p:pic>
      <p:pic>
        <p:nvPicPr>
          <p:cNvPr id="18" name="Picture 17" descr="Screen Shot 2015-10-19 at 11.42.3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17" y="3078068"/>
            <a:ext cx="856649" cy="828000"/>
          </a:xfrm>
          <a:prstGeom prst="rect">
            <a:avLst/>
          </a:prstGeom>
        </p:spPr>
      </p:pic>
      <p:pic>
        <p:nvPicPr>
          <p:cNvPr id="19" name="Picture 18" descr="talking heads blan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66" y="4092147"/>
            <a:ext cx="88852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00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PS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44881" y="1899436"/>
            <a:ext cx="7254240" cy="20345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1A9FE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Further support and information is offered on our website, in addition to our publications, booklets, factsheets and case studies.</a:t>
            </a:r>
            <a:b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1A9FE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</a:br>
            <a:b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1A9FE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</a:br>
            <a:r>
              <a:rPr kumimoji="0" lang="en-GB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medicalprotection.org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77" y="362974"/>
            <a:ext cx="4268515" cy="101021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92804" y="4271166"/>
            <a:ext cx="65632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The Medical Protection Society Limited (MPS) is a company limited by guarantee registered in England with company number 36142 at Level 19, The Shard, 32 London Bridge Street, London, SE1 9SG. </a:t>
            </a:r>
          </a:p>
          <a:p>
            <a:r>
              <a:rPr lang="en-US" sz="1000" b="0" i="0" dirty="0">
                <a:solidFill>
                  <a:schemeClr val="bg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MPS is not an insurance company. All the benefits of membership of MPS are discretionary as set out in the Memorandum and Articles of Association. MPS® and Medical Protection® are registered trademarks.</a:t>
            </a:r>
            <a:endParaRPr lang="en-GB" sz="10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GB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456084" y="4939941"/>
            <a:ext cx="68791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12/17</a:t>
            </a:r>
          </a:p>
        </p:txBody>
      </p:sp>
    </p:spTree>
    <p:extLst>
      <p:ext uri="{BB962C8B-B14F-4D97-AF65-F5344CB8AC3E}">
        <p14:creationId xmlns:p14="http://schemas.microsoft.com/office/powerpoint/2010/main" val="127135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44881" y="1828003"/>
            <a:ext cx="7254240" cy="20345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1A9FE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Further support and information is offered on our website, in addition to our publications, booklets, factsheets and case studies.</a:t>
            </a:r>
            <a:b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1A9FE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</a:br>
            <a:b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1A9FE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</a:br>
            <a:r>
              <a:rPr kumimoji="0" lang="en-GB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medicalprotection.org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92804" y="4271166"/>
            <a:ext cx="65632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The Medical Protection Society Limited (MPS) is a company limited by guarantee registered in England with company number 36142 at Level 19, The Shard, 32 London Bridge Street, London, SE1 9SG. </a:t>
            </a:r>
          </a:p>
          <a:p>
            <a:r>
              <a:rPr lang="en-US" sz="1000" b="0" i="0" dirty="0">
                <a:solidFill>
                  <a:schemeClr val="bg1">
                    <a:lumMod val="75000"/>
                  </a:schemeClr>
                </a:solidFill>
                <a:latin typeface="Arial"/>
                <a:ea typeface="Arial"/>
                <a:cs typeface="Arial"/>
              </a:rPr>
              <a:t>MPS is not an insurance company. All the benefits of membership of MPS are discretionary as set out in the Memorandum and Articles of Association. MPS® and Medical Protection® are registered trademarks.</a:t>
            </a:r>
            <a:endParaRPr lang="en-GB" sz="10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GB" sz="1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77" y="362974"/>
            <a:ext cx="4268515" cy="10102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456084" y="4939941"/>
            <a:ext cx="68791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12/17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67" y="4559551"/>
            <a:ext cx="1738925" cy="3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3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left +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399" y="4896803"/>
            <a:ext cx="477520" cy="246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0" kern="1200" smtClean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E0B220BB-E068-4CCE-A93E-C1D78AB9F2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814969" y="974481"/>
            <a:ext cx="4609365" cy="771769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4970" y="2159000"/>
            <a:ext cx="4609365" cy="2501106"/>
          </a:xfrm>
          <a:prstGeom prst="rect">
            <a:avLst/>
          </a:prstGeom>
        </p:spPr>
        <p:txBody>
          <a:bodyPr vert="horz" lIns="21600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04386" y="974481"/>
            <a:ext cx="0" cy="368562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22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- left +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399" y="4896803"/>
            <a:ext cx="477520" cy="246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0" kern="1200" smtClean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E0B220BB-E068-4CCE-A93E-C1D78AB9F2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9387" y="974482"/>
            <a:ext cx="3805031" cy="898769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25137" y="974481"/>
            <a:ext cx="3867263" cy="3685625"/>
          </a:xfrm>
          <a:prstGeom prst="rect">
            <a:avLst/>
          </a:prstGeom>
        </p:spPr>
        <p:txBody>
          <a:bodyPr vert="horz" lIns="21600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725136" y="974481"/>
            <a:ext cx="0" cy="368562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20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right +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399" y="4896803"/>
            <a:ext cx="477520" cy="246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0" kern="1200" smtClean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E0B220BB-E068-4CCE-A93E-C1D78AB9F2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9386" y="974482"/>
            <a:ext cx="4006114" cy="898769"/>
          </a:xfrm>
          <a:prstGeom prst="rect">
            <a:avLst/>
          </a:prstGeom>
        </p:spPr>
        <p:txBody>
          <a:bodyPr vert="horz" lIns="108000" tIns="0" rIns="91440" bIns="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9386" y="1968500"/>
            <a:ext cx="4006114" cy="2691606"/>
          </a:xfrm>
          <a:prstGeom prst="rect">
            <a:avLst/>
          </a:prstGeom>
        </p:spPr>
        <p:txBody>
          <a:bodyPr vert="horz" lIns="10800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883889" y="974481"/>
            <a:ext cx="0" cy="368562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04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+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399" y="4896803"/>
            <a:ext cx="477520" cy="246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0" kern="1200" smtClean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E0B220BB-E068-4CCE-A93E-C1D78AB9F2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56167" y="974481"/>
            <a:ext cx="3376084" cy="3685877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06554" y="2333626"/>
            <a:ext cx="4296833" cy="2326733"/>
          </a:xfrm>
          <a:prstGeom prst="rect">
            <a:avLst/>
          </a:prstGeom>
        </p:spPr>
        <p:txBody>
          <a:bodyPr vert="horz" lIns="21600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95970" y="974481"/>
            <a:ext cx="0" cy="368562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06554" y="973931"/>
            <a:ext cx="4296833" cy="1113632"/>
          </a:xfrm>
          <a:prstGeom prst="rect">
            <a:avLst/>
          </a:prstGeom>
        </p:spPr>
        <p:txBody>
          <a:bodyPr vert="horz" lIns="21600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000" b="0" i="0">
                <a:solidFill>
                  <a:schemeClr val="accent2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6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399" y="4896803"/>
            <a:ext cx="477520" cy="246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0" kern="1200" smtClean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E0B220BB-E068-4CCE-A93E-C1D78AB9F2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56166" y="760175"/>
            <a:ext cx="7736418" cy="787644"/>
          </a:xfrm>
          <a:prstGeom prst="rect">
            <a:avLst/>
          </a:prstGeom>
        </p:spPr>
        <p:txBody>
          <a:bodyPr vert="horz" lIns="288000" tIns="0" rIns="91440" bIns="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61138" y="1730382"/>
            <a:ext cx="3656862" cy="31664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35722" y="1730382"/>
            <a:ext cx="3656862" cy="31664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20525" y="1730381"/>
            <a:ext cx="0" cy="3166422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lumn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399" y="4896803"/>
            <a:ext cx="477520" cy="246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0" kern="1200" smtClean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E0B220BB-E068-4CCE-A93E-C1D78AB9F2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56166" y="760175"/>
            <a:ext cx="7736418" cy="787644"/>
          </a:xfrm>
          <a:prstGeom prst="rect">
            <a:avLst/>
          </a:prstGeom>
        </p:spPr>
        <p:txBody>
          <a:bodyPr vert="horz" lIns="288000" tIns="0" rIns="91440" bIns="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61138" y="1730382"/>
            <a:ext cx="3656862" cy="31664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35722" y="1730382"/>
            <a:ext cx="3656862" cy="316642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7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399" y="4896803"/>
            <a:ext cx="477520" cy="246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0" kern="1200" smtClean="0">
                <a:solidFill>
                  <a:schemeClr val="bg1">
                    <a:lumMod val="6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E0B220BB-E068-4CCE-A93E-C1D78AB9F2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56166" y="760175"/>
            <a:ext cx="7736418" cy="787644"/>
          </a:xfrm>
          <a:prstGeom prst="rect">
            <a:avLst/>
          </a:prstGeom>
        </p:spPr>
        <p:txBody>
          <a:bodyPr vert="horz" lIns="288000" tIns="0" rIns="91440" bIns="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61139" y="1730382"/>
            <a:ext cx="2487083" cy="3166421"/>
          </a:xfrm>
          <a:prstGeom prst="rect">
            <a:avLst/>
          </a:prstGeom>
        </p:spPr>
        <p:txBody>
          <a:bodyPr vert="horz" lIns="28800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1137" y="760175"/>
            <a:ext cx="0" cy="41366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82275" y="1730382"/>
            <a:ext cx="2497666" cy="3166421"/>
          </a:xfrm>
          <a:prstGeom prst="rect">
            <a:avLst/>
          </a:prstGeom>
        </p:spPr>
        <p:txBody>
          <a:bodyPr vert="horz" lIns="28800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82275" y="1730381"/>
            <a:ext cx="0" cy="3166422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903413" y="1730381"/>
            <a:ext cx="0" cy="3166422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03413" y="1730382"/>
            <a:ext cx="2497666" cy="3166421"/>
          </a:xfrm>
          <a:prstGeom prst="rect">
            <a:avLst/>
          </a:prstGeom>
        </p:spPr>
        <p:txBody>
          <a:bodyPr vert="horz" lIns="28800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b="0" i="0"/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8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517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16" y="240047"/>
            <a:ext cx="1318554" cy="3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8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17" r:id="rId2"/>
    <p:sldLayoutId id="2147483828" r:id="rId3"/>
    <p:sldLayoutId id="2147483829" r:id="rId4"/>
    <p:sldLayoutId id="2147483830" r:id="rId5"/>
    <p:sldLayoutId id="2147483824" r:id="rId6"/>
    <p:sldLayoutId id="2147483818" r:id="rId7"/>
    <p:sldLayoutId id="2147483832" r:id="rId8"/>
    <p:sldLayoutId id="2147483827" r:id="rId9"/>
    <p:sldLayoutId id="2147483831" r:id="rId10"/>
    <p:sldLayoutId id="2147483821" r:id="rId11"/>
    <p:sldLayoutId id="2147483822" r:id="rId12"/>
    <p:sldLayoutId id="2147483823" r:id="rId13"/>
  </p:sldLayoutIdLst>
  <p:hf hd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SzPct val="103000"/>
        <a:buFont typeface="Wingdings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Wingdings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Wingdings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4AFE6"/>
            </a:gs>
            <a:gs pos="75000">
              <a:srgbClr val="17429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41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500" kern="1200" spc="-15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4AFE6"/>
            </a:gs>
            <a:gs pos="75000">
              <a:srgbClr val="17429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23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500" kern="1200" spc="-15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9E1D81"/>
            </a:gs>
            <a:gs pos="75000">
              <a:srgbClr val="5C296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32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 spc="-15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2FAC66"/>
            </a:gs>
            <a:gs pos="75000">
              <a:srgbClr val="005F55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19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 spc="-15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4AFE6"/>
            </a:gs>
            <a:gs pos="75000">
              <a:srgbClr val="17429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00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500" kern="1200" spc="-15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4AFE6"/>
            </a:gs>
            <a:gs pos="75000">
              <a:srgbClr val="17429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38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500" kern="1200" spc="-15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06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97" r:id="rId2"/>
    <p:sldLayoutId id="2147483833" r:id="rId3"/>
    <p:sldLayoutId id="214748370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71koNsCEd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Jane_Austen_coloured_version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man-human-evolution-body-3579185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ngland_v_scotland_1872_ad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1025094"/>
            <a:ext cx="8272272" cy="2723179"/>
          </a:xfrm>
        </p:spPr>
        <p:txBody>
          <a:bodyPr/>
          <a:lstStyle/>
          <a:p>
            <a:r>
              <a:rPr lang="en-US" dirty="0"/>
              <a:t>REFLECTING ON REFLECTIVE PRACTICE – LESSONS FOR APPRAISAL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Robert A Hendry</a:t>
            </a:r>
          </a:p>
          <a:p>
            <a:r>
              <a:rPr lang="en-US" dirty="0"/>
              <a:t>Medical Director</a:t>
            </a:r>
          </a:p>
        </p:txBody>
      </p:sp>
    </p:spTree>
    <p:extLst>
      <p:ext uri="{BB962C8B-B14F-4D97-AF65-F5344CB8AC3E}">
        <p14:creationId xmlns:p14="http://schemas.microsoft.com/office/powerpoint/2010/main" val="173649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Remediation – whether the failing is easily remediable and has been remedied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72  </a:t>
            </a:r>
            <a:r>
              <a:rPr lang="en-GB" dirty="0"/>
              <a:t>In the case of Cohen v General Medical Council [2008] EWHC 58,   Mr Justice Silber ruled that at the impairment stage, a tribunal ought to take account of evidence and/or submissions (in addition to those deployed at the fact-finding stage) from both the doctor and the GMC that the doctor’s failing: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is easily remediable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and that it has already been remedied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and that it is highly unlikely to be repeated</a:t>
            </a:r>
          </a:p>
        </p:txBody>
      </p:sp>
    </p:spTree>
    <p:extLst>
      <p:ext uri="{BB962C8B-B14F-4D97-AF65-F5344CB8AC3E}">
        <p14:creationId xmlns:p14="http://schemas.microsoft.com/office/powerpoint/2010/main" val="291179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3200" b="1" u="sng" dirty="0"/>
              <a:t>Sanctions</a:t>
            </a:r>
            <a:r>
              <a:rPr lang="en-GB" b="1" u="sng" dirty="0"/>
              <a:t> </a:t>
            </a:r>
            <a:r>
              <a:rPr lang="en-GB" sz="3200" b="1" u="sng" dirty="0"/>
              <a:t>Guidance</a:t>
            </a:r>
          </a:p>
          <a:p>
            <a:endParaRPr lang="en-GB" b="1" u="sng" dirty="0"/>
          </a:p>
          <a:p>
            <a:r>
              <a:rPr lang="en-GB" sz="2000" dirty="0"/>
              <a:t>Mitigating and aggravating factors to consider when deciding on a sanction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7" y="640080"/>
            <a:ext cx="3483043" cy="20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83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doctor’s insight into the concerns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46</a:t>
            </a:r>
            <a:r>
              <a:rPr lang="en-GB" dirty="0"/>
              <a:t> A doctor is likely to have insight if they:</a:t>
            </a:r>
            <a:endParaRPr lang="en-GB" sz="1200" dirty="0"/>
          </a:p>
          <a:p>
            <a:pPr marL="342900" indent="-342900">
              <a:buFont typeface="+mj-lt"/>
              <a:buAutoNum type="alphaLcParenR"/>
            </a:pPr>
            <a:endParaRPr lang="en-GB" dirty="0"/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accept they should have behaved differently (showing empathy and understanding)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take timely steps to remediate and apologise at an early stage before the hearing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demonstrate the timely development of insight during the investigation and hearing</a:t>
            </a:r>
          </a:p>
        </p:txBody>
      </p:sp>
    </p:spTree>
    <p:extLst>
      <p:ext uri="{BB962C8B-B14F-4D97-AF65-F5344CB8AC3E}">
        <p14:creationId xmlns:p14="http://schemas.microsoft.com/office/powerpoint/2010/main" val="23162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Lack of insight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52  </a:t>
            </a:r>
            <a:r>
              <a:rPr lang="en-GB" dirty="0"/>
              <a:t>A doctor is likely to lack insight if they:</a:t>
            </a:r>
            <a:endParaRPr lang="en-GB" b="1" dirty="0"/>
          </a:p>
          <a:p>
            <a:endParaRPr lang="en-GB" dirty="0"/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refuse to apologise or accept their mistakes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promise to remediate but fail to take appropriate steps, or only do so when prompted immediately before or during the hearing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do not demonstrate the timely development of insight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fail to tell the truth during the hearing</a:t>
            </a:r>
          </a:p>
        </p:txBody>
      </p:sp>
    </p:spTree>
    <p:extLst>
      <p:ext uri="{BB962C8B-B14F-4D97-AF65-F5344CB8AC3E}">
        <p14:creationId xmlns:p14="http://schemas.microsoft.com/office/powerpoint/2010/main" val="62076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Ten key points on being a reflective</a:t>
            </a:r>
            <a:br>
              <a:rPr lang="en-GB" dirty="0"/>
            </a:br>
            <a:r>
              <a:rPr lang="en-GB" dirty="0"/>
              <a:t>practitioner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en-GB" sz="1600" dirty="0"/>
              <a:t>Reflection is personal and there is no one way to reflect.  A variety of tools are available to support structured thinking that help to focus on the quality of reflections.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1600" dirty="0"/>
              <a:t>Having time to reflect on both positive and negative experiences – and being supported to reflect – is important for individual wellbeing and development.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1600" dirty="0"/>
              <a:t>Group reflection often leads to ideas or actions that can improve patient care.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1600" dirty="0"/>
              <a:t>The healthcare team should have opportunities to reflect and discuss openly and honestly what has happened and when things go wrong.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1600" dirty="0"/>
              <a:t>A reflective note does not need to capture full details of an experience, it should capture learning outcomes and future plans.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44" y="542544"/>
            <a:ext cx="1606612" cy="11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0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1138" y="760175"/>
            <a:ext cx="7736418" cy="690673"/>
          </a:xfrm>
        </p:spPr>
        <p:txBody>
          <a:bodyPr>
            <a:normAutofit fontScale="90000"/>
          </a:bodyPr>
          <a:lstStyle/>
          <a:p>
            <a:r>
              <a:rPr lang="en-GB" dirty="0"/>
              <a:t>Ten key points on being a reflective </a:t>
            </a:r>
            <a:br>
              <a:rPr lang="en-GB" dirty="0"/>
            </a:br>
            <a:r>
              <a:rPr lang="en-GB" dirty="0"/>
              <a:t>practitioner (</a:t>
            </a:r>
            <a:r>
              <a:rPr lang="en-GB" dirty="0" err="1"/>
              <a:t>cont</a:t>
            </a:r>
            <a:r>
              <a:rPr lang="en-GB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61138" y="1609344"/>
            <a:ext cx="7731446" cy="3371088"/>
          </a:xfrm>
        </p:spPr>
        <p:txBody>
          <a:bodyPr/>
          <a:lstStyle/>
          <a:p>
            <a:pPr marL="342900" indent="-342900">
              <a:buFont typeface="+mj-lt"/>
              <a:buAutoNum type="arabicParenR" startAt="6"/>
            </a:pPr>
            <a:r>
              <a:rPr lang="en-GB" sz="1600" dirty="0"/>
              <a:t>Reflection should not substitute or override other processes that are necessary to record, escalate or discuss significant events and serious incidents.</a:t>
            </a:r>
          </a:p>
          <a:p>
            <a:pPr marL="342900" indent="-342900">
              <a:buFont typeface="+mj-lt"/>
              <a:buAutoNum type="arabicParenR" startAt="6"/>
            </a:pPr>
            <a:r>
              <a:rPr lang="en-GB" sz="1600" dirty="0"/>
              <a:t>When keeping a note, the information should be anonymised as far as possible.</a:t>
            </a:r>
          </a:p>
          <a:p>
            <a:pPr marL="342900" indent="-342900">
              <a:buFont typeface="+mj-lt"/>
              <a:buAutoNum type="arabicParenR" startAt="6"/>
            </a:pPr>
            <a:r>
              <a:rPr lang="en-GB" sz="1600" dirty="0"/>
              <a:t>The GMC does not ask a doctor to provide their reflective notes in order to investigate a concern about them.  They can choose to offer them as evidence of insight into their practice.</a:t>
            </a:r>
          </a:p>
          <a:p>
            <a:pPr marL="342900" indent="-342900">
              <a:buFont typeface="+mj-lt"/>
              <a:buAutoNum type="arabicParenR" startAt="6"/>
            </a:pPr>
            <a:r>
              <a:rPr lang="en-GB" sz="1600" dirty="0"/>
              <a:t>Reflective notes can currently be required by a Court.  They should focus on the learning rather than a full discussion of the case or situation.  Factual details should be recorded elsewhere.</a:t>
            </a:r>
          </a:p>
          <a:p>
            <a:pPr marL="342900" indent="-342900">
              <a:buFont typeface="+mj-lt"/>
              <a:buAutoNum type="arabicParenR" startAt="6"/>
            </a:pPr>
            <a:r>
              <a:rPr lang="en-GB" sz="1600" dirty="0"/>
              <a:t>Tutors, supervisors, appraisers and employers should support time and space for individual and group reflection.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44" y="542544"/>
            <a:ext cx="1606612" cy="11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13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1138" y="760174"/>
            <a:ext cx="7736418" cy="1233217"/>
          </a:xfrm>
        </p:spPr>
        <p:txBody>
          <a:bodyPr>
            <a:normAutofit fontScale="90000"/>
          </a:bodyPr>
          <a:lstStyle/>
          <a:p>
            <a:r>
              <a:rPr lang="en-GB" dirty="0"/>
              <a:t>Duty of Candour, patient safety and medical accountability</a:t>
            </a:r>
            <a:br>
              <a:rPr lang="en-GB" dirty="0"/>
            </a:br>
            <a:r>
              <a:rPr lang="en-GB" dirty="0"/>
              <a:t>Are there conflicts?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61138" y="1993391"/>
            <a:ext cx="7731446" cy="290341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The overall purpose of the new </a:t>
            </a:r>
            <a:r>
              <a:rPr lang="en-GB" b="1" dirty="0"/>
              <a:t>DUTY </a:t>
            </a:r>
            <a:r>
              <a:rPr lang="en-GB" dirty="0"/>
              <a:t>is to ensure that </a:t>
            </a:r>
            <a:r>
              <a:rPr lang="en-GB" b="1" dirty="0"/>
              <a:t>ORGANISATIONS </a:t>
            </a:r>
            <a:r>
              <a:rPr lang="en-GB" dirty="0"/>
              <a:t>are open, honest and supportive when there is an </a:t>
            </a:r>
            <a:r>
              <a:rPr lang="en-GB" b="1" dirty="0"/>
              <a:t>unexpected or unintended incident resulting in death or harm.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39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fall out – what does it mean for doctors?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“The Science of Happiness”</a:t>
            </a:r>
          </a:p>
          <a:p>
            <a:pPr marL="457200" lvl="1" indent="0">
              <a:buNone/>
            </a:pPr>
            <a:r>
              <a:rPr lang="en-GB" dirty="0"/>
              <a:t>Dr Tony Fernando</a:t>
            </a:r>
            <a:br>
              <a:rPr lang="en-GB" dirty="0"/>
            </a:br>
            <a:r>
              <a:rPr lang="en-GB" dirty="0"/>
              <a:t>Senior Lecturer Psychological Medicine</a:t>
            </a:r>
            <a:br>
              <a:rPr lang="en-GB" dirty="0"/>
            </a:br>
            <a:r>
              <a:rPr lang="en-GB" dirty="0"/>
              <a:t>Faculty of Medical and Health Sciences</a:t>
            </a:r>
            <a:br>
              <a:rPr lang="en-GB" dirty="0"/>
            </a:br>
            <a:r>
              <a:rPr lang="en-GB" dirty="0"/>
              <a:t>University of Auckland</a:t>
            </a:r>
          </a:p>
          <a:p>
            <a:pPr marL="457200" lvl="1" indent="0">
              <a:buNone/>
            </a:pPr>
            <a:r>
              <a:rPr lang="en-GB" dirty="0"/>
              <a:t>November 2014</a:t>
            </a:r>
          </a:p>
          <a:p>
            <a:r>
              <a:rPr lang="en-GB" dirty="0">
                <a:hlinkClick r:id="rId3"/>
              </a:rPr>
              <a:t>https://www.youtube.com/watch?v=-71koNsCEds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509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compassion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u="sng" dirty="0"/>
              <a:t>Gratitude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Write down 3 good things that happened daily for a week</a:t>
            </a:r>
          </a:p>
          <a:p>
            <a:pPr algn="ctr"/>
            <a:endParaRPr lang="en-GB" u="sng" dirty="0"/>
          </a:p>
          <a:p>
            <a:pPr algn="ctr"/>
            <a:r>
              <a:rPr lang="en-GB" u="sng" dirty="0"/>
              <a:t>self-compassion.org</a:t>
            </a:r>
          </a:p>
          <a:p>
            <a:pPr algn="ctr"/>
            <a:endParaRPr lang="en-GB" u="sng" dirty="0"/>
          </a:p>
          <a:p>
            <a:pPr algn="ctr"/>
            <a:r>
              <a:rPr lang="en-GB" u="sng" dirty="0"/>
              <a:t>Compassionatemind.co.uk</a:t>
            </a:r>
          </a:p>
        </p:txBody>
      </p:sp>
    </p:spTree>
    <p:extLst>
      <p:ext uri="{BB962C8B-B14F-4D97-AF65-F5344CB8AC3E}">
        <p14:creationId xmlns:p14="http://schemas.microsoft.com/office/powerpoint/2010/main" val="175736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01795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38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265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3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joy of reflection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“Reflection must be reserved for solitary hours; whenever she was alone, she gave way to it as the greatest relief; and not a day went by without a solitary walk, in which she might indulge in all the delight of unpleasant recollections.”</a:t>
            </a:r>
          </a:p>
          <a:p>
            <a:pPr algn="r"/>
            <a:endParaRPr lang="en-GB" dirty="0"/>
          </a:p>
          <a:p>
            <a:pPr algn="r"/>
            <a:r>
              <a:rPr lang="en-GB" dirty="0"/>
              <a:t>Jane Austen</a:t>
            </a:r>
          </a:p>
          <a:p>
            <a:pPr algn="r"/>
            <a:r>
              <a:rPr lang="en-GB" i="1" dirty="0"/>
              <a:t>“</a:t>
            </a:r>
            <a:r>
              <a:rPr lang="en-GB" sz="1400" i="1" dirty="0"/>
              <a:t>PRIDE AND PREJUDICE</a:t>
            </a:r>
            <a:r>
              <a:rPr lang="en-GB" i="1" dirty="0"/>
              <a:t>”</a:t>
            </a:r>
          </a:p>
          <a:p>
            <a:endParaRPr lang="en-GB" dirty="0"/>
          </a:p>
          <a:p>
            <a:endParaRPr lang="en-GB" dirty="0"/>
          </a:p>
          <a:p>
            <a:pPr algn="r"/>
            <a:endParaRPr lang="en-GB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D5F34-A5E8-47A2-B571-CC5ED5A74E80}"/>
              </a:ext>
            </a:extLst>
          </p:cNvPr>
          <p:cNvSpPr/>
          <p:nvPr/>
        </p:nvSpPr>
        <p:spPr>
          <a:xfrm>
            <a:off x="907575" y="4650582"/>
            <a:ext cx="3978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3"/>
              </a:rPr>
              <a:t>https://en.wikipedia.org/wiki/File:Jane_Austen_coloured_version.jpg</a:t>
            </a:r>
            <a:endParaRPr lang="en-GB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2A4A8-2175-46EB-8906-FC8C9EC2B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49" r="7735" b="50000"/>
          <a:stretch/>
        </p:blipFill>
        <p:spPr>
          <a:xfrm>
            <a:off x="982637" y="2996167"/>
            <a:ext cx="1965279" cy="160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3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humans unique?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6B600B-9695-4E5F-9857-952DFB26A362}"/>
              </a:ext>
            </a:extLst>
          </p:cNvPr>
          <p:cNvSpPr/>
          <p:nvPr/>
        </p:nvSpPr>
        <p:spPr>
          <a:xfrm>
            <a:off x="16260" y="4595792"/>
            <a:ext cx="9127739" cy="246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hlinkClick r:id="rId3"/>
              </a:rPr>
              <a:t>https://pixabay.com/illustrations/man-human-evolution-body-3579185/</a:t>
            </a:r>
            <a:endParaRPr lang="en-GB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33A4C0-538D-4A87-B96E-6ABCF8629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696" y="1488466"/>
            <a:ext cx="5432607" cy="30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 worry about writing reflections?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Criminal proceedings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MPTS</a:t>
            </a:r>
          </a:p>
        </p:txBody>
      </p:sp>
    </p:spTree>
    <p:extLst>
      <p:ext uri="{BB962C8B-B14F-4D97-AF65-F5344CB8AC3E}">
        <p14:creationId xmlns:p14="http://schemas.microsoft.com/office/powerpoint/2010/main" val="4796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countries – Different legal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8FB9B-341B-4587-9AE8-7154DF56A986}"/>
              </a:ext>
            </a:extLst>
          </p:cNvPr>
          <p:cNvSpPr/>
          <p:nvPr/>
        </p:nvSpPr>
        <p:spPr>
          <a:xfrm>
            <a:off x="0" y="4650603"/>
            <a:ext cx="9143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hlinkClick r:id="rId3"/>
              </a:rPr>
              <a:t>https://commons.wikimedia.org/wiki/File:England_v_scotland_1872_ad.jpg</a:t>
            </a:r>
            <a:endParaRPr lang="en-GB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7A31E-9E60-421D-B8E6-359C3BA07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27" y="1467134"/>
            <a:ext cx="5472746" cy="30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3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Gross Negligence Manslaughter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61138" y="1547820"/>
            <a:ext cx="7731446" cy="3348984"/>
          </a:xfrm>
        </p:spPr>
        <p:txBody>
          <a:bodyPr/>
          <a:lstStyle/>
          <a:p>
            <a:r>
              <a:rPr lang="en-GB" dirty="0"/>
              <a:t>Prosecution has to prove that: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The doctor owed a duty of care to the deceased;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The doctor breached that duty of care;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It was reasonably foreseeable that the breach of their duty of care gave rise to a serious and obvious risk of death;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The doctor’s breach of their duty caused the death of the patient because it was a significant contributory factor; and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Having regard to the risk of death, the doctor’s conduct was so bad in all the circumstances as to amount to a crime.</a:t>
            </a:r>
          </a:p>
        </p:txBody>
      </p:sp>
    </p:spTree>
    <p:extLst>
      <p:ext uri="{BB962C8B-B14F-4D97-AF65-F5344CB8AC3E}">
        <p14:creationId xmlns:p14="http://schemas.microsoft.com/office/powerpoint/2010/main" val="179238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Fall 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Williams Inquiry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DHSC working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Independent review of GNM and 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AoRMC</a:t>
            </a:r>
            <a:r>
              <a:rPr lang="en-GB" dirty="0"/>
              <a:t> guidance</a:t>
            </a:r>
          </a:p>
        </p:txBody>
      </p:sp>
    </p:spTree>
    <p:extLst>
      <p:ext uri="{BB962C8B-B14F-4D97-AF65-F5344CB8AC3E}">
        <p14:creationId xmlns:p14="http://schemas.microsoft.com/office/powerpoint/2010/main" val="60413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B220BB-E068-4CCE-A93E-C1D78AB9F24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Making decision on cases at the end of the investigation stage:  Guidance for the Investigation Committee and case examiners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94" y="760175"/>
            <a:ext cx="4040734" cy="9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62554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LAYOUTS">
  <a:themeElements>
    <a:clrScheme name="MPS">
      <a:dk1>
        <a:srgbClr val="000000"/>
      </a:dk1>
      <a:lt1>
        <a:srgbClr val="FFFFFF"/>
      </a:lt1>
      <a:dk2>
        <a:srgbClr val="007BC2"/>
      </a:dk2>
      <a:lt2>
        <a:srgbClr val="75CBF1"/>
      </a:lt2>
      <a:accent1>
        <a:srgbClr val="164290"/>
      </a:accent1>
      <a:accent2>
        <a:srgbClr val="1A9FE0"/>
      </a:accent2>
      <a:accent3>
        <a:srgbClr val="B9B5B5"/>
      </a:accent3>
      <a:accent4>
        <a:srgbClr val="EA5289"/>
      </a:accent4>
      <a:accent5>
        <a:srgbClr val="A367D4"/>
      </a:accent5>
      <a:accent6>
        <a:srgbClr val="B1AA55"/>
      </a:accent6>
      <a:hlink>
        <a:srgbClr val="00B994"/>
      </a:hlink>
      <a:folHlink>
        <a:srgbClr val="C5C2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EATHER - Blue">
  <a:themeElements>
    <a:clrScheme name="MPS">
      <a:dk1>
        <a:srgbClr val="000000"/>
      </a:dk1>
      <a:lt1>
        <a:srgbClr val="FFFFFF"/>
      </a:lt1>
      <a:dk2>
        <a:srgbClr val="007BC2"/>
      </a:dk2>
      <a:lt2>
        <a:srgbClr val="75CBF1"/>
      </a:lt2>
      <a:accent1>
        <a:srgbClr val="164290"/>
      </a:accent1>
      <a:accent2>
        <a:srgbClr val="1A9FE0"/>
      </a:accent2>
      <a:accent3>
        <a:srgbClr val="B9B5B5"/>
      </a:accent3>
      <a:accent4>
        <a:srgbClr val="EA5289"/>
      </a:accent4>
      <a:accent5>
        <a:srgbClr val="A367D4"/>
      </a:accent5>
      <a:accent6>
        <a:srgbClr val="B1AA55"/>
      </a:accent6>
      <a:hlink>
        <a:srgbClr val="00B994"/>
      </a:hlink>
      <a:folHlink>
        <a:srgbClr val="C5C2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PS - TITLE SLIDE">
  <a:themeElements>
    <a:clrScheme name="MPS">
      <a:dk1>
        <a:srgbClr val="000000"/>
      </a:dk1>
      <a:lt1>
        <a:srgbClr val="FFFFFF"/>
      </a:lt1>
      <a:dk2>
        <a:srgbClr val="007BC2"/>
      </a:dk2>
      <a:lt2>
        <a:srgbClr val="75CBF1"/>
      </a:lt2>
      <a:accent1>
        <a:srgbClr val="164290"/>
      </a:accent1>
      <a:accent2>
        <a:srgbClr val="1A9FE0"/>
      </a:accent2>
      <a:accent3>
        <a:srgbClr val="B9B5B5"/>
      </a:accent3>
      <a:accent4>
        <a:srgbClr val="EA5289"/>
      </a:accent4>
      <a:accent5>
        <a:srgbClr val="A367D4"/>
      </a:accent5>
      <a:accent6>
        <a:srgbClr val="B1AA55"/>
      </a:accent6>
      <a:hlink>
        <a:srgbClr val="00B994"/>
      </a:hlink>
      <a:folHlink>
        <a:srgbClr val="C5C2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PS - BLANK - Purple">
  <a:themeElements>
    <a:clrScheme name="MPS colour palette">
      <a:dk1>
        <a:srgbClr val="153171"/>
      </a:dk1>
      <a:lt1>
        <a:srgbClr val="FFFFFF"/>
      </a:lt1>
      <a:dk2>
        <a:srgbClr val="1B97CA"/>
      </a:dk2>
      <a:lt2>
        <a:srgbClr val="4EB6D2"/>
      </a:lt2>
      <a:accent1>
        <a:srgbClr val="D73A6E"/>
      </a:accent1>
      <a:accent2>
        <a:srgbClr val="DF6534"/>
      </a:accent2>
      <a:accent3>
        <a:srgbClr val="F6D02D"/>
      </a:accent3>
      <a:accent4>
        <a:srgbClr val="22A178"/>
      </a:accent4>
      <a:accent5>
        <a:srgbClr val="6E5C95"/>
      </a:accent5>
      <a:accent6>
        <a:srgbClr val="A6A39E"/>
      </a:accent6>
      <a:hlink>
        <a:srgbClr val="153171"/>
      </a:hlink>
      <a:folHlink>
        <a:srgbClr val="6E5C9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PS - BLANK - Green">
  <a:themeElements>
    <a:clrScheme name="MPS colour palette">
      <a:dk1>
        <a:srgbClr val="153171"/>
      </a:dk1>
      <a:lt1>
        <a:srgbClr val="FFFFFF"/>
      </a:lt1>
      <a:dk2>
        <a:srgbClr val="1B97CA"/>
      </a:dk2>
      <a:lt2>
        <a:srgbClr val="4EB6D2"/>
      </a:lt2>
      <a:accent1>
        <a:srgbClr val="D73A6E"/>
      </a:accent1>
      <a:accent2>
        <a:srgbClr val="DF6534"/>
      </a:accent2>
      <a:accent3>
        <a:srgbClr val="F6D02D"/>
      </a:accent3>
      <a:accent4>
        <a:srgbClr val="22A178"/>
      </a:accent4>
      <a:accent5>
        <a:srgbClr val="6E5C95"/>
      </a:accent5>
      <a:accent6>
        <a:srgbClr val="A6A39E"/>
      </a:accent6>
      <a:hlink>
        <a:srgbClr val="153171"/>
      </a:hlink>
      <a:folHlink>
        <a:srgbClr val="6E5C9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 - Blue">
  <a:themeElements>
    <a:clrScheme name="MPS">
      <a:dk1>
        <a:srgbClr val="000000"/>
      </a:dk1>
      <a:lt1>
        <a:srgbClr val="FFFFFF"/>
      </a:lt1>
      <a:dk2>
        <a:srgbClr val="007BC2"/>
      </a:dk2>
      <a:lt2>
        <a:srgbClr val="75CBF1"/>
      </a:lt2>
      <a:accent1>
        <a:srgbClr val="164290"/>
      </a:accent1>
      <a:accent2>
        <a:srgbClr val="1A9FE0"/>
      </a:accent2>
      <a:accent3>
        <a:srgbClr val="B9B5B5"/>
      </a:accent3>
      <a:accent4>
        <a:srgbClr val="EA5289"/>
      </a:accent4>
      <a:accent5>
        <a:srgbClr val="A367D4"/>
      </a:accent5>
      <a:accent6>
        <a:srgbClr val="B1AA55"/>
      </a:accent6>
      <a:hlink>
        <a:srgbClr val="00B994"/>
      </a:hlink>
      <a:folHlink>
        <a:srgbClr val="C5C2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NK - NO LOGO - Blue">
  <a:themeElements>
    <a:clrScheme name="MPS">
      <a:dk1>
        <a:srgbClr val="000000"/>
      </a:dk1>
      <a:lt1>
        <a:srgbClr val="FFFFFF"/>
      </a:lt1>
      <a:dk2>
        <a:srgbClr val="007BC2"/>
      </a:dk2>
      <a:lt2>
        <a:srgbClr val="75CBF1"/>
      </a:lt2>
      <a:accent1>
        <a:srgbClr val="164290"/>
      </a:accent1>
      <a:accent2>
        <a:srgbClr val="1A9FE0"/>
      </a:accent2>
      <a:accent3>
        <a:srgbClr val="B9B5B5"/>
      </a:accent3>
      <a:accent4>
        <a:srgbClr val="EA5289"/>
      </a:accent4>
      <a:accent5>
        <a:srgbClr val="A367D4"/>
      </a:accent5>
      <a:accent6>
        <a:srgbClr val="B1AA55"/>
      </a:accent6>
      <a:hlink>
        <a:srgbClr val="00B994"/>
      </a:hlink>
      <a:folHlink>
        <a:srgbClr val="C5C2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PS - STANDARDS">
  <a:themeElements>
    <a:clrScheme name="MPS">
      <a:dk1>
        <a:srgbClr val="000000"/>
      </a:dk1>
      <a:lt1>
        <a:srgbClr val="FFFFFF"/>
      </a:lt1>
      <a:dk2>
        <a:srgbClr val="007BC2"/>
      </a:dk2>
      <a:lt2>
        <a:srgbClr val="75CBF1"/>
      </a:lt2>
      <a:accent1>
        <a:srgbClr val="164290"/>
      </a:accent1>
      <a:accent2>
        <a:srgbClr val="1A9FE0"/>
      </a:accent2>
      <a:accent3>
        <a:srgbClr val="B9B5B5"/>
      </a:accent3>
      <a:accent4>
        <a:srgbClr val="EA5289"/>
      </a:accent4>
      <a:accent5>
        <a:srgbClr val="A367D4"/>
      </a:accent5>
      <a:accent6>
        <a:srgbClr val="B1AA55"/>
      </a:accent6>
      <a:hlink>
        <a:srgbClr val="00B994"/>
      </a:hlink>
      <a:folHlink>
        <a:srgbClr val="C5C2C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D96815014FC4DAAF3A159B430C409" ma:contentTypeVersion="11" ma:contentTypeDescription="Create a new document." ma:contentTypeScope="" ma:versionID="89fa19f345fd3f7c89c10cbbcb077cf5">
  <xsd:schema xmlns:xsd="http://www.w3.org/2001/XMLSchema" xmlns:xs="http://www.w3.org/2001/XMLSchema" xmlns:p="http://schemas.microsoft.com/office/2006/metadata/properties" xmlns:ns2="5549f3f6-b7db-40ce-a15f-c10d2fdae267" xmlns:ns3="0cf4b3a6-91e3-43a9-a28b-3e6e49204d49" targetNamespace="http://schemas.microsoft.com/office/2006/metadata/properties" ma:root="true" ma:fieldsID="a87aad13dab6b83808ec983a3a743ca0" ns2:_="" ns3:_="">
    <xsd:import namespace="5549f3f6-b7db-40ce-a15f-c10d2fdae267"/>
    <xsd:import namespace="0cf4b3a6-91e3-43a9-a28b-3e6e49204d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9f3f6-b7db-40ce-a15f-c10d2fdae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4b3a6-91e3-43a9-a28b-3e6e49204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sisl xmlns:xsi="http://www.w3.org/2001/XMLSchema-instance" xmlns:xsd="http://www.w3.org/2001/XMLSchema" xmlns="http://www.boldonjames.com/2008/01/sie/internal/label" sislVersion="0" policy="0527876a-d0f0-42d7-8ac4-338d18901bd9" origin="userSelected">
  <element uid="id_classification_generalbusiness" value=""/>
</sisl>
</file>

<file path=customXml/itemProps1.xml><?xml version="1.0" encoding="utf-8"?>
<ds:datastoreItem xmlns:ds="http://schemas.openxmlformats.org/officeDocument/2006/customXml" ds:itemID="{69766C16-0CA6-471F-9EA2-C52A4DFEA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9f3f6-b7db-40ce-a15f-c10d2fdae267"/>
    <ds:schemaRef ds:uri="0cf4b3a6-91e3-43a9-a28b-3e6e49204d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7ABE6-8F0C-4A39-BCAD-DEF35C117C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980944-8430-4181-B576-4A312E5B4262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0cf4b3a6-91e3-43a9-a28b-3e6e49204d49"/>
    <ds:schemaRef ds:uri="5549f3f6-b7db-40ce-a15f-c10d2fdae267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D9ECB21D-E516-495D-B285-888E57FDF71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MPS Corporate template</Template>
  <TotalTime>10044</TotalTime>
  <Words>876</Words>
  <Application>Microsoft Office PowerPoint</Application>
  <PresentationFormat>On-screen Show (16:9)</PresentationFormat>
  <Paragraphs>125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CONTENT LAYOUTS</vt:lpstr>
      <vt:lpstr>BREATHER - Blue</vt:lpstr>
      <vt:lpstr>MPS - TITLE SLIDE</vt:lpstr>
      <vt:lpstr>MPS - BLANK - Purple</vt:lpstr>
      <vt:lpstr>MPS - BLANK - Green</vt:lpstr>
      <vt:lpstr>BLANK - Blue</vt:lpstr>
      <vt:lpstr>BLANK - NO LOGO - Blue</vt:lpstr>
      <vt:lpstr>MPS - STANDARDS</vt:lpstr>
      <vt:lpstr>REFLECTING ON REFLECTIVE PRACTICE – LESSONS FOR APPRAISAL</vt:lpstr>
      <vt:lpstr>PowerPoint Presentation</vt:lpstr>
      <vt:lpstr>The joy of reflection</vt:lpstr>
      <vt:lpstr>What makes humans unique?</vt:lpstr>
      <vt:lpstr>Why the worry about writing reflections?</vt:lpstr>
      <vt:lpstr>Different countries – Different legal system</vt:lpstr>
      <vt:lpstr>Gross Negligence Manslaughter</vt:lpstr>
      <vt:lpstr>The Fall Out</vt:lpstr>
      <vt:lpstr>PowerPoint Presentation</vt:lpstr>
      <vt:lpstr>Remediation – whether the failing is easily remediable and has been remedied</vt:lpstr>
      <vt:lpstr>PowerPoint Presentation</vt:lpstr>
      <vt:lpstr>The doctor’s insight into the concerns</vt:lpstr>
      <vt:lpstr>Lack of insight</vt:lpstr>
      <vt:lpstr>Ten key points on being a reflective practitioner</vt:lpstr>
      <vt:lpstr>Ten key points on being a reflective  practitioner (cont)</vt:lpstr>
      <vt:lpstr>Duty of Candour, patient safety and medical accountability Are there conflicts?  </vt:lpstr>
      <vt:lpstr>The fall out – what does it mean for doctors?</vt:lpstr>
      <vt:lpstr>Self compassion</vt:lpstr>
      <vt:lpstr>Discussion</vt:lpstr>
      <vt:lpstr>PowerPoint Presentation</vt:lpstr>
      <vt:lpstr>PowerPoint Presentation</vt:lpstr>
    </vt:vector>
  </TitlesOfParts>
  <Company>Medical Protection Society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Moss, Paul</dc:creator>
  <dc:description>MPS Public</dc:description>
  <cp:lastModifiedBy>William Liu</cp:lastModifiedBy>
  <cp:revision>640</cp:revision>
  <dcterms:created xsi:type="dcterms:W3CDTF">2015-05-22T13:38:56Z</dcterms:created>
  <dcterms:modified xsi:type="dcterms:W3CDTF">2019-05-13T09:25:03Z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f9147f7c-b75e-483d-9e9c-9fc487fe1201</vt:lpwstr>
  </property>
  <property fmtid="{D5CDD505-2E9C-101B-9397-08002B2CF9AE}" pid="3" name="bjSaver">
    <vt:lpwstr>PTayk3MjNlKBkTLw0OZMK+/dryBMFRKU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policy="0527876a-d0f0-42d7-8ac4-338d18901bd9" origin="userSelected" xmlns="http://www.boldonj</vt:lpwstr>
  </property>
  <property fmtid="{D5CDD505-2E9C-101B-9397-08002B2CF9AE}" pid="5" name="bjDocumentLabelXML-0">
    <vt:lpwstr>ames.com/2008/01/sie/internal/label"&gt;&lt;element uid="id_classification_generalbusiness" value="" /&gt;&lt;/sisl&gt;</vt:lpwstr>
  </property>
  <property fmtid="{D5CDD505-2E9C-101B-9397-08002B2CF9AE}" pid="6" name="bjDocumentSecurityLabel">
    <vt:lpwstr>MPS Public</vt:lpwstr>
  </property>
  <property fmtid="{D5CDD505-2E9C-101B-9397-08002B2CF9AE}" pid="7" name="MPSClassification:">
    <vt:lpwstr>MPS Public</vt:lpwstr>
  </property>
  <property fmtid="{D5CDD505-2E9C-101B-9397-08002B2CF9AE}" pid="8" name="ContentTypeId">
    <vt:lpwstr>0x01010034BD96815014FC4DAAF3A159B430C409</vt:lpwstr>
  </property>
</Properties>
</file>