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78" r:id="rId6"/>
    <p:sldId id="260" r:id="rId7"/>
    <p:sldId id="265" r:id="rId8"/>
    <p:sldId id="274" r:id="rId9"/>
    <p:sldId id="270" r:id="rId10"/>
    <p:sldId id="269" r:id="rId11"/>
    <p:sldId id="273" r:id="rId12"/>
    <p:sldId id="271" r:id="rId13"/>
    <p:sldId id="272" r:id="rId14"/>
    <p:sldId id="275" r:id="rId15"/>
    <p:sldId id="276" r:id="rId16"/>
    <p:sldId id="258" r:id="rId17"/>
    <p:sldId id="277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480"/>
    <a:srgbClr val="E1E8F7"/>
    <a:srgbClr val="66DCFF"/>
    <a:srgbClr val="511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1D0037-033F-4488-BD6E-335C4C5B5701}" v="1155" dt="2019-05-02T13:32:49.9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/>
    <p:restoredTop sz="94583"/>
  </p:normalViewPr>
  <p:slideViewPr>
    <p:cSldViewPr snapToGrid="0" snapToObjects="1">
      <p:cViewPr varScale="1">
        <p:scale>
          <a:sx n="110" d="100"/>
          <a:sy n="110" d="100"/>
        </p:scale>
        <p:origin x="14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2" d="100"/>
          <a:sy n="72" d="100"/>
        </p:scale>
        <p:origin x="212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3704E-485A-B148-9E08-AA7879309A08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2BB6-97A1-6C48-B24B-74534E8F9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00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75955-304F-48F3-9005-B96184741921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BA633-C09A-4732-A33E-14316933B9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590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Could also include plan next project?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BA633-C09A-4732-A33E-14316933B96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264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A9D89B-2369-4B3F-AD2F-3792D926022C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883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each go through systematic and robust method? Evaluation and reflection? Leading to change?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BA633-C09A-4732-A33E-14316933B96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979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How can appraiser enhance that reflection to inform future QI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BA633-C09A-4732-A33E-14316933B96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869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9E28-249E-E945-A5C9-A35A72D6DE22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5-BF08-BD40-A534-674F78F4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03567" y="759020"/>
            <a:ext cx="8219928" cy="647749"/>
          </a:xfrm>
          <a:prstGeom prst="rect">
            <a:avLst/>
          </a:prstGeom>
        </p:spPr>
        <p:txBody>
          <a:bodyPr/>
          <a:lstStyle>
            <a:lvl1pPr>
              <a:defRPr sz="3400">
                <a:solidFill>
                  <a:srgbClr val="51186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4557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9E28-249E-E945-A5C9-A35A72D6DE22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5-BF08-BD40-A534-674F78F4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57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9E28-249E-E945-A5C9-A35A72D6DE22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5-BF08-BD40-A534-674F78F4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5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20854"/>
            <a:ext cx="7886700" cy="5455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9E28-249E-E945-A5C9-A35A72D6DE22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5-BF08-BD40-A534-674F78F4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2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9E28-249E-E945-A5C9-A35A72D6DE22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5-BF08-BD40-A534-674F78F4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9E28-249E-E945-A5C9-A35A72D6DE22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5-BF08-BD40-A534-674F78F4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64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9E28-249E-E945-A5C9-A35A72D6DE22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6635-BF08-BD40-A534-674F78F4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8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79" y="-15770"/>
            <a:ext cx="9158157" cy="687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939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64" y="-15770"/>
            <a:ext cx="9161127" cy="6875997"/>
          </a:xfrm>
          <a:prstGeom prst="rect">
            <a:avLst/>
          </a:prstGeom>
        </p:spPr>
      </p:pic>
      <p:sp>
        <p:nvSpPr>
          <p:cNvPr id="4" name="Title Placeholder 1"/>
          <p:cNvSpPr txBox="1">
            <a:spLocks/>
          </p:cNvSpPr>
          <p:nvPr userDrawn="1"/>
        </p:nvSpPr>
        <p:spPr>
          <a:xfrm>
            <a:off x="1918532" y="5287201"/>
            <a:ext cx="3277311" cy="1978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spcAft>
                <a:spcPts val="0"/>
              </a:spcAft>
              <a:buNone/>
              <a:defRPr sz="1200" b="1" i="0" kern="12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 err="1"/>
              <a:t>www.nes.scot.nhs.uk</a:t>
            </a:r>
            <a:endParaRPr lang="en-US" dirty="0"/>
          </a:p>
        </p:txBody>
      </p:sp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1918532" y="5066332"/>
            <a:ext cx="3277311" cy="21364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spcAft>
                <a:spcPts val="900"/>
              </a:spcAft>
              <a:buNone/>
              <a:defRPr sz="1200" b="0" i="0" kern="12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 err="1"/>
              <a:t>tel</a:t>
            </a:r>
            <a:r>
              <a:rPr lang="en-US" dirty="0"/>
              <a:t>: 0131 656 3200  |  fax: 0131 656 3201</a:t>
            </a:r>
          </a:p>
        </p:txBody>
      </p:sp>
      <p:sp>
        <p:nvSpPr>
          <p:cNvPr id="6" name="Title Placeholder 1"/>
          <p:cNvSpPr txBox="1">
            <a:spLocks/>
          </p:cNvSpPr>
          <p:nvPr userDrawn="1"/>
        </p:nvSpPr>
        <p:spPr>
          <a:xfrm>
            <a:off x="403076" y="5851222"/>
            <a:ext cx="8337846" cy="37529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spcAft>
                <a:spcPts val="900"/>
              </a:spcAft>
              <a:buNone/>
              <a:defRPr sz="1200" b="0" i="0" kern="12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pPr algn="ctr"/>
            <a:r>
              <a:rPr lang="en-US" sz="1100" dirty="0"/>
              <a:t>©  NHS Education for Scotland 2017. You can copy or reproduce the information in this document for use within </a:t>
            </a:r>
            <a:r>
              <a:rPr lang="en-US" sz="1100" dirty="0" err="1"/>
              <a:t>NHSScotland</a:t>
            </a:r>
            <a:r>
              <a:rPr lang="en-US" sz="1100" dirty="0"/>
              <a:t> and for non-commercial educational purposes.  Use of this document for commercial purposes is permitted only with the written permission of NES.</a:t>
            </a:r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1918532" y="4264500"/>
            <a:ext cx="3277311" cy="8018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spcAft>
                <a:spcPts val="900"/>
              </a:spcAft>
              <a:buNone/>
              <a:defRPr sz="1200" b="0" i="0" kern="12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NHS Education for Scotland</a:t>
            </a:r>
            <a:br>
              <a:rPr lang="en-US" dirty="0"/>
            </a:br>
            <a:r>
              <a:rPr lang="en-US" dirty="0"/>
              <a:t>Westport 102</a:t>
            </a:r>
            <a:br>
              <a:rPr lang="en-US" dirty="0"/>
            </a:br>
            <a:r>
              <a:rPr lang="en-US" dirty="0"/>
              <a:t>West Port</a:t>
            </a:r>
            <a:br>
              <a:rPr lang="en-US" dirty="0"/>
            </a:br>
            <a:r>
              <a:rPr lang="en-US" dirty="0"/>
              <a:t>Edinburgh EH3 9DN</a:t>
            </a:r>
          </a:p>
        </p:txBody>
      </p:sp>
    </p:spTree>
    <p:extLst>
      <p:ext uri="{BB962C8B-B14F-4D97-AF65-F5344CB8AC3E}">
        <p14:creationId xmlns:p14="http://schemas.microsoft.com/office/powerpoint/2010/main" val="25004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8261"/>
            <a:ext cx="9144000" cy="1385587"/>
          </a:xfrm>
          <a:prstGeom prst="rect">
            <a:avLst/>
          </a:prstGeom>
          <a:solidFill>
            <a:srgbClr val="E1E8F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-18260"/>
            <a:ext cx="9144000" cy="520182"/>
          </a:xfrm>
          <a:prstGeom prst="rect">
            <a:avLst/>
          </a:prstGeom>
          <a:solidFill>
            <a:srgbClr val="6A24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88276" y="141111"/>
            <a:ext cx="3751337" cy="1946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50" b="0" i="0" dirty="0">
                <a:solidFill>
                  <a:srgbClr val="66DCFF"/>
                </a:solidFill>
                <a:latin typeface="Calibri Light" charset="0"/>
                <a:ea typeface="Calibri Light" charset="0"/>
                <a:cs typeface="Calibri Light" charset="0"/>
              </a:rPr>
              <a:t>NHS EDUCATION</a:t>
            </a:r>
            <a:r>
              <a:rPr lang="en-US" sz="1250" b="0" i="0" baseline="0" dirty="0">
                <a:solidFill>
                  <a:srgbClr val="66DCFF"/>
                </a:solidFill>
                <a:latin typeface="Calibri Light" charset="0"/>
                <a:ea typeface="Calibri Light" charset="0"/>
                <a:cs typeface="Calibri Light" charset="0"/>
              </a:rPr>
              <a:t> FOR SCOTLAND</a:t>
            </a:r>
            <a:endParaRPr lang="en-US" sz="1250" b="0" i="0" dirty="0">
              <a:solidFill>
                <a:srgbClr val="66DCFF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838315" y="141111"/>
            <a:ext cx="4093436" cy="205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335" b="1" i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SAFETY</a:t>
            </a:r>
            <a:r>
              <a:rPr lang="en-US" sz="1335" b="1" i="0" baseline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, SKILLS &amp; IMPROVEMENT</a:t>
            </a:r>
            <a:endParaRPr lang="en-US" sz="1335" b="1" i="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57785"/>
            <a:ext cx="9144000" cy="207250"/>
          </a:xfrm>
          <a:prstGeom prst="rect">
            <a:avLst/>
          </a:prstGeom>
          <a:solidFill>
            <a:srgbClr val="6A24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820449"/>
            <a:ext cx="7886700" cy="5455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9425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99E28-249E-E945-A5C9-A35A72D6DE22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C6635-BF08-BD40-A534-674F78F4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9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0" r:id="rId4"/>
    <p:sldLayoutId id="2147483694" r:id="rId5"/>
    <p:sldLayoutId id="2147483696" r:id="rId6"/>
    <p:sldLayoutId id="2147483697" r:id="rId7"/>
    <p:sldLayoutId id="2147483689" r:id="rId8"/>
    <p:sldLayoutId id="2147483698" r:id="rId9"/>
    <p:sldLayoutId id="2147483686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6A248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uncan.McNab@nes.scot.nhs.uk" TargetMode="External"/><Relationship Id="rId2" Type="http://schemas.openxmlformats.org/officeDocument/2006/relationships/hyperlink" Target="mailto:Sarah.luty@nes.scot.nhs.uk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3518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C8156-D554-405B-B44F-DEAB9B8FF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QIA reflection in the Appraisal.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B743F-F5D4-411E-B803-F88F4E937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QI Project review tool: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Developed by NES in Safety and improvement Team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Literature Review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Adaption of Template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Content Validity Index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Inter- </a:t>
            </a:r>
            <a:r>
              <a:rPr lang="en-GB" dirty="0" err="1"/>
              <a:t>rater</a:t>
            </a:r>
            <a:r>
              <a:rPr lang="en-GB" dirty="0"/>
              <a:t> </a:t>
            </a:r>
            <a:r>
              <a:rPr lang="en-GB"/>
              <a:t>reliability testing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16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7C52C-AC17-41CB-BA87-199DB5C97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8485F-8347-4F8B-AB7D-BAA74E6B0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 groups of 2-3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Using the QI Project review tool discuss one of the reports available- or your own example.</a:t>
            </a:r>
          </a:p>
        </p:txBody>
      </p:sp>
    </p:spTree>
    <p:extLst>
      <p:ext uri="{BB962C8B-B14F-4D97-AF65-F5344CB8AC3E}">
        <p14:creationId xmlns:p14="http://schemas.microsoft.com/office/powerpoint/2010/main" val="3854069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1A23F-9E10-4123-A2B0-5C1A7B4A1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8C040-0B42-48F0-BC3F-89861FFDA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 tables 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Does the review tool help with reflection on a QI report?</a:t>
            </a:r>
          </a:p>
          <a:p>
            <a:pPr marL="514350" indent="-514350">
              <a:buAutoNum type="arabicPeriod"/>
            </a:pPr>
            <a:r>
              <a:rPr lang="en-GB" dirty="0"/>
              <a:t>What changes would make it more useful in your setting?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300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F419D-0AFC-4F4D-BA37-1A59B7020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372B9-08BD-4773-8FFC-11FFDC918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5315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3FBE3-F20D-45C6-AF55-5561760E8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QI Training for Appraisal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E3FDAB6-AB7D-4935-82DE-D9522FEC8E7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104" y="1455821"/>
            <a:ext cx="8614611" cy="5053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05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02B4B-E9A2-4F41-BD47-89EA8368F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FCA2F-6BD0-4530-9A1C-E13B99357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425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Drs Sarah Luty and Duncan McNab</a:t>
            </a:r>
          </a:p>
          <a:p>
            <a:pPr marL="0" indent="0">
              <a:buNone/>
            </a:pPr>
            <a:r>
              <a:rPr lang="en-GB" dirty="0"/>
              <a:t>Associate Advisors, Safety and Improvement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Sarah.luty@nes.scot.nhs.uk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Duncan.McNab@nes.scot.nhs.uk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#NESSME19</a:t>
            </a:r>
          </a:p>
          <a:p>
            <a:pPr marL="0" indent="0">
              <a:buNone/>
            </a:pPr>
            <a:r>
              <a:rPr lang="en-GB" dirty="0"/>
              <a:t>@</a:t>
            </a:r>
            <a:r>
              <a:rPr lang="en-GB" dirty="0" err="1"/>
              <a:t>DrSarahLuty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@</a:t>
            </a:r>
            <a:r>
              <a:rPr lang="en-GB" dirty="0" err="1"/>
              <a:t>Duncansmcnab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2372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1BAE1-9C5F-4064-81D4-3759756AA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87794-83FB-4D2F-8D73-F6F6E5452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Explore reflection as a tool to inform improvement areas.</a:t>
            </a:r>
          </a:p>
          <a:p>
            <a:r>
              <a:rPr lang="en-GB" dirty="0"/>
              <a:t>Review of QIA for appraisal using validated peer review instrument.</a:t>
            </a:r>
          </a:p>
          <a:p>
            <a:r>
              <a:rPr lang="en-GB" dirty="0"/>
              <a:t>Plan next steps following appraisal.</a:t>
            </a:r>
          </a:p>
          <a:p>
            <a:pPr marL="0" indent="0">
              <a:buNone/>
            </a:pP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5042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Definition of QIA?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GMC</a:t>
            </a:r>
          </a:p>
          <a:p>
            <a:pPr lvl="1">
              <a:buNone/>
            </a:pPr>
            <a:r>
              <a:rPr lang="en-GB" i="1" dirty="0"/>
              <a:t>	Quality improvement activities should be robust, systematic and relevant to your work. They should include an element of evaluation and action, and where possible, demonstrate an outcome or change.</a:t>
            </a:r>
          </a:p>
          <a:p>
            <a:endParaRPr lang="en-GB" dirty="0"/>
          </a:p>
          <a:p>
            <a:pPr marL="0" indent="0">
              <a:buNone/>
            </a:pPr>
            <a:endParaRPr lang="en-GB"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68218" y="3840362"/>
            <a:ext cx="2008414" cy="1396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490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75BFF-DAE0-45C4-9AB8-AE9EE716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3CC0B-D7F2-4D8D-86DF-B43D8AAE7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Systematic and robust method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Evaluation and Reflection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Leading to change</a:t>
            </a:r>
          </a:p>
        </p:txBody>
      </p:sp>
    </p:spTree>
    <p:extLst>
      <p:ext uri="{BB962C8B-B14F-4D97-AF65-F5344CB8AC3E}">
        <p14:creationId xmlns:p14="http://schemas.microsoft.com/office/powerpoint/2010/main" val="238588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BCAE9-A6A5-47C0-9CF4-5B9634D21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Reflection to INFORM QIA?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8522-4FB5-4BBE-B1A4-6FE5B2F41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r>
              <a:rPr lang="en-GB" sz="3600" dirty="0"/>
              <a:t>In groups 5 minutes to discuss hoe reflecting on daily work can help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3600" dirty="0"/>
              <a:t>help inform and 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3600" dirty="0"/>
              <a:t>set priorities for QIA?</a:t>
            </a:r>
          </a:p>
        </p:txBody>
      </p:sp>
    </p:spTree>
    <p:extLst>
      <p:ext uri="{BB962C8B-B14F-4D97-AF65-F5344CB8AC3E}">
        <p14:creationId xmlns:p14="http://schemas.microsoft.com/office/powerpoint/2010/main" val="739468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254B6-1EFD-4208-B361-C9173AD8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D1081-7388-43DC-8902-E017493C7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4255"/>
            <a:ext cx="7886700" cy="4351338"/>
          </a:xfrm>
        </p:spPr>
        <p:txBody>
          <a:bodyPr/>
          <a:lstStyle/>
          <a:p>
            <a:r>
              <a:rPr lang="en-GB" dirty="0"/>
              <a:t>Incident Investigation/ Complaints</a:t>
            </a:r>
          </a:p>
          <a:p>
            <a:r>
              <a:rPr lang="en-GB" dirty="0"/>
              <a:t>MSF</a:t>
            </a:r>
          </a:p>
          <a:p>
            <a:r>
              <a:rPr lang="en-GB" dirty="0"/>
              <a:t>PSQ</a:t>
            </a:r>
          </a:p>
          <a:p>
            <a:r>
              <a:rPr lang="en-GB" dirty="0"/>
              <a:t>Data- national/ local</a:t>
            </a:r>
          </a:p>
          <a:p>
            <a:r>
              <a:rPr lang="en-GB" dirty="0"/>
              <a:t>Patient feedback</a:t>
            </a:r>
          </a:p>
          <a:p>
            <a:r>
              <a:rPr lang="en-GB" dirty="0"/>
              <a:t>Guidelines</a:t>
            </a:r>
          </a:p>
          <a:p>
            <a:r>
              <a:rPr lang="en-GB" dirty="0"/>
              <a:t>CPD</a:t>
            </a:r>
          </a:p>
          <a:p>
            <a:r>
              <a:rPr lang="en-GB" dirty="0"/>
              <a:t>Professional conversations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967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D1373-FE7C-4852-BCE6-D639530BF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Lovely Nurses? Caring Practice?</a:t>
            </a:r>
          </a:p>
        </p:txBody>
      </p:sp>
      <p:pic>
        <p:nvPicPr>
          <p:cNvPr id="1026" name="Picture 2" descr="Image result for care opinion">
            <a:extLst>
              <a:ext uri="{FF2B5EF4-FFF2-40B4-BE49-F238E27FC236}">
                <a16:creationId xmlns:a16="http://schemas.microsoft.com/office/drawing/2014/main" id="{0EEEF548-021B-413D-8619-8A25625C91C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91" y="2138838"/>
            <a:ext cx="3181350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thank you card hospital">
            <a:extLst>
              <a:ext uri="{FF2B5EF4-FFF2-40B4-BE49-F238E27FC236}">
                <a16:creationId xmlns:a16="http://schemas.microsoft.com/office/drawing/2014/main" id="{4B729C44-F961-46FB-BE98-71A2D7C31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52126">
            <a:off x="610479" y="1830002"/>
            <a:ext cx="1746973" cy="2208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7A6E7D8-54D3-4BC1-AE88-66EC936A7C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846" y="4595858"/>
            <a:ext cx="7254240" cy="166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49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ED3F2-846D-41A1-8628-A61B2BC24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Reflection demonstrated in submitted QIA projects?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592D9-B06C-4E69-81AF-0EF99A6D1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/>
              <a:t>5 minutes in groups discuss: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/>
              <a:t>Reflection as part of the QI project (demonstrated in the report submitted in appraisal)</a:t>
            </a:r>
          </a:p>
        </p:txBody>
      </p:sp>
    </p:spTree>
    <p:extLst>
      <p:ext uri="{BB962C8B-B14F-4D97-AF65-F5344CB8AC3E}">
        <p14:creationId xmlns:p14="http://schemas.microsoft.com/office/powerpoint/2010/main" val="321265755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BD96815014FC4DAAF3A159B430C409" ma:contentTypeVersion="11" ma:contentTypeDescription="Create a new document." ma:contentTypeScope="" ma:versionID="89fa19f345fd3f7c89c10cbbcb077cf5">
  <xsd:schema xmlns:xsd="http://www.w3.org/2001/XMLSchema" xmlns:xs="http://www.w3.org/2001/XMLSchema" xmlns:p="http://schemas.microsoft.com/office/2006/metadata/properties" xmlns:ns2="5549f3f6-b7db-40ce-a15f-c10d2fdae267" xmlns:ns3="0cf4b3a6-91e3-43a9-a28b-3e6e49204d49" targetNamespace="http://schemas.microsoft.com/office/2006/metadata/properties" ma:root="true" ma:fieldsID="a87aad13dab6b83808ec983a3a743ca0" ns2:_="" ns3:_="">
    <xsd:import namespace="5549f3f6-b7db-40ce-a15f-c10d2fdae267"/>
    <xsd:import namespace="0cf4b3a6-91e3-43a9-a28b-3e6e49204d4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49f3f6-b7db-40ce-a15f-c10d2fdae2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4b3a6-91e3-43a9-a28b-3e6e49204d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A587B8-74BE-4B5C-9FDE-C381EBFB2B45}"/>
</file>

<file path=customXml/itemProps2.xml><?xml version="1.0" encoding="utf-8"?>
<ds:datastoreItem xmlns:ds="http://schemas.openxmlformats.org/officeDocument/2006/customXml" ds:itemID="{77DB6522-556C-432A-B362-663F5B4FEA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CAFB15-41E6-447D-9776-AA88A24AEBC5}">
  <ds:schemaRefs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9369f9cd-7934-46f9-83f8-0ab2aa6125c5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</TotalTime>
  <Words>281</Words>
  <Application>Microsoft Office PowerPoint</Application>
  <PresentationFormat>On-screen Show (4:3)</PresentationFormat>
  <Paragraphs>67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Custom Design</vt:lpstr>
      <vt:lpstr>PowerPoint Presentation</vt:lpstr>
      <vt:lpstr>PowerPoint Presentation</vt:lpstr>
      <vt:lpstr>Learning outcomes</vt:lpstr>
      <vt:lpstr>Definition of QIA?</vt:lpstr>
      <vt:lpstr>PowerPoint Presentation</vt:lpstr>
      <vt:lpstr>Reflection to INFORM QIA?</vt:lpstr>
      <vt:lpstr>PowerPoint Presentation</vt:lpstr>
      <vt:lpstr>Lovely Nurses? Caring Practice?</vt:lpstr>
      <vt:lpstr>Reflection demonstrated in submitted QIA projects?</vt:lpstr>
      <vt:lpstr>QIA reflection in the Appraisal.</vt:lpstr>
      <vt:lpstr>PowerPoint Presentation</vt:lpstr>
      <vt:lpstr>Feedback</vt:lpstr>
      <vt:lpstr>PowerPoint Presentation</vt:lpstr>
      <vt:lpstr>PowerPoint Presentation</vt:lpstr>
      <vt:lpstr>QI Training for Appraisal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 Park</dc:creator>
  <cp:lastModifiedBy>Sarah Luty</cp:lastModifiedBy>
  <cp:revision>86</cp:revision>
  <dcterms:created xsi:type="dcterms:W3CDTF">2017-02-17T15:09:29Z</dcterms:created>
  <dcterms:modified xsi:type="dcterms:W3CDTF">2019-05-09T09:58:21Z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0x01010034BD96815014FC4DAAF3A159B430C409</vt:lpwstr>
  </property>
</Properties>
</file>