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Lst>
  <p:notesMasterIdLst>
    <p:notesMasterId r:id="rId24"/>
  </p:notesMasterIdLst>
  <p:handoutMasterIdLst>
    <p:handoutMasterId r:id="rId25"/>
  </p:handoutMasterIdLst>
  <p:sldIdLst>
    <p:sldId id="264" r:id="rId5"/>
    <p:sldId id="265" r:id="rId6"/>
    <p:sldId id="266" r:id="rId7"/>
    <p:sldId id="268" r:id="rId8"/>
    <p:sldId id="269" r:id="rId9"/>
    <p:sldId id="270" r:id="rId10"/>
    <p:sldId id="271" r:id="rId11"/>
    <p:sldId id="272" r:id="rId12"/>
    <p:sldId id="274" r:id="rId13"/>
    <p:sldId id="275" r:id="rId14"/>
    <p:sldId id="279" r:id="rId15"/>
    <p:sldId id="283" r:id="rId16"/>
    <p:sldId id="284" r:id="rId17"/>
    <p:sldId id="289" r:id="rId18"/>
    <p:sldId id="285" r:id="rId19"/>
    <p:sldId id="286" r:id="rId20"/>
    <p:sldId id="287" r:id="rId21"/>
    <p:sldId id="288" r:id="rId22"/>
    <p:sldId id="290"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1FD"/>
    <a:srgbClr val="0099FF"/>
    <a:srgbClr val="66CCFF"/>
    <a:srgbClr val="04306C"/>
    <a:srgbClr val="17365E"/>
    <a:srgbClr val="0042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1F117C-31CD-430E-BB2A-D35726C0C2AD}" v="2" dt="2025-03-04T10:06:33.1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84000" autoAdjust="0"/>
  </p:normalViewPr>
  <p:slideViewPr>
    <p:cSldViewPr snapToGrid="0" snapToObjects="1">
      <p:cViewPr varScale="1">
        <p:scale>
          <a:sx n="93" d="100"/>
          <a:sy n="93" d="100"/>
        </p:scale>
        <p:origin x="317" y="67"/>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Liu" userId="533dbcff-4b22-4794-bc5f-de9c23d5e788" providerId="ADAL" clId="{DD1F117C-31CD-430E-BB2A-D35726C0C2AD}"/>
    <pc:docChg chg="addSld delSld modSld">
      <pc:chgData name="William Liu" userId="533dbcff-4b22-4794-bc5f-de9c23d5e788" providerId="ADAL" clId="{DD1F117C-31CD-430E-BB2A-D35726C0C2AD}" dt="2025-03-04T10:17:28.781" v="13" actId="22"/>
      <pc:docMkLst>
        <pc:docMk/>
      </pc:docMkLst>
      <pc:sldChg chg="modNotesTx">
        <pc:chgData name="William Liu" userId="533dbcff-4b22-4794-bc5f-de9c23d5e788" providerId="ADAL" clId="{DD1F117C-31CD-430E-BB2A-D35726C0C2AD}" dt="2025-03-04T10:05:17.516" v="0" actId="6549"/>
        <pc:sldMkLst>
          <pc:docMk/>
          <pc:sldMk cId="1037221792" sldId="264"/>
        </pc:sldMkLst>
      </pc:sldChg>
      <pc:sldChg chg="modNotesTx">
        <pc:chgData name="William Liu" userId="533dbcff-4b22-4794-bc5f-de9c23d5e788" providerId="ADAL" clId="{DD1F117C-31CD-430E-BB2A-D35726C0C2AD}" dt="2025-03-04T10:05:28" v="1" actId="6549"/>
        <pc:sldMkLst>
          <pc:docMk/>
          <pc:sldMk cId="2852388461" sldId="265"/>
        </pc:sldMkLst>
      </pc:sldChg>
      <pc:sldChg chg="modNotesTx">
        <pc:chgData name="William Liu" userId="533dbcff-4b22-4794-bc5f-de9c23d5e788" providerId="ADAL" clId="{DD1F117C-31CD-430E-BB2A-D35726C0C2AD}" dt="2025-03-04T10:05:32.038" v="2" actId="6549"/>
        <pc:sldMkLst>
          <pc:docMk/>
          <pc:sldMk cId="1353826860" sldId="266"/>
        </pc:sldMkLst>
      </pc:sldChg>
      <pc:sldChg chg="modNotesTx">
        <pc:chgData name="William Liu" userId="533dbcff-4b22-4794-bc5f-de9c23d5e788" providerId="ADAL" clId="{DD1F117C-31CD-430E-BB2A-D35726C0C2AD}" dt="2025-03-04T10:05:36.061" v="3" actId="6549"/>
        <pc:sldMkLst>
          <pc:docMk/>
          <pc:sldMk cId="2648820942" sldId="268"/>
        </pc:sldMkLst>
      </pc:sldChg>
      <pc:sldChg chg="modNotesTx">
        <pc:chgData name="William Liu" userId="533dbcff-4b22-4794-bc5f-de9c23d5e788" providerId="ADAL" clId="{DD1F117C-31CD-430E-BB2A-D35726C0C2AD}" dt="2025-03-04T10:05:48.095" v="4" actId="6549"/>
        <pc:sldMkLst>
          <pc:docMk/>
          <pc:sldMk cId="2084947710" sldId="270"/>
        </pc:sldMkLst>
      </pc:sldChg>
      <pc:sldChg chg="modNotesTx">
        <pc:chgData name="William Liu" userId="533dbcff-4b22-4794-bc5f-de9c23d5e788" providerId="ADAL" clId="{DD1F117C-31CD-430E-BB2A-D35726C0C2AD}" dt="2025-03-04T10:05:52.354" v="5" actId="6549"/>
        <pc:sldMkLst>
          <pc:docMk/>
          <pc:sldMk cId="828743059" sldId="271"/>
        </pc:sldMkLst>
      </pc:sldChg>
      <pc:sldChg chg="modNotesTx">
        <pc:chgData name="William Liu" userId="533dbcff-4b22-4794-bc5f-de9c23d5e788" providerId="ADAL" clId="{DD1F117C-31CD-430E-BB2A-D35726C0C2AD}" dt="2025-03-04T10:05:57.426" v="6" actId="6549"/>
        <pc:sldMkLst>
          <pc:docMk/>
          <pc:sldMk cId="3770410690" sldId="272"/>
        </pc:sldMkLst>
      </pc:sldChg>
      <pc:sldChg chg="modNotesTx">
        <pc:chgData name="William Liu" userId="533dbcff-4b22-4794-bc5f-de9c23d5e788" providerId="ADAL" clId="{DD1F117C-31CD-430E-BB2A-D35726C0C2AD}" dt="2025-03-04T10:06:01.788" v="7" actId="6549"/>
        <pc:sldMkLst>
          <pc:docMk/>
          <pc:sldMk cId="1684154813" sldId="274"/>
        </pc:sldMkLst>
      </pc:sldChg>
      <pc:sldChg chg="modNotesTx">
        <pc:chgData name="William Liu" userId="533dbcff-4b22-4794-bc5f-de9c23d5e788" providerId="ADAL" clId="{DD1F117C-31CD-430E-BB2A-D35726C0C2AD}" dt="2025-03-04T10:06:06.487" v="8" actId="6549"/>
        <pc:sldMkLst>
          <pc:docMk/>
          <pc:sldMk cId="2935410818" sldId="275"/>
        </pc:sldMkLst>
      </pc:sldChg>
      <pc:sldChg chg="del">
        <pc:chgData name="William Liu" userId="533dbcff-4b22-4794-bc5f-de9c23d5e788" providerId="ADAL" clId="{DD1F117C-31CD-430E-BB2A-D35726C0C2AD}" dt="2025-03-04T10:06:34.556" v="9" actId="47"/>
        <pc:sldMkLst>
          <pc:docMk/>
          <pc:sldMk cId="3340071125" sldId="280"/>
        </pc:sldMkLst>
      </pc:sldChg>
      <pc:sldChg chg="del">
        <pc:chgData name="William Liu" userId="533dbcff-4b22-4794-bc5f-de9c23d5e788" providerId="ADAL" clId="{DD1F117C-31CD-430E-BB2A-D35726C0C2AD}" dt="2025-03-04T10:06:34.556" v="9" actId="47"/>
        <pc:sldMkLst>
          <pc:docMk/>
          <pc:sldMk cId="2842269335" sldId="281"/>
        </pc:sldMkLst>
      </pc:sldChg>
      <pc:sldChg chg="del">
        <pc:chgData name="William Liu" userId="533dbcff-4b22-4794-bc5f-de9c23d5e788" providerId="ADAL" clId="{DD1F117C-31CD-430E-BB2A-D35726C0C2AD}" dt="2025-03-04T10:06:34.556" v="9" actId="47"/>
        <pc:sldMkLst>
          <pc:docMk/>
          <pc:sldMk cId="3811167660" sldId="282"/>
        </pc:sldMkLst>
      </pc:sldChg>
      <pc:sldChg chg="addSp new mod">
        <pc:chgData name="William Liu" userId="533dbcff-4b22-4794-bc5f-de9c23d5e788" providerId="ADAL" clId="{DD1F117C-31CD-430E-BB2A-D35726C0C2AD}" dt="2025-03-04T10:15:18.836" v="11" actId="22"/>
        <pc:sldMkLst>
          <pc:docMk/>
          <pc:sldMk cId="913483869" sldId="289"/>
        </pc:sldMkLst>
        <pc:picChg chg="add">
          <ac:chgData name="William Liu" userId="533dbcff-4b22-4794-bc5f-de9c23d5e788" providerId="ADAL" clId="{DD1F117C-31CD-430E-BB2A-D35726C0C2AD}" dt="2025-03-04T10:15:18.836" v="11" actId="22"/>
          <ac:picMkLst>
            <pc:docMk/>
            <pc:sldMk cId="913483869" sldId="289"/>
            <ac:picMk id="5" creationId="{EDF425C2-46DD-BE7F-A41B-6142F99E1AE3}"/>
          </ac:picMkLst>
        </pc:picChg>
      </pc:sldChg>
      <pc:sldChg chg="addSp new mod">
        <pc:chgData name="William Liu" userId="533dbcff-4b22-4794-bc5f-de9c23d5e788" providerId="ADAL" clId="{DD1F117C-31CD-430E-BB2A-D35726C0C2AD}" dt="2025-03-04T10:17:28.781" v="13" actId="22"/>
        <pc:sldMkLst>
          <pc:docMk/>
          <pc:sldMk cId="3479376382" sldId="290"/>
        </pc:sldMkLst>
        <pc:picChg chg="add">
          <ac:chgData name="William Liu" userId="533dbcff-4b22-4794-bc5f-de9c23d5e788" providerId="ADAL" clId="{DD1F117C-31CD-430E-BB2A-D35726C0C2AD}" dt="2025-03-04T10:17:28.781" v="13" actId="22"/>
          <ac:picMkLst>
            <pc:docMk/>
            <pc:sldMk cId="3479376382" sldId="290"/>
            <ac:picMk id="5" creationId="{72B5506A-EBF9-75BE-111C-7AE4012D794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6B4300-6313-8B46-9B26-2D67B697A504}" type="datetimeFigureOut">
              <a:rPr lang="en-US" smtClean="0"/>
              <a:t>3/4/2025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2723FB-6E99-2049-9D1F-B3601A988037}" type="slidenum">
              <a:rPr lang="en-US" smtClean="0"/>
              <a:t>‹#›</a:t>
            </a:fld>
            <a:endParaRPr lang="en-US" dirty="0"/>
          </a:p>
        </p:txBody>
      </p:sp>
    </p:spTree>
    <p:extLst>
      <p:ext uri="{BB962C8B-B14F-4D97-AF65-F5344CB8AC3E}">
        <p14:creationId xmlns:p14="http://schemas.microsoft.com/office/powerpoint/2010/main" val="32090902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1E9260-AFB8-4385-89D8-7738D8C19E89}" type="datetimeFigureOut">
              <a:rPr lang="en-GB" smtClean="0"/>
              <a:t>04/03/2025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2B4F28-C256-4041-B492-0322C729B90F}" type="slidenum">
              <a:rPr lang="en-GB" smtClean="0"/>
              <a:t>‹#›</a:t>
            </a:fld>
            <a:endParaRPr lang="en-GB"/>
          </a:p>
        </p:txBody>
      </p:sp>
    </p:spTree>
    <p:extLst>
      <p:ext uri="{BB962C8B-B14F-4D97-AF65-F5344CB8AC3E}">
        <p14:creationId xmlns:p14="http://schemas.microsoft.com/office/powerpoint/2010/main" val="1876586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2B4F28-C256-4041-B492-0322C729B90F}" type="slidenum">
              <a:rPr lang="en-GB" smtClean="0"/>
              <a:t>1</a:t>
            </a:fld>
            <a:endParaRPr lang="en-GB"/>
          </a:p>
        </p:txBody>
      </p:sp>
    </p:spTree>
    <p:extLst>
      <p:ext uri="{BB962C8B-B14F-4D97-AF65-F5344CB8AC3E}">
        <p14:creationId xmlns:p14="http://schemas.microsoft.com/office/powerpoint/2010/main" val="2126290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FE449-D820-77DB-1DA7-4BC428C556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5C20E0-AAEC-D90F-70B5-4C5EA58B49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FD7329-9A32-0A5F-3C0C-60B3DCC0C2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9165108-18C2-FD8A-DB61-2E4A8B76110F}"/>
              </a:ext>
            </a:extLst>
          </p:cNvPr>
          <p:cNvSpPr>
            <a:spLocks noGrp="1"/>
          </p:cNvSpPr>
          <p:nvPr>
            <p:ph type="sldNum" sz="quarter" idx="5"/>
          </p:nvPr>
        </p:nvSpPr>
        <p:spPr/>
        <p:txBody>
          <a:bodyPr/>
          <a:lstStyle/>
          <a:p>
            <a:fld id="{352B4F28-C256-4041-B492-0322C729B90F}" type="slidenum">
              <a:rPr lang="en-GB" smtClean="0"/>
              <a:t>10</a:t>
            </a:fld>
            <a:endParaRPr lang="en-GB"/>
          </a:p>
        </p:txBody>
      </p:sp>
    </p:spTree>
    <p:extLst>
      <p:ext uri="{BB962C8B-B14F-4D97-AF65-F5344CB8AC3E}">
        <p14:creationId xmlns:p14="http://schemas.microsoft.com/office/powerpoint/2010/main" val="707938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Jo/Barbara to introduce scenario 1</a:t>
            </a:r>
          </a:p>
          <a:p>
            <a:endParaRPr lang="en-GB" dirty="0"/>
          </a:p>
        </p:txBody>
      </p:sp>
      <p:sp>
        <p:nvSpPr>
          <p:cNvPr id="4" name="Slide Number Placeholder 3"/>
          <p:cNvSpPr>
            <a:spLocks noGrp="1"/>
          </p:cNvSpPr>
          <p:nvPr>
            <p:ph type="sldNum" sz="quarter" idx="5"/>
          </p:nvPr>
        </p:nvSpPr>
        <p:spPr/>
        <p:txBody>
          <a:bodyPr/>
          <a:lstStyle/>
          <a:p>
            <a:fld id="{352B4F28-C256-4041-B492-0322C729B90F}" type="slidenum">
              <a:rPr lang="en-GB" smtClean="0"/>
              <a:t>11</a:t>
            </a:fld>
            <a:endParaRPr lang="en-GB"/>
          </a:p>
        </p:txBody>
      </p:sp>
    </p:spTree>
    <p:extLst>
      <p:ext uri="{BB962C8B-B14F-4D97-AF65-F5344CB8AC3E}">
        <p14:creationId xmlns:p14="http://schemas.microsoft.com/office/powerpoint/2010/main" val="2726539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2B4F28-C256-4041-B492-0322C729B90F}" type="slidenum">
              <a:rPr lang="en-GB" smtClean="0"/>
              <a:t>2</a:t>
            </a:fld>
            <a:endParaRPr lang="en-GB"/>
          </a:p>
        </p:txBody>
      </p:sp>
    </p:spTree>
    <p:extLst>
      <p:ext uri="{BB962C8B-B14F-4D97-AF65-F5344CB8AC3E}">
        <p14:creationId xmlns:p14="http://schemas.microsoft.com/office/powerpoint/2010/main" val="2781803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2B4F28-C256-4041-B492-0322C729B90F}" type="slidenum">
              <a:rPr lang="en-GB" smtClean="0"/>
              <a:t>3</a:t>
            </a:fld>
            <a:endParaRPr lang="en-GB"/>
          </a:p>
        </p:txBody>
      </p:sp>
    </p:spTree>
    <p:extLst>
      <p:ext uri="{BB962C8B-B14F-4D97-AF65-F5344CB8AC3E}">
        <p14:creationId xmlns:p14="http://schemas.microsoft.com/office/powerpoint/2010/main" val="1383629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2B4F28-C256-4041-B492-0322C729B90F}" type="slidenum">
              <a:rPr lang="en-GB" smtClean="0"/>
              <a:t>4</a:t>
            </a:fld>
            <a:endParaRPr lang="en-GB"/>
          </a:p>
        </p:txBody>
      </p:sp>
    </p:spTree>
    <p:extLst>
      <p:ext uri="{BB962C8B-B14F-4D97-AF65-F5344CB8AC3E}">
        <p14:creationId xmlns:p14="http://schemas.microsoft.com/office/powerpoint/2010/main" val="1904496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5"/>
          </p:nvPr>
        </p:nvSpPr>
        <p:spPr/>
        <p:txBody>
          <a:bodyPr/>
          <a:lstStyle/>
          <a:p>
            <a:fld id="{352B4F28-C256-4041-B492-0322C729B90F}" type="slidenum">
              <a:rPr lang="en-GB" smtClean="0"/>
              <a:t>5</a:t>
            </a:fld>
            <a:endParaRPr lang="en-GB"/>
          </a:p>
        </p:txBody>
      </p:sp>
    </p:spTree>
    <p:extLst>
      <p:ext uri="{BB962C8B-B14F-4D97-AF65-F5344CB8AC3E}">
        <p14:creationId xmlns:p14="http://schemas.microsoft.com/office/powerpoint/2010/main" val="2599250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5"/>
          </p:nvPr>
        </p:nvSpPr>
        <p:spPr/>
        <p:txBody>
          <a:bodyPr/>
          <a:lstStyle/>
          <a:p>
            <a:fld id="{352B4F28-C256-4041-B492-0322C729B90F}" type="slidenum">
              <a:rPr lang="en-GB" smtClean="0"/>
              <a:t>6</a:t>
            </a:fld>
            <a:endParaRPr lang="en-GB"/>
          </a:p>
        </p:txBody>
      </p:sp>
    </p:spTree>
    <p:extLst>
      <p:ext uri="{BB962C8B-B14F-4D97-AF65-F5344CB8AC3E}">
        <p14:creationId xmlns:p14="http://schemas.microsoft.com/office/powerpoint/2010/main" val="3818304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2B4F28-C256-4041-B492-0322C729B90F}" type="slidenum">
              <a:rPr lang="en-GB" smtClean="0"/>
              <a:t>7</a:t>
            </a:fld>
            <a:endParaRPr lang="en-GB"/>
          </a:p>
        </p:txBody>
      </p:sp>
    </p:spTree>
    <p:extLst>
      <p:ext uri="{BB962C8B-B14F-4D97-AF65-F5344CB8AC3E}">
        <p14:creationId xmlns:p14="http://schemas.microsoft.com/office/powerpoint/2010/main" val="3874865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52B4F28-C256-4041-B492-0322C729B90F}" type="slidenum">
              <a:rPr lang="en-GB" smtClean="0"/>
              <a:t>8</a:t>
            </a:fld>
            <a:endParaRPr lang="en-GB"/>
          </a:p>
        </p:txBody>
      </p:sp>
    </p:spTree>
    <p:extLst>
      <p:ext uri="{BB962C8B-B14F-4D97-AF65-F5344CB8AC3E}">
        <p14:creationId xmlns:p14="http://schemas.microsoft.com/office/powerpoint/2010/main" val="3767448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AF32B-10F3-099E-6781-E1DBBF94CE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43C23D-9012-D662-C852-301C6F6B52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FAC0DD-08C8-36A4-1A3F-502E7E8F68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35C7132-C239-402A-086F-09DECB3DE7CB}"/>
              </a:ext>
            </a:extLst>
          </p:cNvPr>
          <p:cNvSpPr>
            <a:spLocks noGrp="1"/>
          </p:cNvSpPr>
          <p:nvPr>
            <p:ph type="sldNum" sz="quarter" idx="5"/>
          </p:nvPr>
        </p:nvSpPr>
        <p:spPr/>
        <p:txBody>
          <a:bodyPr/>
          <a:lstStyle/>
          <a:p>
            <a:fld id="{352B4F28-C256-4041-B492-0322C729B90F}" type="slidenum">
              <a:rPr lang="en-GB" smtClean="0"/>
              <a:t>9</a:t>
            </a:fld>
            <a:endParaRPr lang="en-GB"/>
          </a:p>
        </p:txBody>
      </p:sp>
    </p:spTree>
    <p:extLst>
      <p:ext uri="{BB962C8B-B14F-4D97-AF65-F5344CB8AC3E}">
        <p14:creationId xmlns:p14="http://schemas.microsoft.com/office/powerpoint/2010/main" val="236684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150D8C-C0BE-AF46-B688-3798A8E41160}"/>
              </a:ext>
            </a:extLst>
          </p:cNvPr>
          <p:cNvSpPr/>
          <p:nvPr userDrawn="1"/>
        </p:nvSpPr>
        <p:spPr>
          <a:xfrm>
            <a:off x="0" y="131046"/>
            <a:ext cx="9144000" cy="1078161"/>
          </a:xfrm>
          <a:prstGeom prst="rect">
            <a:avLst/>
          </a:prstGeom>
          <a:solidFill>
            <a:srgbClr val="0443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0A45CC62-8A13-5942-9298-B02EC4AD42C0}"/>
              </a:ext>
            </a:extLst>
          </p:cNvPr>
          <p:cNvSpPr>
            <a:spLocks noGrp="1"/>
          </p:cNvSpPr>
          <p:nvPr>
            <p:ph type="body" sz="quarter" idx="14" hasCustomPrompt="1"/>
          </p:nvPr>
        </p:nvSpPr>
        <p:spPr>
          <a:xfrm>
            <a:off x="1487620" y="717643"/>
            <a:ext cx="5777826" cy="461084"/>
          </a:xfrm>
        </p:spPr>
        <p:txBody>
          <a:bodyPr>
            <a:normAutofit/>
          </a:bodyPr>
          <a:lstStyle>
            <a:lvl1pPr marL="0" indent="0">
              <a:buNone/>
              <a:defRPr sz="2400">
                <a:solidFill>
                  <a:srgbClr val="66CCFF"/>
                </a:solidFill>
              </a:defRPr>
            </a:lvl1pPr>
            <a:lvl2pPr marL="457200" indent="0" algn="l">
              <a:buNone/>
              <a:defRPr>
                <a:solidFill>
                  <a:srgbClr val="66CCFF"/>
                </a:solidFill>
              </a:defRPr>
            </a:lvl2pPr>
          </a:lstStyle>
          <a:p>
            <a:pPr lvl="0"/>
            <a:r>
              <a:rPr lang="en-GB" dirty="0"/>
              <a:t>Second level</a:t>
            </a:r>
          </a:p>
        </p:txBody>
      </p:sp>
      <p:pic>
        <p:nvPicPr>
          <p:cNvPr id="9" name="Picture 8">
            <a:extLst>
              <a:ext uri="{FF2B5EF4-FFF2-40B4-BE49-F238E27FC236}">
                <a16:creationId xmlns:a16="http://schemas.microsoft.com/office/drawing/2014/main" id="{E9425589-58CC-BA44-89A8-1152C02CA9A7}"/>
              </a:ext>
            </a:extLst>
          </p:cNvPr>
          <p:cNvPicPr>
            <a:picLocks noChangeAspect="1"/>
          </p:cNvPicPr>
          <p:nvPr userDrawn="1"/>
        </p:nvPicPr>
        <p:blipFill>
          <a:blip r:embed="rId2"/>
          <a:stretch>
            <a:fillRect/>
          </a:stretch>
        </p:blipFill>
        <p:spPr>
          <a:xfrm>
            <a:off x="225331" y="280197"/>
            <a:ext cx="779138" cy="776443"/>
          </a:xfrm>
          <a:prstGeom prst="rect">
            <a:avLst/>
          </a:prstGeom>
        </p:spPr>
      </p:pic>
      <p:sp>
        <p:nvSpPr>
          <p:cNvPr id="2" name="Title 1">
            <a:extLst>
              <a:ext uri="{FF2B5EF4-FFF2-40B4-BE49-F238E27FC236}">
                <a16:creationId xmlns:a16="http://schemas.microsoft.com/office/drawing/2014/main" id="{D59D58F6-E889-44FA-A0B7-224499EEC160}"/>
              </a:ext>
            </a:extLst>
          </p:cNvPr>
          <p:cNvSpPr>
            <a:spLocks noGrp="1"/>
          </p:cNvSpPr>
          <p:nvPr>
            <p:ph type="title"/>
          </p:nvPr>
        </p:nvSpPr>
        <p:spPr>
          <a:xfrm>
            <a:off x="1487620" y="186026"/>
            <a:ext cx="5777825" cy="531617"/>
          </a:xfrm>
        </p:spPr>
        <p:txBody>
          <a:bodyPr>
            <a:noAutofit/>
          </a:bodyPr>
          <a:lstStyle>
            <a:lvl1pPr algn="l">
              <a:defRPr sz="3600">
                <a:solidFill>
                  <a:schemeClr val="bg1"/>
                </a:solidFill>
                <a:latin typeface="Source Sans Pro" panose="020B0503030403020204" pitchFamily="34" charset="0"/>
              </a:defRPr>
            </a:lvl1pPr>
          </a:lstStyle>
          <a:p>
            <a:r>
              <a:rPr lang="en-US" dirty="0"/>
              <a:t>Click to edit Master title style</a:t>
            </a:r>
            <a:endParaRPr lang="en-GB" dirty="0"/>
          </a:p>
        </p:txBody>
      </p:sp>
      <p:cxnSp>
        <p:nvCxnSpPr>
          <p:cNvPr id="10" name="Straight Connector 9">
            <a:extLst>
              <a:ext uri="{FF2B5EF4-FFF2-40B4-BE49-F238E27FC236}">
                <a16:creationId xmlns:a16="http://schemas.microsoft.com/office/drawing/2014/main" id="{085776EA-D8CB-9F4D-9E50-6D0DB218675E}"/>
              </a:ext>
            </a:extLst>
          </p:cNvPr>
          <p:cNvCxnSpPr>
            <a:cxnSpLocks/>
          </p:cNvCxnSpPr>
          <p:nvPr userDrawn="1"/>
        </p:nvCxnSpPr>
        <p:spPr>
          <a:xfrm>
            <a:off x="1269467" y="221217"/>
            <a:ext cx="0" cy="876533"/>
          </a:xfrm>
          <a:prstGeom prst="line">
            <a:avLst/>
          </a:prstGeom>
          <a:ln w="44450">
            <a:solidFill>
              <a:schemeClr val="bg1">
                <a:alpha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2766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complete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1886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1" descr="16-9back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id="{B242D85A-7818-2C41-B02C-B0C46D60A1B7}"/>
              </a:ext>
            </a:extLst>
          </p:cNvPr>
          <p:cNvSpPr/>
          <p:nvPr userDrawn="1"/>
        </p:nvSpPr>
        <p:spPr>
          <a:xfrm>
            <a:off x="287358" y="2571750"/>
            <a:ext cx="3553272" cy="1515818"/>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9A2D2B0-073D-6C40-A439-781832FF551B}"/>
              </a:ext>
            </a:extLst>
          </p:cNvPr>
          <p:cNvPicPr>
            <a:picLocks noChangeAspect="1"/>
          </p:cNvPicPr>
          <p:nvPr userDrawn="1"/>
        </p:nvPicPr>
        <p:blipFill>
          <a:blip r:embed="rId3"/>
          <a:stretch>
            <a:fillRect/>
          </a:stretch>
        </p:blipFill>
        <p:spPr>
          <a:xfrm>
            <a:off x="377294" y="2834638"/>
            <a:ext cx="2609020" cy="1261879"/>
          </a:xfrm>
          <a:prstGeom prst="rect">
            <a:avLst/>
          </a:prstGeom>
        </p:spPr>
      </p:pic>
      <p:pic>
        <p:nvPicPr>
          <p:cNvPr id="6" name="Picture 5" descr="16-9backcover.jpg">
            <a:extLst>
              <a:ext uri="{FF2B5EF4-FFF2-40B4-BE49-F238E27FC236}">
                <a16:creationId xmlns:a16="http://schemas.microsoft.com/office/drawing/2014/main" id="{98C3B37A-DBB5-0840-9B2A-C899E3C972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654" t="55391" r="63040" b="21267"/>
          <a:stretch/>
        </p:blipFill>
        <p:spPr>
          <a:xfrm>
            <a:off x="1750820" y="2886982"/>
            <a:ext cx="1700763" cy="1099741"/>
          </a:xfrm>
          <a:prstGeom prst="rect">
            <a:avLst/>
          </a:prstGeom>
        </p:spPr>
      </p:pic>
      <p:sp>
        <p:nvSpPr>
          <p:cNvPr id="8" name="Rectangle 7">
            <a:extLst>
              <a:ext uri="{FF2B5EF4-FFF2-40B4-BE49-F238E27FC236}">
                <a16:creationId xmlns:a16="http://schemas.microsoft.com/office/drawing/2014/main" id="{7525F47F-199D-3E47-B0CD-690775BD0F1F}"/>
              </a:ext>
            </a:extLst>
          </p:cNvPr>
          <p:cNvSpPr/>
          <p:nvPr userDrawn="1"/>
        </p:nvSpPr>
        <p:spPr>
          <a:xfrm>
            <a:off x="287358" y="4096517"/>
            <a:ext cx="8611428" cy="914400"/>
          </a:xfrm>
          <a:prstGeom prst="rect">
            <a:avLst/>
          </a:prstGeom>
          <a:solidFill>
            <a:srgbClr val="0443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13DD341-0649-8742-9F9D-9CFE63B75317}"/>
              </a:ext>
            </a:extLst>
          </p:cNvPr>
          <p:cNvSpPr txBox="1"/>
          <p:nvPr userDrawn="1"/>
        </p:nvSpPr>
        <p:spPr>
          <a:xfrm>
            <a:off x="377294" y="4477044"/>
            <a:ext cx="8484894" cy="400110"/>
          </a:xfrm>
          <a:prstGeom prst="rect">
            <a:avLst/>
          </a:prstGeom>
          <a:noFill/>
        </p:spPr>
        <p:txBody>
          <a:bodyPr wrap="square" rtlCol="0">
            <a:spAutoFit/>
          </a:bodyPr>
          <a:lstStyle/>
          <a:p>
            <a:r>
              <a:rPr lang="en-US" sz="1000" dirty="0">
                <a:solidFill>
                  <a:schemeClr val="bg1"/>
                </a:solidFill>
              </a:rPr>
              <a:t>© NHS Education for </a:t>
            </a:r>
            <a:r>
              <a:rPr lang="en-US" sz="1000">
                <a:solidFill>
                  <a:schemeClr val="bg1"/>
                </a:solidFill>
              </a:rPr>
              <a:t>Scotland 2024. </a:t>
            </a:r>
            <a:r>
              <a:rPr lang="en-US" sz="1000" dirty="0">
                <a:solidFill>
                  <a:schemeClr val="bg1"/>
                </a:solidFill>
              </a:rPr>
              <a:t>You can copy or reproduce the information in this resource for use within </a:t>
            </a:r>
            <a:r>
              <a:rPr lang="en-US" sz="1000" dirty="0" err="1">
                <a:solidFill>
                  <a:schemeClr val="bg1"/>
                </a:solidFill>
              </a:rPr>
              <a:t>NHSScotland</a:t>
            </a:r>
            <a:r>
              <a:rPr lang="en-US" sz="1000" dirty="0">
                <a:solidFill>
                  <a:schemeClr val="bg1"/>
                </a:solidFill>
              </a:rPr>
              <a:t> and for non-commercial educational purposes. Use of this document for commercial purposes is permitted only with the written permission of NES.</a:t>
            </a:r>
          </a:p>
        </p:txBody>
      </p:sp>
    </p:spTree>
    <p:extLst>
      <p:ext uri="{BB962C8B-B14F-4D97-AF65-F5344CB8AC3E}">
        <p14:creationId xmlns:p14="http://schemas.microsoft.com/office/powerpoint/2010/main" val="347204733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80089-1C7C-451E-A047-19DBD42FD242}"/>
              </a:ext>
            </a:extLst>
          </p:cNvPr>
          <p:cNvSpPr>
            <a:spLocks noGrp="1"/>
          </p:cNvSpPr>
          <p:nvPr>
            <p:ph type="title"/>
          </p:nvPr>
        </p:nvSpPr>
        <p:spPr>
          <a:xfrm>
            <a:off x="765223" y="708422"/>
            <a:ext cx="8229600" cy="521610"/>
          </a:xfrm>
        </p:spPr>
        <p:txBody>
          <a:bodyPr>
            <a:noAutofit/>
          </a:bodyPr>
          <a:lstStyle>
            <a:lvl1pPr algn="l">
              <a:defRPr sz="3600">
                <a:solidFill>
                  <a:srgbClr val="17365E"/>
                </a:solidFill>
                <a:latin typeface="Source Sans Pro" panose="020B0503030403020204" pitchFamily="34" charset="0"/>
              </a:defRPr>
            </a:lvl1pPr>
          </a:lstStyle>
          <a:p>
            <a:r>
              <a:rPr lang="en-US" dirty="0"/>
              <a:t>Click to edit Master title style</a:t>
            </a:r>
            <a:endParaRPr lang="en-GB" dirty="0"/>
          </a:p>
        </p:txBody>
      </p:sp>
      <p:sp>
        <p:nvSpPr>
          <p:cNvPr id="10" name="Rectangle 9"/>
          <p:cNvSpPr/>
          <p:nvPr userDrawn="1"/>
        </p:nvSpPr>
        <p:spPr>
          <a:xfrm>
            <a:off x="0" y="0"/>
            <a:ext cx="9144000" cy="348039"/>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1" name="Rectangle 10"/>
          <p:cNvSpPr/>
          <p:nvPr userDrawn="1"/>
        </p:nvSpPr>
        <p:spPr>
          <a:xfrm>
            <a:off x="0" y="4951926"/>
            <a:ext cx="9144000" cy="191574"/>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8" name="TextBox 7"/>
          <p:cNvSpPr txBox="1"/>
          <p:nvPr userDrawn="1"/>
        </p:nvSpPr>
        <p:spPr>
          <a:xfrm>
            <a:off x="105829" y="9980"/>
            <a:ext cx="3883096"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solidFill>
                  <a:schemeClr val="bg1"/>
                </a:solidFill>
              </a:rPr>
              <a:t>NHS Education for Scotland</a:t>
            </a:r>
          </a:p>
        </p:txBody>
      </p:sp>
      <p:sp>
        <p:nvSpPr>
          <p:cNvPr id="3" name="Text Placeholder 2"/>
          <p:cNvSpPr>
            <a:spLocks noGrp="1"/>
          </p:cNvSpPr>
          <p:nvPr>
            <p:ph type="body" sz="quarter" idx="10"/>
          </p:nvPr>
        </p:nvSpPr>
        <p:spPr>
          <a:xfrm>
            <a:off x="765222" y="1349098"/>
            <a:ext cx="7684786" cy="3364696"/>
          </a:xfrm>
        </p:spPr>
        <p:txBody>
          <a:bodyPr/>
          <a:lstStyle>
            <a:lvl1pPr>
              <a:defRPr>
                <a:solidFill>
                  <a:schemeClr val="tx2">
                    <a:lumMod val="75000"/>
                  </a:schemeClr>
                </a:solidFill>
                <a:latin typeface="Source Sans Pro"/>
                <a:cs typeface="Source Sans Pro"/>
              </a:defRPr>
            </a:lvl1pPr>
            <a:lvl2pPr>
              <a:defRPr>
                <a:solidFill>
                  <a:schemeClr val="tx2">
                    <a:lumMod val="75000"/>
                  </a:schemeClr>
                </a:solidFill>
                <a:latin typeface="Source Sans Pro"/>
                <a:cs typeface="Source Sans Pro"/>
              </a:defRPr>
            </a:lvl2pPr>
            <a:lvl3pPr>
              <a:defRPr>
                <a:solidFill>
                  <a:schemeClr val="tx2">
                    <a:lumMod val="75000"/>
                  </a:schemeClr>
                </a:solidFill>
                <a:latin typeface="Source Sans Pro"/>
                <a:cs typeface="Source Sans Pro"/>
              </a:defRPr>
            </a:lvl3pPr>
            <a:lvl4pPr>
              <a:defRPr>
                <a:solidFill>
                  <a:schemeClr val="tx2">
                    <a:lumMod val="75000"/>
                  </a:schemeClr>
                </a:solidFill>
                <a:latin typeface="Source Sans Pro"/>
                <a:cs typeface="Source Sans Pro"/>
              </a:defRPr>
            </a:lvl4pPr>
            <a:lvl5pPr>
              <a:defRPr>
                <a:solidFill>
                  <a:schemeClr val="tx2">
                    <a:lumMod val="75000"/>
                  </a:schemeClr>
                </a:solidFill>
                <a:latin typeface="Source Sans Pro"/>
                <a:cs typeface="Source Sans Pro"/>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567780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11" name="Rectangle 10"/>
          <p:cNvSpPr/>
          <p:nvPr userDrawn="1"/>
        </p:nvSpPr>
        <p:spPr>
          <a:xfrm>
            <a:off x="0" y="4951926"/>
            <a:ext cx="9144000" cy="191574"/>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3" name="Text Placeholder 2"/>
          <p:cNvSpPr>
            <a:spLocks noGrp="1"/>
          </p:cNvSpPr>
          <p:nvPr>
            <p:ph type="body" sz="quarter" idx="10"/>
          </p:nvPr>
        </p:nvSpPr>
        <p:spPr>
          <a:xfrm>
            <a:off x="765223" y="1349098"/>
            <a:ext cx="3638877" cy="3364696"/>
          </a:xfrm>
        </p:spPr>
        <p:txBody>
          <a:bodyPr/>
          <a:lstStyle>
            <a:lvl1pPr>
              <a:defRPr>
                <a:solidFill>
                  <a:schemeClr val="tx2">
                    <a:lumMod val="75000"/>
                  </a:schemeClr>
                </a:solidFill>
                <a:latin typeface="Source Sans Pro"/>
                <a:cs typeface="Source Sans Pro"/>
              </a:defRPr>
            </a:lvl1pPr>
            <a:lvl2pPr>
              <a:defRPr>
                <a:solidFill>
                  <a:schemeClr val="tx2">
                    <a:lumMod val="75000"/>
                  </a:schemeClr>
                </a:solidFill>
                <a:latin typeface="Source Sans Pro"/>
                <a:cs typeface="Source Sans Pro"/>
              </a:defRPr>
            </a:lvl2pPr>
            <a:lvl3pPr>
              <a:defRPr>
                <a:solidFill>
                  <a:schemeClr val="tx2">
                    <a:lumMod val="75000"/>
                  </a:schemeClr>
                </a:solidFill>
                <a:latin typeface="Source Sans Pro"/>
                <a:cs typeface="Source Sans Pro"/>
              </a:defRPr>
            </a:lvl3pPr>
            <a:lvl4pPr>
              <a:defRPr>
                <a:solidFill>
                  <a:schemeClr val="tx2">
                    <a:lumMod val="75000"/>
                  </a:schemeClr>
                </a:solidFill>
                <a:latin typeface="Source Sans Pro"/>
                <a:cs typeface="Source Sans Pro"/>
              </a:defRPr>
            </a:lvl4pPr>
            <a:lvl5pPr>
              <a:defRPr>
                <a:solidFill>
                  <a:schemeClr val="tx2">
                    <a:lumMod val="75000"/>
                  </a:schemeClr>
                </a:solidFill>
                <a:latin typeface="Source Sans Pro"/>
                <a:cs typeface="Source Sans Pro"/>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Picture Placeholder 3"/>
          <p:cNvSpPr>
            <a:spLocks noGrp="1"/>
          </p:cNvSpPr>
          <p:nvPr>
            <p:ph type="pic" sz="quarter" idx="12"/>
          </p:nvPr>
        </p:nvSpPr>
        <p:spPr>
          <a:xfrm>
            <a:off x="4551363" y="1348979"/>
            <a:ext cx="3898900" cy="3364706"/>
          </a:xfrm>
        </p:spPr>
        <p:txBody>
          <a:bodyPr/>
          <a:lstStyle>
            <a:lvl1pPr>
              <a:defRPr>
                <a:solidFill>
                  <a:srgbClr val="17375E"/>
                </a:solidFill>
              </a:defRPr>
            </a:lvl1pPr>
          </a:lstStyle>
          <a:p>
            <a:endParaRPr lang="en-US" dirty="0"/>
          </a:p>
        </p:txBody>
      </p:sp>
      <p:sp>
        <p:nvSpPr>
          <p:cNvPr id="9" name="Rectangle 8">
            <a:extLst>
              <a:ext uri="{FF2B5EF4-FFF2-40B4-BE49-F238E27FC236}">
                <a16:creationId xmlns:a16="http://schemas.microsoft.com/office/drawing/2014/main" id="{DF415E4E-20A8-DB4C-BFC2-2CB11BAA1EDB}"/>
              </a:ext>
            </a:extLst>
          </p:cNvPr>
          <p:cNvSpPr/>
          <p:nvPr userDrawn="1"/>
        </p:nvSpPr>
        <p:spPr>
          <a:xfrm>
            <a:off x="0" y="0"/>
            <a:ext cx="9144000" cy="348039"/>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2" name="TextBox 11">
            <a:extLst>
              <a:ext uri="{FF2B5EF4-FFF2-40B4-BE49-F238E27FC236}">
                <a16:creationId xmlns:a16="http://schemas.microsoft.com/office/drawing/2014/main" id="{B62D7BB0-A125-6345-874D-587ADC1CE88B}"/>
              </a:ext>
            </a:extLst>
          </p:cNvPr>
          <p:cNvSpPr txBox="1"/>
          <p:nvPr userDrawn="1"/>
        </p:nvSpPr>
        <p:spPr>
          <a:xfrm>
            <a:off x="105829" y="9980"/>
            <a:ext cx="3883096"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solidFill>
                  <a:schemeClr val="bg1"/>
                </a:solidFill>
              </a:rPr>
              <a:t>NHS Education for Scotland</a:t>
            </a:r>
          </a:p>
        </p:txBody>
      </p:sp>
      <p:sp>
        <p:nvSpPr>
          <p:cNvPr id="8" name="Title 1">
            <a:extLst>
              <a:ext uri="{FF2B5EF4-FFF2-40B4-BE49-F238E27FC236}">
                <a16:creationId xmlns:a16="http://schemas.microsoft.com/office/drawing/2014/main" id="{5CD1960E-0000-4EC6-BA44-A5A0921B9A37}"/>
              </a:ext>
            </a:extLst>
          </p:cNvPr>
          <p:cNvSpPr>
            <a:spLocks noGrp="1"/>
          </p:cNvSpPr>
          <p:nvPr>
            <p:ph type="title"/>
          </p:nvPr>
        </p:nvSpPr>
        <p:spPr>
          <a:xfrm>
            <a:off x="765223" y="708422"/>
            <a:ext cx="8229600" cy="521610"/>
          </a:xfrm>
        </p:spPr>
        <p:txBody>
          <a:bodyPr>
            <a:noAutofit/>
          </a:bodyPr>
          <a:lstStyle>
            <a:lvl1pPr algn="l">
              <a:defRPr sz="3600">
                <a:solidFill>
                  <a:srgbClr val="17365E"/>
                </a:solidFill>
                <a:latin typeface="Source Sans Pro" panose="020B0503030403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4188786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_Tex">
    <p:spTree>
      <p:nvGrpSpPr>
        <p:cNvPr id="1" name=""/>
        <p:cNvGrpSpPr/>
        <p:nvPr/>
      </p:nvGrpSpPr>
      <p:grpSpPr>
        <a:xfrm>
          <a:off x="0" y="0"/>
          <a:ext cx="0" cy="0"/>
          <a:chOff x="0" y="0"/>
          <a:chExt cx="0" cy="0"/>
        </a:xfrm>
      </p:grpSpPr>
      <p:sp>
        <p:nvSpPr>
          <p:cNvPr id="11" name="Rectangle 10"/>
          <p:cNvSpPr/>
          <p:nvPr userDrawn="1"/>
        </p:nvSpPr>
        <p:spPr>
          <a:xfrm>
            <a:off x="0" y="4951926"/>
            <a:ext cx="9144000" cy="191574"/>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3" name="Text Placeholder 2"/>
          <p:cNvSpPr>
            <a:spLocks noGrp="1"/>
          </p:cNvSpPr>
          <p:nvPr>
            <p:ph type="body" sz="quarter" idx="10"/>
          </p:nvPr>
        </p:nvSpPr>
        <p:spPr>
          <a:xfrm>
            <a:off x="4498042" y="1408636"/>
            <a:ext cx="3835870" cy="3364696"/>
          </a:xfrm>
        </p:spPr>
        <p:txBody>
          <a:bodyPr/>
          <a:lstStyle>
            <a:lvl1pPr>
              <a:defRPr>
                <a:solidFill>
                  <a:schemeClr val="tx2">
                    <a:lumMod val="75000"/>
                  </a:schemeClr>
                </a:solidFill>
                <a:latin typeface="Source Sans Pro"/>
                <a:cs typeface="Source Sans Pro"/>
              </a:defRPr>
            </a:lvl1pPr>
            <a:lvl2pPr>
              <a:defRPr>
                <a:solidFill>
                  <a:schemeClr val="tx2">
                    <a:lumMod val="75000"/>
                  </a:schemeClr>
                </a:solidFill>
                <a:latin typeface="Source Sans Pro"/>
                <a:cs typeface="Source Sans Pro"/>
              </a:defRPr>
            </a:lvl2pPr>
            <a:lvl3pPr>
              <a:defRPr>
                <a:solidFill>
                  <a:schemeClr val="tx2">
                    <a:lumMod val="75000"/>
                  </a:schemeClr>
                </a:solidFill>
                <a:latin typeface="Source Sans Pro"/>
                <a:cs typeface="Source Sans Pro"/>
              </a:defRPr>
            </a:lvl3pPr>
            <a:lvl4pPr>
              <a:defRPr>
                <a:solidFill>
                  <a:schemeClr val="tx2">
                    <a:lumMod val="75000"/>
                  </a:schemeClr>
                </a:solidFill>
                <a:latin typeface="Source Sans Pro"/>
                <a:cs typeface="Source Sans Pro"/>
              </a:defRPr>
            </a:lvl4pPr>
            <a:lvl5pPr>
              <a:defRPr>
                <a:solidFill>
                  <a:schemeClr val="tx2">
                    <a:lumMod val="75000"/>
                  </a:schemeClr>
                </a:solidFill>
                <a:latin typeface="Source Sans Pro"/>
                <a:cs typeface="Source Sans Pro"/>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Picture Placeholder 3"/>
          <p:cNvSpPr>
            <a:spLocks noGrp="1"/>
          </p:cNvSpPr>
          <p:nvPr>
            <p:ph type="pic" sz="quarter" idx="12"/>
          </p:nvPr>
        </p:nvSpPr>
        <p:spPr>
          <a:xfrm>
            <a:off x="771947" y="1408626"/>
            <a:ext cx="3726094" cy="3364706"/>
          </a:xfrm>
        </p:spPr>
        <p:txBody>
          <a:bodyPr/>
          <a:lstStyle>
            <a:lvl1pPr>
              <a:defRPr>
                <a:solidFill>
                  <a:srgbClr val="17375E"/>
                </a:solidFill>
              </a:defRPr>
            </a:lvl1pPr>
          </a:lstStyle>
          <a:p>
            <a:endParaRPr lang="en-US" dirty="0"/>
          </a:p>
        </p:txBody>
      </p:sp>
      <p:sp>
        <p:nvSpPr>
          <p:cNvPr id="9" name="Rectangle 8">
            <a:extLst>
              <a:ext uri="{FF2B5EF4-FFF2-40B4-BE49-F238E27FC236}">
                <a16:creationId xmlns:a16="http://schemas.microsoft.com/office/drawing/2014/main" id="{DF415E4E-20A8-DB4C-BFC2-2CB11BAA1EDB}"/>
              </a:ext>
            </a:extLst>
          </p:cNvPr>
          <p:cNvSpPr/>
          <p:nvPr userDrawn="1"/>
        </p:nvSpPr>
        <p:spPr>
          <a:xfrm>
            <a:off x="0" y="0"/>
            <a:ext cx="9144000" cy="348039"/>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2" name="TextBox 11">
            <a:extLst>
              <a:ext uri="{FF2B5EF4-FFF2-40B4-BE49-F238E27FC236}">
                <a16:creationId xmlns:a16="http://schemas.microsoft.com/office/drawing/2014/main" id="{B62D7BB0-A125-6345-874D-587ADC1CE88B}"/>
              </a:ext>
            </a:extLst>
          </p:cNvPr>
          <p:cNvSpPr txBox="1"/>
          <p:nvPr userDrawn="1"/>
        </p:nvSpPr>
        <p:spPr>
          <a:xfrm>
            <a:off x="105829" y="9980"/>
            <a:ext cx="3883096"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solidFill>
                  <a:schemeClr val="bg1"/>
                </a:solidFill>
              </a:rPr>
              <a:t>NHS Education for Scotland</a:t>
            </a:r>
          </a:p>
        </p:txBody>
      </p:sp>
      <p:sp>
        <p:nvSpPr>
          <p:cNvPr id="8" name="Title 1">
            <a:extLst>
              <a:ext uri="{FF2B5EF4-FFF2-40B4-BE49-F238E27FC236}">
                <a16:creationId xmlns:a16="http://schemas.microsoft.com/office/drawing/2014/main" id="{5CD1960E-0000-4EC6-BA44-A5A0921B9A37}"/>
              </a:ext>
            </a:extLst>
          </p:cNvPr>
          <p:cNvSpPr>
            <a:spLocks noGrp="1"/>
          </p:cNvSpPr>
          <p:nvPr>
            <p:ph type="title"/>
          </p:nvPr>
        </p:nvSpPr>
        <p:spPr>
          <a:xfrm>
            <a:off x="765223" y="708422"/>
            <a:ext cx="8229600" cy="521610"/>
          </a:xfrm>
        </p:spPr>
        <p:txBody>
          <a:bodyPr>
            <a:noAutofit/>
          </a:bodyPr>
          <a:lstStyle>
            <a:lvl1pPr algn="l">
              <a:defRPr sz="3600">
                <a:solidFill>
                  <a:srgbClr val="17365E"/>
                </a:solidFill>
                <a:latin typeface="Source Sans Pro" panose="020B0503030403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448952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_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EC127DD-999C-B684-8422-C3CEDA3A7765}"/>
              </a:ext>
            </a:extLst>
          </p:cNvPr>
          <p:cNvSpPr/>
          <p:nvPr userDrawn="1"/>
        </p:nvSpPr>
        <p:spPr>
          <a:xfrm>
            <a:off x="0" y="4951926"/>
            <a:ext cx="9144000" cy="191574"/>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7" name="Rectangle 6">
            <a:extLst>
              <a:ext uri="{FF2B5EF4-FFF2-40B4-BE49-F238E27FC236}">
                <a16:creationId xmlns:a16="http://schemas.microsoft.com/office/drawing/2014/main" id="{B7E12469-0DEB-7FB9-5F8B-33915A6B30B3}"/>
              </a:ext>
            </a:extLst>
          </p:cNvPr>
          <p:cNvSpPr/>
          <p:nvPr userDrawn="1"/>
        </p:nvSpPr>
        <p:spPr>
          <a:xfrm>
            <a:off x="0" y="0"/>
            <a:ext cx="9144000" cy="348039"/>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8" name="TextBox 7">
            <a:extLst>
              <a:ext uri="{FF2B5EF4-FFF2-40B4-BE49-F238E27FC236}">
                <a16:creationId xmlns:a16="http://schemas.microsoft.com/office/drawing/2014/main" id="{8F6E8ABE-9278-BB37-C298-032D1E1A5A35}"/>
              </a:ext>
            </a:extLst>
          </p:cNvPr>
          <p:cNvSpPr txBox="1"/>
          <p:nvPr userDrawn="1"/>
        </p:nvSpPr>
        <p:spPr>
          <a:xfrm>
            <a:off x="105829" y="9980"/>
            <a:ext cx="3883096"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solidFill>
                  <a:schemeClr val="bg1"/>
                </a:solidFill>
              </a:rPr>
              <a:t>NHS Education for Scotland</a:t>
            </a:r>
          </a:p>
        </p:txBody>
      </p:sp>
      <p:sp>
        <p:nvSpPr>
          <p:cNvPr id="10" name="Text Placeholder 9">
            <a:extLst>
              <a:ext uri="{FF2B5EF4-FFF2-40B4-BE49-F238E27FC236}">
                <a16:creationId xmlns:a16="http://schemas.microsoft.com/office/drawing/2014/main" id="{9BD8FBC5-280E-1375-DAAB-D9CFA26DB6FF}"/>
              </a:ext>
            </a:extLst>
          </p:cNvPr>
          <p:cNvSpPr>
            <a:spLocks noGrp="1"/>
          </p:cNvSpPr>
          <p:nvPr>
            <p:ph type="body" sz="quarter" idx="13"/>
          </p:nvPr>
        </p:nvSpPr>
        <p:spPr>
          <a:xfrm>
            <a:off x="457200" y="1284287"/>
            <a:ext cx="4114800" cy="3528000"/>
          </a:xfrm>
        </p:spPr>
        <p:txBody>
          <a:bodyPr>
            <a:normAutofit/>
          </a:bodyPr>
          <a:lstStyle>
            <a:lvl1pPr>
              <a:defRPr sz="2400">
                <a:solidFill>
                  <a:schemeClr val="tx2">
                    <a:lumMod val="75000"/>
                  </a:schemeClr>
                </a:solidFill>
                <a:latin typeface="Source Sans Pro" panose="020B0503030403020204" pitchFamily="34" charset="0"/>
                <a:ea typeface="Source Sans Pro" panose="020B0503030403020204" pitchFamily="34" charset="0"/>
              </a:defRPr>
            </a:lvl1pPr>
            <a:lvl2pPr>
              <a:defRPr sz="2000">
                <a:solidFill>
                  <a:schemeClr val="tx2">
                    <a:lumMod val="75000"/>
                  </a:schemeClr>
                </a:solidFill>
                <a:latin typeface="Source Sans Pro" panose="020B0503030403020204" pitchFamily="34" charset="0"/>
                <a:ea typeface="Source Sans Pro" panose="020B0503030403020204" pitchFamily="34" charset="0"/>
              </a:defRPr>
            </a:lvl2pPr>
            <a:lvl3pPr>
              <a:defRPr sz="1800">
                <a:solidFill>
                  <a:schemeClr val="tx2">
                    <a:lumMod val="75000"/>
                  </a:schemeClr>
                </a:solidFill>
                <a:latin typeface="Source Sans Pro" panose="020B0503030403020204" pitchFamily="34" charset="0"/>
                <a:ea typeface="Source Sans Pro" panose="020B0503030403020204" pitchFamily="34" charset="0"/>
              </a:defRPr>
            </a:lvl3pPr>
            <a:lvl4pPr>
              <a:defRPr sz="1600">
                <a:solidFill>
                  <a:schemeClr val="tx2">
                    <a:lumMod val="75000"/>
                  </a:schemeClr>
                </a:solidFill>
                <a:latin typeface="Source Sans Pro" panose="020B0503030403020204" pitchFamily="34" charset="0"/>
                <a:ea typeface="Source Sans Pro" panose="020B0503030403020204" pitchFamily="34" charset="0"/>
              </a:defRPr>
            </a:lvl4pPr>
            <a:lvl5pPr>
              <a:defRPr sz="1600">
                <a:solidFill>
                  <a:schemeClr val="tx2">
                    <a:lumMod val="75000"/>
                  </a:schemeClr>
                </a:solidFill>
                <a:latin typeface="Source Sans Pro" panose="020B0503030403020204" pitchFamily="34" charset="0"/>
                <a:ea typeface="Source Sans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a:extLst>
              <a:ext uri="{FF2B5EF4-FFF2-40B4-BE49-F238E27FC236}">
                <a16:creationId xmlns:a16="http://schemas.microsoft.com/office/drawing/2014/main" id="{D61024E6-E372-5509-9BB0-B722F2298859}"/>
              </a:ext>
            </a:extLst>
          </p:cNvPr>
          <p:cNvSpPr>
            <a:spLocks noGrp="1"/>
          </p:cNvSpPr>
          <p:nvPr>
            <p:ph type="title"/>
          </p:nvPr>
        </p:nvSpPr>
        <p:spPr>
          <a:xfrm>
            <a:off x="457200" y="487677"/>
            <a:ext cx="8229600" cy="575551"/>
          </a:xfrm>
        </p:spPr>
        <p:txBody>
          <a:bodyPr>
            <a:normAutofit/>
          </a:bodyPr>
          <a:lstStyle>
            <a:lvl1pPr>
              <a:defRPr sz="3200">
                <a:solidFill>
                  <a:schemeClr val="tx2">
                    <a:lumMod val="75000"/>
                  </a:schemeClr>
                </a:solidFill>
                <a:latin typeface="Source Sans Pro" panose="020B0503030403020204" pitchFamily="34" charset="0"/>
                <a:ea typeface="Source Sans Pro" panose="020B0503030403020204" pitchFamily="34" charset="0"/>
              </a:defRPr>
            </a:lvl1pPr>
          </a:lstStyle>
          <a:p>
            <a:r>
              <a:rPr lang="en-US" dirty="0"/>
              <a:t>Click to edit Master title style</a:t>
            </a:r>
            <a:endParaRPr lang="en-GB" dirty="0"/>
          </a:p>
        </p:txBody>
      </p:sp>
      <p:sp>
        <p:nvSpPr>
          <p:cNvPr id="13" name="Text Placeholder 12">
            <a:extLst>
              <a:ext uri="{FF2B5EF4-FFF2-40B4-BE49-F238E27FC236}">
                <a16:creationId xmlns:a16="http://schemas.microsoft.com/office/drawing/2014/main" id="{F2D6BD4D-6A38-822C-DFEA-F595D89EA1FB}"/>
              </a:ext>
            </a:extLst>
          </p:cNvPr>
          <p:cNvSpPr>
            <a:spLocks noGrp="1"/>
          </p:cNvSpPr>
          <p:nvPr>
            <p:ph type="body" sz="quarter" idx="14"/>
          </p:nvPr>
        </p:nvSpPr>
        <p:spPr>
          <a:xfrm>
            <a:off x="4572000" y="1284287"/>
            <a:ext cx="4114800" cy="3528000"/>
          </a:xfrm>
        </p:spPr>
        <p:txBody>
          <a:bodyPr>
            <a:normAutofit/>
          </a:bodyPr>
          <a:lstStyle>
            <a:lvl1pPr>
              <a:defRPr sz="2400">
                <a:solidFill>
                  <a:schemeClr val="tx2">
                    <a:lumMod val="75000"/>
                  </a:schemeClr>
                </a:solidFill>
                <a:latin typeface="Source Sans Pro" panose="020B0503030403020204" pitchFamily="34" charset="0"/>
                <a:ea typeface="Source Sans Pro" panose="020B0503030403020204" pitchFamily="34" charset="0"/>
              </a:defRPr>
            </a:lvl1pPr>
            <a:lvl2pPr>
              <a:defRPr sz="2000">
                <a:solidFill>
                  <a:schemeClr val="tx2">
                    <a:lumMod val="75000"/>
                  </a:schemeClr>
                </a:solidFill>
                <a:latin typeface="Source Sans Pro" panose="020B0503030403020204" pitchFamily="34" charset="0"/>
                <a:ea typeface="Source Sans Pro" panose="020B0503030403020204" pitchFamily="34" charset="0"/>
              </a:defRPr>
            </a:lvl2pPr>
            <a:lvl3pPr>
              <a:defRPr sz="1800">
                <a:solidFill>
                  <a:schemeClr val="tx2">
                    <a:lumMod val="75000"/>
                  </a:schemeClr>
                </a:solidFill>
                <a:latin typeface="Source Sans Pro" panose="020B0503030403020204" pitchFamily="34" charset="0"/>
                <a:ea typeface="Source Sans Pro" panose="020B0503030403020204" pitchFamily="34" charset="0"/>
              </a:defRPr>
            </a:lvl3pPr>
            <a:lvl4pPr>
              <a:defRPr sz="1600">
                <a:solidFill>
                  <a:schemeClr val="tx2">
                    <a:lumMod val="75000"/>
                  </a:schemeClr>
                </a:solidFill>
                <a:latin typeface="Source Sans Pro" panose="020B0503030403020204" pitchFamily="34" charset="0"/>
                <a:ea typeface="Source Sans Pro" panose="020B0503030403020204" pitchFamily="34" charset="0"/>
              </a:defRPr>
            </a:lvl4pPr>
            <a:lvl5pPr>
              <a:defRPr sz="1600">
                <a:solidFill>
                  <a:schemeClr val="tx2">
                    <a:lumMod val="75000"/>
                  </a:schemeClr>
                </a:solidFill>
                <a:latin typeface="Source Sans Pro" panose="020B0503030403020204" pitchFamily="34" charset="0"/>
                <a:ea typeface="Source Sans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95853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_Text">
    <p:spTree>
      <p:nvGrpSpPr>
        <p:cNvPr id="1" name=""/>
        <p:cNvGrpSpPr/>
        <p:nvPr/>
      </p:nvGrpSpPr>
      <p:grpSpPr>
        <a:xfrm>
          <a:off x="0" y="0"/>
          <a:ext cx="0" cy="0"/>
          <a:chOff x="0" y="0"/>
          <a:chExt cx="0" cy="0"/>
        </a:xfrm>
      </p:grpSpPr>
      <p:sp>
        <p:nvSpPr>
          <p:cNvPr id="12" name="Rectangle 11"/>
          <p:cNvSpPr/>
          <p:nvPr userDrawn="1"/>
        </p:nvSpPr>
        <p:spPr>
          <a:xfrm>
            <a:off x="0" y="4951926"/>
            <a:ext cx="9144000" cy="191574"/>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4" name="Chart Placeholder 3"/>
          <p:cNvSpPr>
            <a:spLocks noGrp="1"/>
          </p:cNvSpPr>
          <p:nvPr>
            <p:ph type="chart" sz="quarter" idx="12"/>
          </p:nvPr>
        </p:nvSpPr>
        <p:spPr>
          <a:xfrm>
            <a:off x="765176" y="1354931"/>
            <a:ext cx="3728471" cy="3334941"/>
          </a:xfrm>
        </p:spPr>
        <p:txBody>
          <a:bodyPr/>
          <a:lstStyle>
            <a:lvl1pPr>
              <a:defRPr>
                <a:solidFill>
                  <a:srgbClr val="17375E"/>
                </a:solidFill>
              </a:defRPr>
            </a:lvl1pPr>
          </a:lstStyle>
          <a:p>
            <a:endParaRPr lang="en-US" dirty="0"/>
          </a:p>
        </p:txBody>
      </p:sp>
      <p:sp>
        <p:nvSpPr>
          <p:cNvPr id="11" name="Text Placeholder 10"/>
          <p:cNvSpPr>
            <a:spLocks noGrp="1"/>
          </p:cNvSpPr>
          <p:nvPr>
            <p:ph type="body" sz="quarter" idx="13"/>
          </p:nvPr>
        </p:nvSpPr>
        <p:spPr>
          <a:xfrm>
            <a:off x="4680881" y="1354931"/>
            <a:ext cx="3769382" cy="3334941"/>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Rectangle 8">
            <a:extLst>
              <a:ext uri="{FF2B5EF4-FFF2-40B4-BE49-F238E27FC236}">
                <a16:creationId xmlns:a16="http://schemas.microsoft.com/office/drawing/2014/main" id="{A55C02A9-445A-D747-BD7B-01C106682672}"/>
              </a:ext>
            </a:extLst>
          </p:cNvPr>
          <p:cNvSpPr/>
          <p:nvPr userDrawn="1"/>
        </p:nvSpPr>
        <p:spPr>
          <a:xfrm>
            <a:off x="0" y="0"/>
            <a:ext cx="9144000" cy="348039"/>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3" name="TextBox 12">
            <a:extLst>
              <a:ext uri="{FF2B5EF4-FFF2-40B4-BE49-F238E27FC236}">
                <a16:creationId xmlns:a16="http://schemas.microsoft.com/office/drawing/2014/main" id="{4E6D7F93-AD93-DE46-8837-4590C1D32389}"/>
              </a:ext>
            </a:extLst>
          </p:cNvPr>
          <p:cNvSpPr txBox="1"/>
          <p:nvPr userDrawn="1"/>
        </p:nvSpPr>
        <p:spPr>
          <a:xfrm>
            <a:off x="105829" y="9980"/>
            <a:ext cx="3883096"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solidFill>
                  <a:schemeClr val="bg1"/>
                </a:solidFill>
              </a:rPr>
              <a:t>NHS Education for Scotland</a:t>
            </a:r>
          </a:p>
        </p:txBody>
      </p:sp>
      <p:sp>
        <p:nvSpPr>
          <p:cNvPr id="8" name="Title 1">
            <a:extLst>
              <a:ext uri="{FF2B5EF4-FFF2-40B4-BE49-F238E27FC236}">
                <a16:creationId xmlns:a16="http://schemas.microsoft.com/office/drawing/2014/main" id="{EC103896-F5E2-4BE2-8CCA-83123C6B1B85}"/>
              </a:ext>
            </a:extLst>
          </p:cNvPr>
          <p:cNvSpPr>
            <a:spLocks noGrp="1"/>
          </p:cNvSpPr>
          <p:nvPr>
            <p:ph type="title"/>
          </p:nvPr>
        </p:nvSpPr>
        <p:spPr>
          <a:xfrm>
            <a:off x="765223" y="708422"/>
            <a:ext cx="8229600" cy="521610"/>
          </a:xfrm>
        </p:spPr>
        <p:txBody>
          <a:bodyPr>
            <a:noAutofit/>
          </a:bodyPr>
          <a:lstStyle>
            <a:lvl1pPr algn="l">
              <a:defRPr sz="3600">
                <a:solidFill>
                  <a:srgbClr val="17365E"/>
                </a:solidFill>
                <a:latin typeface="Source Sans Pro" panose="020B0503030403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582721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p:cNvSpPr/>
          <p:nvPr userDrawn="1"/>
        </p:nvSpPr>
        <p:spPr>
          <a:xfrm>
            <a:off x="0" y="4951926"/>
            <a:ext cx="9144000" cy="191574"/>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5" name="Rectangle 4">
            <a:extLst>
              <a:ext uri="{FF2B5EF4-FFF2-40B4-BE49-F238E27FC236}">
                <a16:creationId xmlns:a16="http://schemas.microsoft.com/office/drawing/2014/main" id="{08F7703B-8BDA-524E-AAA9-5EED478CE161}"/>
              </a:ext>
            </a:extLst>
          </p:cNvPr>
          <p:cNvSpPr/>
          <p:nvPr userDrawn="1"/>
        </p:nvSpPr>
        <p:spPr>
          <a:xfrm>
            <a:off x="0" y="0"/>
            <a:ext cx="9144000" cy="348039"/>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9" name="TextBox 8">
            <a:extLst>
              <a:ext uri="{FF2B5EF4-FFF2-40B4-BE49-F238E27FC236}">
                <a16:creationId xmlns:a16="http://schemas.microsoft.com/office/drawing/2014/main" id="{A20FDFDB-D917-8F48-91F7-8B045EF48DAE}"/>
              </a:ext>
            </a:extLst>
          </p:cNvPr>
          <p:cNvSpPr txBox="1"/>
          <p:nvPr userDrawn="1"/>
        </p:nvSpPr>
        <p:spPr>
          <a:xfrm>
            <a:off x="105829" y="9980"/>
            <a:ext cx="3883096"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solidFill>
                  <a:schemeClr val="bg1"/>
                </a:solidFill>
              </a:rPr>
              <a:t>NHS Education for Scotland</a:t>
            </a:r>
          </a:p>
        </p:txBody>
      </p:sp>
    </p:spTree>
    <p:extLst>
      <p:ext uri="{BB962C8B-B14F-4D97-AF65-F5344CB8AC3E}">
        <p14:creationId xmlns:p14="http://schemas.microsoft.com/office/powerpoint/2010/main" val="1554824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Th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80089-1C7C-451E-A047-19DBD42FD242}"/>
              </a:ext>
            </a:extLst>
          </p:cNvPr>
          <p:cNvSpPr>
            <a:spLocks noGrp="1"/>
          </p:cNvSpPr>
          <p:nvPr>
            <p:ph type="title"/>
          </p:nvPr>
        </p:nvSpPr>
        <p:spPr>
          <a:xfrm>
            <a:off x="765223" y="708422"/>
            <a:ext cx="8229600" cy="521610"/>
          </a:xfrm>
        </p:spPr>
        <p:txBody>
          <a:bodyPr>
            <a:noAutofit/>
          </a:bodyPr>
          <a:lstStyle>
            <a:lvl1pPr algn="l">
              <a:defRPr sz="3600">
                <a:solidFill>
                  <a:srgbClr val="17365E"/>
                </a:solidFill>
                <a:latin typeface="Source Sans Pro" panose="020B0503030403020204" pitchFamily="34" charset="0"/>
              </a:defRPr>
            </a:lvl1pPr>
          </a:lstStyle>
          <a:p>
            <a:r>
              <a:rPr lang="en-US" dirty="0"/>
              <a:t>Click to edit Master title style</a:t>
            </a:r>
            <a:endParaRPr lang="en-GB" dirty="0"/>
          </a:p>
        </p:txBody>
      </p:sp>
      <p:sp>
        <p:nvSpPr>
          <p:cNvPr id="10" name="Rectangle 9"/>
          <p:cNvSpPr/>
          <p:nvPr userDrawn="1"/>
        </p:nvSpPr>
        <p:spPr>
          <a:xfrm>
            <a:off x="0" y="0"/>
            <a:ext cx="9144000" cy="108000"/>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1" name="Rectangle 10"/>
          <p:cNvSpPr/>
          <p:nvPr userDrawn="1"/>
        </p:nvSpPr>
        <p:spPr>
          <a:xfrm>
            <a:off x="0" y="5035500"/>
            <a:ext cx="9144000" cy="108000"/>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3" name="Text Placeholder 2"/>
          <p:cNvSpPr>
            <a:spLocks noGrp="1"/>
          </p:cNvSpPr>
          <p:nvPr>
            <p:ph type="body" sz="quarter" idx="10"/>
          </p:nvPr>
        </p:nvSpPr>
        <p:spPr>
          <a:xfrm>
            <a:off x="765222" y="1349098"/>
            <a:ext cx="7684786" cy="3364696"/>
          </a:xfrm>
        </p:spPr>
        <p:txBody>
          <a:bodyPr/>
          <a:lstStyle>
            <a:lvl1pPr>
              <a:defRPr>
                <a:solidFill>
                  <a:schemeClr val="tx2">
                    <a:lumMod val="75000"/>
                  </a:schemeClr>
                </a:solidFill>
                <a:latin typeface="Source Sans Pro"/>
                <a:cs typeface="Source Sans Pro"/>
              </a:defRPr>
            </a:lvl1pPr>
            <a:lvl2pPr>
              <a:defRPr>
                <a:solidFill>
                  <a:schemeClr val="tx2">
                    <a:lumMod val="75000"/>
                  </a:schemeClr>
                </a:solidFill>
                <a:latin typeface="Source Sans Pro"/>
                <a:cs typeface="Source Sans Pro"/>
              </a:defRPr>
            </a:lvl2pPr>
            <a:lvl3pPr>
              <a:defRPr>
                <a:solidFill>
                  <a:schemeClr val="tx2">
                    <a:lumMod val="75000"/>
                  </a:schemeClr>
                </a:solidFill>
                <a:latin typeface="Source Sans Pro"/>
                <a:cs typeface="Source Sans Pro"/>
              </a:defRPr>
            </a:lvl3pPr>
            <a:lvl4pPr>
              <a:defRPr>
                <a:solidFill>
                  <a:schemeClr val="tx2">
                    <a:lumMod val="75000"/>
                  </a:schemeClr>
                </a:solidFill>
                <a:latin typeface="Source Sans Pro"/>
                <a:cs typeface="Source Sans Pro"/>
              </a:defRPr>
            </a:lvl4pPr>
            <a:lvl5pPr>
              <a:defRPr>
                <a:solidFill>
                  <a:schemeClr val="tx2">
                    <a:lumMod val="75000"/>
                  </a:schemeClr>
                </a:solidFill>
                <a:latin typeface="Source Sans Pro"/>
                <a:cs typeface="Source Sans Pro"/>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635367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ith border">
    <p:spTree>
      <p:nvGrpSpPr>
        <p:cNvPr id="1" name=""/>
        <p:cNvGrpSpPr/>
        <p:nvPr/>
      </p:nvGrpSpPr>
      <p:grpSpPr>
        <a:xfrm>
          <a:off x="0" y="0"/>
          <a:ext cx="0" cy="0"/>
          <a:chOff x="0" y="0"/>
          <a:chExt cx="0" cy="0"/>
        </a:xfrm>
      </p:grpSpPr>
      <p:sp>
        <p:nvSpPr>
          <p:cNvPr id="7" name="Rectangle 6"/>
          <p:cNvSpPr/>
          <p:nvPr userDrawn="1"/>
        </p:nvSpPr>
        <p:spPr>
          <a:xfrm>
            <a:off x="0" y="4963500"/>
            <a:ext cx="9144000" cy="108000"/>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5" name="Rectangle 4">
            <a:extLst>
              <a:ext uri="{FF2B5EF4-FFF2-40B4-BE49-F238E27FC236}">
                <a16:creationId xmlns:a16="http://schemas.microsoft.com/office/drawing/2014/main" id="{08F7703B-8BDA-524E-AAA9-5EED478CE161}"/>
              </a:ext>
            </a:extLst>
          </p:cNvPr>
          <p:cNvSpPr/>
          <p:nvPr userDrawn="1"/>
        </p:nvSpPr>
        <p:spPr>
          <a:xfrm>
            <a:off x="0" y="0"/>
            <a:ext cx="9144000" cy="108000"/>
          </a:xfrm>
          <a:prstGeom prst="rect">
            <a:avLst/>
          </a:prstGeom>
          <a:solidFill>
            <a:srgbClr val="00428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3086677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F3F023-C7D3-BE43-A4F7-485CACFF06A8}" type="datetimeFigureOut">
              <a:rPr lang="en-US" smtClean="0"/>
              <a:t>3/4/2025</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E86EA69-B9A0-3A4A-A32C-B2418D145B26}" type="slidenum">
              <a:rPr lang="en-US" smtClean="0"/>
              <a:t>‹#›</a:t>
            </a:fld>
            <a:endParaRPr lang="en-US" dirty="0"/>
          </a:p>
        </p:txBody>
      </p:sp>
    </p:spTree>
    <p:extLst>
      <p:ext uri="{BB962C8B-B14F-4D97-AF65-F5344CB8AC3E}">
        <p14:creationId xmlns:p14="http://schemas.microsoft.com/office/powerpoint/2010/main" val="347484783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5" r:id="rId4"/>
    <p:sldLayoutId id="2147483674" r:id="rId5"/>
    <p:sldLayoutId id="2147483672" r:id="rId6"/>
    <p:sldLayoutId id="2147483673" r:id="rId7"/>
    <p:sldLayoutId id="2147483678" r:id="rId8"/>
    <p:sldLayoutId id="2147483677" r:id="rId9"/>
    <p:sldLayoutId id="2147483676" r:id="rId10"/>
    <p:sldLayoutId id="214748366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appraisal.nes.scot.nhs.uk/s/confinfo/ca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F24439-B0B7-458C-ADAB-64A50EE8BBFA}"/>
              </a:ext>
            </a:extLst>
          </p:cNvPr>
          <p:cNvSpPr>
            <a:spLocks noGrp="1"/>
          </p:cNvSpPr>
          <p:nvPr>
            <p:ph type="body" sz="quarter" idx="14"/>
          </p:nvPr>
        </p:nvSpPr>
        <p:spPr/>
        <p:txBody>
          <a:bodyPr vert="horz" lIns="91440" tIns="45720" rIns="91440" bIns="45720" rtlCol="0" anchor="t">
            <a:normAutofit/>
          </a:bodyPr>
          <a:lstStyle/>
          <a:p>
            <a:r>
              <a:rPr lang="en-GB" i="1" dirty="0">
                <a:latin typeface="Source Sans Pro" panose="020B0503030403020204" pitchFamily="34" charset="0"/>
                <a:ea typeface="Source Sans Pro" panose="020B0503030403020204" pitchFamily="34" charset="0"/>
              </a:rPr>
              <a:t>2024/2025</a:t>
            </a:r>
          </a:p>
        </p:txBody>
      </p:sp>
      <p:sp>
        <p:nvSpPr>
          <p:cNvPr id="2" name="Title 1">
            <a:extLst>
              <a:ext uri="{FF2B5EF4-FFF2-40B4-BE49-F238E27FC236}">
                <a16:creationId xmlns:a16="http://schemas.microsoft.com/office/drawing/2014/main" id="{146E82A6-BF8D-4DFA-BC05-9209E950B5C6}"/>
              </a:ext>
            </a:extLst>
          </p:cNvPr>
          <p:cNvSpPr>
            <a:spLocks noGrp="1"/>
          </p:cNvSpPr>
          <p:nvPr>
            <p:ph type="title"/>
          </p:nvPr>
        </p:nvSpPr>
        <p:spPr>
          <a:xfrm>
            <a:off x="1487620" y="186026"/>
            <a:ext cx="6908894" cy="531617"/>
          </a:xfrm>
        </p:spPr>
        <p:txBody>
          <a:bodyPr/>
          <a:lstStyle/>
          <a:p>
            <a:r>
              <a:rPr lang="en-GB" sz="3200" dirty="0">
                <a:ea typeface="Source Sans Pro"/>
              </a:rPr>
              <a:t>Scottish Medical Appraisers Conference</a:t>
            </a:r>
          </a:p>
        </p:txBody>
      </p:sp>
      <p:sp>
        <p:nvSpPr>
          <p:cNvPr id="4" name="Rectangle 3">
            <a:extLst>
              <a:ext uri="{FF2B5EF4-FFF2-40B4-BE49-F238E27FC236}">
                <a16:creationId xmlns:a16="http://schemas.microsoft.com/office/drawing/2014/main" id="{E2BECF99-5CB3-38F9-0C71-DDBEFE23C9C0}"/>
              </a:ext>
            </a:extLst>
          </p:cNvPr>
          <p:cNvSpPr/>
          <p:nvPr/>
        </p:nvSpPr>
        <p:spPr>
          <a:xfrm>
            <a:off x="1487620" y="2289465"/>
            <a:ext cx="5688950" cy="5316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GB" sz="3200" dirty="0">
                <a:solidFill>
                  <a:schemeClr val="tx2">
                    <a:lumMod val="75000"/>
                  </a:schemeClr>
                </a:solidFill>
              </a:rPr>
              <a:t>Challenging Appraisal Situations</a:t>
            </a:r>
          </a:p>
        </p:txBody>
      </p:sp>
      <p:sp>
        <p:nvSpPr>
          <p:cNvPr id="5" name="Rectangle 4">
            <a:extLst>
              <a:ext uri="{FF2B5EF4-FFF2-40B4-BE49-F238E27FC236}">
                <a16:creationId xmlns:a16="http://schemas.microsoft.com/office/drawing/2014/main" id="{022E2BC8-D18E-4DFE-8A38-4395DE221AE0}"/>
              </a:ext>
            </a:extLst>
          </p:cNvPr>
          <p:cNvSpPr/>
          <p:nvPr/>
        </p:nvSpPr>
        <p:spPr>
          <a:xfrm>
            <a:off x="1252011" y="2931455"/>
            <a:ext cx="3199710" cy="13769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GB" i="1" dirty="0">
                <a:solidFill>
                  <a:schemeClr val="tx2">
                    <a:lumMod val="60000"/>
                    <a:lumOff val="40000"/>
                  </a:schemeClr>
                </a:solidFill>
              </a:rPr>
              <a:t>Dr Barbara Chandler</a:t>
            </a:r>
          </a:p>
          <a:p>
            <a:pPr algn="l"/>
            <a:r>
              <a:rPr lang="en-GB" i="1" dirty="0">
                <a:solidFill>
                  <a:schemeClr val="tx2">
                    <a:lumMod val="60000"/>
                    <a:lumOff val="40000"/>
                  </a:schemeClr>
                </a:solidFill>
              </a:rPr>
              <a:t>NHS Highland</a:t>
            </a:r>
          </a:p>
          <a:p>
            <a:pPr algn="l"/>
            <a:r>
              <a:rPr lang="en-GB" i="1" dirty="0">
                <a:solidFill>
                  <a:schemeClr val="tx2">
                    <a:lumMod val="60000"/>
                    <a:lumOff val="40000"/>
                  </a:schemeClr>
                </a:solidFill>
              </a:rPr>
              <a:t>Appraisal Lead (Secondary Care)</a:t>
            </a:r>
          </a:p>
        </p:txBody>
      </p:sp>
      <p:sp>
        <p:nvSpPr>
          <p:cNvPr id="8" name="Rectangle 7">
            <a:extLst>
              <a:ext uri="{FF2B5EF4-FFF2-40B4-BE49-F238E27FC236}">
                <a16:creationId xmlns:a16="http://schemas.microsoft.com/office/drawing/2014/main" id="{CB0066F3-32CE-02AF-24EC-F83CAF328ADB}"/>
              </a:ext>
            </a:extLst>
          </p:cNvPr>
          <p:cNvSpPr/>
          <p:nvPr/>
        </p:nvSpPr>
        <p:spPr>
          <a:xfrm>
            <a:off x="4721803" y="2931455"/>
            <a:ext cx="3674711" cy="13769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GB" i="1" dirty="0">
                <a:solidFill>
                  <a:schemeClr val="tx2">
                    <a:lumMod val="60000"/>
                    <a:lumOff val="40000"/>
                  </a:schemeClr>
                </a:solidFill>
              </a:rPr>
              <a:t>Dr Jo Rose</a:t>
            </a:r>
          </a:p>
          <a:p>
            <a:pPr algn="l"/>
            <a:r>
              <a:rPr lang="en-GB" i="1" dirty="0">
                <a:solidFill>
                  <a:schemeClr val="tx2">
                    <a:lumMod val="60000"/>
                    <a:lumOff val="40000"/>
                  </a:schemeClr>
                </a:solidFill>
              </a:rPr>
              <a:t>NHS Borders and NHS Lothian</a:t>
            </a:r>
          </a:p>
          <a:p>
            <a:pPr algn="l"/>
            <a:r>
              <a:rPr lang="en-GB" i="1" dirty="0">
                <a:solidFill>
                  <a:schemeClr val="tx2">
                    <a:lumMod val="60000"/>
                    <a:lumOff val="40000"/>
                  </a:schemeClr>
                </a:solidFill>
              </a:rPr>
              <a:t>Deputy Appraisal Lead (Primary Care)</a:t>
            </a:r>
          </a:p>
        </p:txBody>
      </p:sp>
      <p:cxnSp>
        <p:nvCxnSpPr>
          <p:cNvPr id="10" name="Straight Connector 9">
            <a:extLst>
              <a:ext uri="{FF2B5EF4-FFF2-40B4-BE49-F238E27FC236}">
                <a16:creationId xmlns:a16="http://schemas.microsoft.com/office/drawing/2014/main" id="{A00DB556-B644-6B2C-D989-847DDCC926A1}"/>
              </a:ext>
            </a:extLst>
          </p:cNvPr>
          <p:cNvCxnSpPr>
            <a:cxnSpLocks/>
          </p:cNvCxnSpPr>
          <p:nvPr/>
        </p:nvCxnSpPr>
        <p:spPr>
          <a:xfrm>
            <a:off x="4572000" y="2931455"/>
            <a:ext cx="0" cy="1376934"/>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72217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1"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22" presetClass="entr" presetSubtype="1"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par>
                                <p:cTn id="14" presetID="22" presetClass="entr" presetSubtype="4" fill="hold" nodeType="withEffect">
                                  <p:stCondLst>
                                    <p:cond delay="5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FB5C3-5A35-5B23-6CD7-835679C24F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7E7786-4D6F-39A1-ED21-D070167FFDAC}"/>
              </a:ext>
            </a:extLst>
          </p:cNvPr>
          <p:cNvSpPr>
            <a:spLocks noGrp="1"/>
          </p:cNvSpPr>
          <p:nvPr>
            <p:ph type="title"/>
          </p:nvPr>
        </p:nvSpPr>
        <p:spPr>
          <a:xfrm>
            <a:off x="2112557" y="449659"/>
            <a:ext cx="4918885" cy="521610"/>
          </a:xfrm>
        </p:spPr>
        <p:txBody>
          <a:bodyPr/>
          <a:lstStyle/>
          <a:p>
            <a:pPr algn="ctr"/>
            <a:r>
              <a:rPr lang="en-GB" sz="3200" dirty="0"/>
              <a:t>Specific Situations</a:t>
            </a:r>
          </a:p>
        </p:txBody>
      </p:sp>
      <p:sp>
        <p:nvSpPr>
          <p:cNvPr id="7" name="Rectangle: Rounded Corners 6">
            <a:extLst>
              <a:ext uri="{FF2B5EF4-FFF2-40B4-BE49-F238E27FC236}">
                <a16:creationId xmlns:a16="http://schemas.microsoft.com/office/drawing/2014/main" id="{4B7E0893-5762-70A5-8280-AB991B881573}"/>
              </a:ext>
            </a:extLst>
          </p:cNvPr>
          <p:cNvSpPr/>
          <p:nvPr/>
        </p:nvSpPr>
        <p:spPr>
          <a:xfrm>
            <a:off x="935979" y="1060864"/>
            <a:ext cx="3532064" cy="2156769"/>
          </a:xfrm>
          <a:prstGeom prst="roundRect">
            <a:avLst>
              <a:gd name="adj" fmla="val 7501"/>
            </a:avLst>
          </a:prstGeom>
        </p:spPr>
        <p:style>
          <a:lnRef idx="3">
            <a:schemeClr val="lt1"/>
          </a:lnRef>
          <a:fillRef idx="1">
            <a:schemeClr val="accent2"/>
          </a:fillRef>
          <a:effectRef idx="1">
            <a:schemeClr val="accent2"/>
          </a:effectRef>
          <a:fontRef idx="minor">
            <a:schemeClr val="lt1"/>
          </a:fontRef>
        </p:style>
        <p:txBody>
          <a:bodyPr rtlCol="0" anchor="ctr"/>
          <a:lstStyle/>
          <a:p>
            <a:pPr marL="342900" indent="-342900">
              <a:buFont typeface="Arial" panose="020B0604020202020204" pitchFamily="34" charset="0"/>
              <a:buChar char="•"/>
            </a:pPr>
            <a:r>
              <a:rPr lang="en-GB" sz="2400" dirty="0"/>
              <a:t>New to appraisal</a:t>
            </a:r>
          </a:p>
          <a:p>
            <a:pPr marL="342900" indent="-342900">
              <a:buFont typeface="Arial" panose="020B0604020202020204" pitchFamily="34" charset="0"/>
              <a:buChar char="•"/>
            </a:pPr>
            <a:r>
              <a:rPr lang="en-GB" sz="2400" dirty="0"/>
              <a:t>IMG</a:t>
            </a:r>
          </a:p>
          <a:p>
            <a:pPr marL="342900" indent="-342900">
              <a:buFont typeface="Arial" panose="020B0604020202020204" pitchFamily="34" charset="0"/>
              <a:buChar char="•"/>
            </a:pPr>
            <a:r>
              <a:rPr lang="en-GB" sz="2400" dirty="0"/>
              <a:t>New specialty doctor or Consultant</a:t>
            </a:r>
          </a:p>
          <a:p>
            <a:pPr marL="342900" indent="-342900">
              <a:buFont typeface="Arial" panose="020B0604020202020204" pitchFamily="34" charset="0"/>
              <a:buChar char="•"/>
            </a:pPr>
            <a:r>
              <a:rPr lang="en-GB" sz="2400" dirty="0"/>
              <a:t>Clinical Fellows</a:t>
            </a:r>
          </a:p>
        </p:txBody>
      </p:sp>
      <p:sp>
        <p:nvSpPr>
          <p:cNvPr id="10" name="Rectangle: Rounded Corners 9">
            <a:extLst>
              <a:ext uri="{FF2B5EF4-FFF2-40B4-BE49-F238E27FC236}">
                <a16:creationId xmlns:a16="http://schemas.microsoft.com/office/drawing/2014/main" id="{3E81A7EC-6BCA-5CE6-4304-4EB6AF019191}"/>
              </a:ext>
            </a:extLst>
          </p:cNvPr>
          <p:cNvSpPr/>
          <p:nvPr/>
        </p:nvSpPr>
        <p:spPr>
          <a:xfrm>
            <a:off x="4675957" y="1060864"/>
            <a:ext cx="3532064" cy="2156769"/>
          </a:xfrm>
          <a:prstGeom prst="roundRect">
            <a:avLst>
              <a:gd name="adj" fmla="val 7501"/>
            </a:avLst>
          </a:prstGeom>
        </p:spPr>
        <p:style>
          <a:lnRef idx="3">
            <a:schemeClr val="lt1"/>
          </a:lnRef>
          <a:fillRef idx="1">
            <a:schemeClr val="accent2"/>
          </a:fillRef>
          <a:effectRef idx="1">
            <a:schemeClr val="accent2"/>
          </a:effectRef>
          <a:fontRef idx="minor">
            <a:schemeClr val="lt1"/>
          </a:fontRef>
        </p:style>
        <p:txBody>
          <a:bodyPr rtlCol="0" anchor="ctr"/>
          <a:lstStyle/>
          <a:p>
            <a:pPr marL="342900" indent="-342900">
              <a:buFont typeface="Arial" panose="020B0604020202020204" pitchFamily="34" charset="0"/>
              <a:buChar char="•"/>
            </a:pPr>
            <a:r>
              <a:rPr lang="en-GB" sz="2400" dirty="0"/>
              <a:t>Returning after maternity leave or long sick leave</a:t>
            </a:r>
          </a:p>
        </p:txBody>
      </p:sp>
      <p:sp>
        <p:nvSpPr>
          <p:cNvPr id="11" name="Rectangle: Rounded Corners 10">
            <a:extLst>
              <a:ext uri="{FF2B5EF4-FFF2-40B4-BE49-F238E27FC236}">
                <a16:creationId xmlns:a16="http://schemas.microsoft.com/office/drawing/2014/main" id="{08E3363E-6B0E-240D-2F2C-3FD22296E638}"/>
              </a:ext>
            </a:extLst>
          </p:cNvPr>
          <p:cNvSpPr/>
          <p:nvPr/>
        </p:nvSpPr>
        <p:spPr>
          <a:xfrm>
            <a:off x="935979" y="3307230"/>
            <a:ext cx="3532064" cy="1728000"/>
          </a:xfrm>
          <a:prstGeom prst="roundRect">
            <a:avLst>
              <a:gd name="adj" fmla="val 7501"/>
            </a:avLst>
          </a:prstGeom>
        </p:spPr>
        <p:style>
          <a:lnRef idx="3">
            <a:schemeClr val="lt1"/>
          </a:lnRef>
          <a:fillRef idx="1">
            <a:schemeClr val="accent2"/>
          </a:fillRef>
          <a:effectRef idx="1">
            <a:schemeClr val="accent2"/>
          </a:effectRef>
          <a:fontRef idx="minor">
            <a:schemeClr val="lt1"/>
          </a:fontRef>
        </p:style>
        <p:txBody>
          <a:bodyPr rtlCol="0" anchor="ctr"/>
          <a:lstStyle/>
          <a:p>
            <a:pPr marL="342900" indent="-342900">
              <a:buFont typeface="Arial" panose="020B0604020202020204" pitchFamily="34" charset="0"/>
              <a:buChar char="•"/>
            </a:pPr>
            <a:r>
              <a:rPr lang="en-GB" sz="2400" dirty="0"/>
              <a:t>Low volume work</a:t>
            </a:r>
          </a:p>
        </p:txBody>
      </p:sp>
      <p:sp>
        <p:nvSpPr>
          <p:cNvPr id="12" name="Rectangle: Rounded Corners 11">
            <a:extLst>
              <a:ext uri="{FF2B5EF4-FFF2-40B4-BE49-F238E27FC236}">
                <a16:creationId xmlns:a16="http://schemas.microsoft.com/office/drawing/2014/main" id="{004FA877-19CC-24A6-D9A6-BFEC5EA3BD83}"/>
              </a:ext>
            </a:extLst>
          </p:cNvPr>
          <p:cNvSpPr/>
          <p:nvPr/>
        </p:nvSpPr>
        <p:spPr>
          <a:xfrm>
            <a:off x="4675957" y="3307230"/>
            <a:ext cx="3532064" cy="1728000"/>
          </a:xfrm>
          <a:prstGeom prst="roundRect">
            <a:avLst>
              <a:gd name="adj" fmla="val 7501"/>
            </a:avLst>
          </a:prstGeom>
        </p:spPr>
        <p:style>
          <a:lnRef idx="3">
            <a:schemeClr val="lt1"/>
          </a:lnRef>
          <a:fillRef idx="1">
            <a:schemeClr val="accent2"/>
          </a:fillRef>
          <a:effectRef idx="1">
            <a:schemeClr val="accent2"/>
          </a:effectRef>
          <a:fontRef idx="minor">
            <a:schemeClr val="lt1"/>
          </a:fontRef>
        </p:style>
        <p:txBody>
          <a:bodyPr rtlCol="0" anchor="ctr"/>
          <a:lstStyle/>
          <a:p>
            <a:pPr marL="342900" indent="-342900">
              <a:buFont typeface="Arial" panose="020B0604020202020204" pitchFamily="34" charset="0"/>
              <a:buChar char="•"/>
            </a:pPr>
            <a:r>
              <a:rPr lang="en-GB" sz="2400" dirty="0"/>
              <a:t>Doctors approaching end of main career / considering retirement in next year or two</a:t>
            </a:r>
          </a:p>
        </p:txBody>
      </p:sp>
    </p:spTree>
    <p:extLst>
      <p:ext uri="{BB962C8B-B14F-4D97-AF65-F5344CB8AC3E}">
        <p14:creationId xmlns:p14="http://schemas.microsoft.com/office/powerpoint/2010/main" val="2935410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0D9589-7C35-95A1-64C9-042B6FBBC18F}"/>
              </a:ext>
            </a:extLst>
          </p:cNvPr>
          <p:cNvSpPr>
            <a:spLocks noGrp="1"/>
          </p:cNvSpPr>
          <p:nvPr>
            <p:ph type="body" sz="quarter" idx="10"/>
          </p:nvPr>
        </p:nvSpPr>
        <p:spPr>
          <a:xfrm>
            <a:off x="4498042" y="1408636"/>
            <a:ext cx="3945742" cy="3364696"/>
          </a:xfrm>
        </p:spPr>
        <p:txBody>
          <a:bodyPr>
            <a:normAutofit fontScale="85000" lnSpcReduction="20000"/>
          </a:bodyPr>
          <a:lstStyle/>
          <a:p>
            <a:r>
              <a:rPr lang="en-GB" dirty="0">
                <a:hlinkClick r:id="rId3"/>
              </a:rPr>
              <a:t>https://www.appraisal.nes.scot.nhs.uk/s/confinfo/cas/</a:t>
            </a:r>
            <a:r>
              <a:rPr lang="en-GB" dirty="0"/>
              <a:t> </a:t>
            </a:r>
          </a:p>
          <a:p>
            <a:r>
              <a:rPr lang="en-GB" dirty="0"/>
              <a:t>3 Breakout sessions</a:t>
            </a:r>
          </a:p>
          <a:p>
            <a:r>
              <a:rPr lang="en-GB"/>
              <a:t>15-20 </a:t>
            </a:r>
            <a:r>
              <a:rPr lang="en-GB" dirty="0"/>
              <a:t>minutes each</a:t>
            </a:r>
          </a:p>
          <a:p>
            <a:r>
              <a:rPr lang="en-GB" dirty="0"/>
              <a:t>Discuss questions</a:t>
            </a:r>
          </a:p>
          <a:p>
            <a:r>
              <a:rPr lang="en-GB" dirty="0"/>
              <a:t>For Q&amp;A, use separate </a:t>
            </a:r>
            <a:r>
              <a:rPr lang="en-GB" dirty="0" err="1"/>
              <a:t>Questback</a:t>
            </a:r>
            <a:r>
              <a:rPr lang="en-GB" dirty="0"/>
              <a:t> (from link)</a:t>
            </a:r>
          </a:p>
        </p:txBody>
      </p:sp>
      <p:pic>
        <p:nvPicPr>
          <p:cNvPr id="5" name="Picture 4" descr="A qr code on a white background&#10;&#10;Description automatically generated">
            <a:extLst>
              <a:ext uri="{FF2B5EF4-FFF2-40B4-BE49-F238E27FC236}">
                <a16:creationId xmlns:a16="http://schemas.microsoft.com/office/drawing/2014/main" id="{0068A22F-1A65-8C36-95CF-04FE7597CC93}"/>
              </a:ext>
            </a:extLst>
          </p:cNvPr>
          <p:cNvPicPr>
            <a:picLocks noChangeAspect="1"/>
          </p:cNvPicPr>
          <p:nvPr/>
        </p:nvPicPr>
        <p:blipFill>
          <a:blip r:embed="rId4"/>
          <a:stretch>
            <a:fillRect/>
          </a:stretch>
        </p:blipFill>
        <p:spPr>
          <a:xfrm>
            <a:off x="952641" y="1408626"/>
            <a:ext cx="3364706" cy="3364706"/>
          </a:xfrm>
          <a:prstGeom prst="rect">
            <a:avLst/>
          </a:prstGeom>
          <a:noFill/>
        </p:spPr>
      </p:pic>
      <p:sp>
        <p:nvSpPr>
          <p:cNvPr id="2" name="Title 1">
            <a:extLst>
              <a:ext uri="{FF2B5EF4-FFF2-40B4-BE49-F238E27FC236}">
                <a16:creationId xmlns:a16="http://schemas.microsoft.com/office/drawing/2014/main" id="{05B9AEA5-CFEE-6936-AC31-63ECE006980E}"/>
              </a:ext>
            </a:extLst>
          </p:cNvPr>
          <p:cNvSpPr>
            <a:spLocks noGrp="1"/>
          </p:cNvSpPr>
          <p:nvPr>
            <p:ph type="title"/>
          </p:nvPr>
        </p:nvSpPr>
        <p:spPr>
          <a:xfrm>
            <a:off x="765223" y="708422"/>
            <a:ext cx="8229600" cy="521610"/>
          </a:xfrm>
        </p:spPr>
        <p:txBody>
          <a:bodyPr anchor="ctr">
            <a:normAutofit/>
          </a:bodyPr>
          <a:lstStyle/>
          <a:p>
            <a:pPr>
              <a:lnSpc>
                <a:spcPct val="90000"/>
              </a:lnSpc>
            </a:pPr>
            <a:r>
              <a:rPr lang="en-GB" sz="3100" dirty="0"/>
              <a:t>Breakout instructions (for all scenarios)</a:t>
            </a:r>
          </a:p>
        </p:txBody>
      </p:sp>
    </p:spTree>
    <p:extLst>
      <p:ext uri="{BB962C8B-B14F-4D97-AF65-F5344CB8AC3E}">
        <p14:creationId xmlns:p14="http://schemas.microsoft.com/office/powerpoint/2010/main" val="611961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F623DC-9C75-F085-47EF-C467288C02ED}"/>
              </a:ext>
            </a:extLst>
          </p:cNvPr>
          <p:cNvSpPr>
            <a:spLocks noGrp="1"/>
          </p:cNvSpPr>
          <p:nvPr>
            <p:ph type="title"/>
          </p:nvPr>
        </p:nvSpPr>
        <p:spPr>
          <a:xfrm>
            <a:off x="838466" y="538233"/>
            <a:ext cx="8156356" cy="521610"/>
          </a:xfrm>
        </p:spPr>
        <p:txBody>
          <a:bodyPr/>
          <a:lstStyle/>
          <a:p>
            <a:r>
              <a:rPr lang="en-GB" dirty="0"/>
              <a:t>Scenario 1</a:t>
            </a:r>
          </a:p>
        </p:txBody>
      </p:sp>
      <p:sp>
        <p:nvSpPr>
          <p:cNvPr id="6" name="Text Placeholder 5">
            <a:extLst>
              <a:ext uri="{FF2B5EF4-FFF2-40B4-BE49-F238E27FC236}">
                <a16:creationId xmlns:a16="http://schemas.microsoft.com/office/drawing/2014/main" id="{A4E75E57-E957-BF44-6854-6D5F062EF853}"/>
              </a:ext>
            </a:extLst>
          </p:cNvPr>
          <p:cNvSpPr>
            <a:spLocks noGrp="1"/>
          </p:cNvSpPr>
          <p:nvPr>
            <p:ph type="body" sz="quarter" idx="10"/>
          </p:nvPr>
        </p:nvSpPr>
        <p:spPr>
          <a:xfrm>
            <a:off x="493822" y="1243914"/>
            <a:ext cx="8156356" cy="3650907"/>
          </a:xfrm>
        </p:spPr>
        <p:txBody>
          <a:bodyPr>
            <a:normAutofit/>
          </a:bodyPr>
          <a:lstStyle/>
          <a:p>
            <a:r>
              <a:rPr lang="en-GB" sz="2800" dirty="0"/>
              <a:t>Senior clinician approaching retirement, never engaged well with appraisal</a:t>
            </a:r>
            <a:endParaRPr lang="en-GB" sz="1300" dirty="0"/>
          </a:p>
          <a:p>
            <a:r>
              <a:rPr lang="en-GB" sz="2800" dirty="0"/>
              <a:t>Very little submitted material</a:t>
            </a:r>
          </a:p>
          <a:p>
            <a:r>
              <a:rPr lang="en-GB" sz="2800" dirty="0"/>
              <a:t>Confrontational and “grumpy” attitude</a:t>
            </a:r>
          </a:p>
          <a:p>
            <a:r>
              <a:rPr lang="en-GB" sz="2800" dirty="0"/>
              <a:t>Approaching retirement within the next 6 months</a:t>
            </a:r>
          </a:p>
          <a:p>
            <a:r>
              <a:rPr lang="en-GB" sz="2800" dirty="0"/>
              <a:t>Planning to do some clinics and teaching post retirement</a:t>
            </a:r>
          </a:p>
        </p:txBody>
      </p:sp>
    </p:spTree>
    <p:extLst>
      <p:ext uri="{BB962C8B-B14F-4D97-AF65-F5344CB8AC3E}">
        <p14:creationId xmlns:p14="http://schemas.microsoft.com/office/powerpoint/2010/main" val="3517349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12F10-B684-93A4-EC9D-3BE91B504CDA}"/>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B0253358-6EA0-7993-3668-90AE57BF7469}"/>
              </a:ext>
            </a:extLst>
          </p:cNvPr>
          <p:cNvSpPr>
            <a:spLocks noGrp="1"/>
          </p:cNvSpPr>
          <p:nvPr>
            <p:ph type="body" sz="quarter" idx="10"/>
          </p:nvPr>
        </p:nvSpPr>
        <p:spPr>
          <a:xfrm>
            <a:off x="156071" y="194181"/>
            <a:ext cx="8831859" cy="4755139"/>
          </a:xfrm>
        </p:spPr>
        <p:txBody>
          <a:bodyPr anchor="ctr">
            <a:noAutofit/>
          </a:bodyPr>
          <a:lstStyle/>
          <a:p>
            <a:r>
              <a:rPr lang="en-GB" sz="2400" dirty="0"/>
              <a:t>How could you challenge their understanding of the purpose of revalidation and of appraisal?</a:t>
            </a:r>
          </a:p>
          <a:p>
            <a:r>
              <a:rPr lang="en-GB" sz="2400" dirty="0"/>
              <a:t>How would you explain the GMC requirements to retain a License to practice post-retirement.</a:t>
            </a:r>
          </a:p>
          <a:p>
            <a:r>
              <a:rPr lang="en-GB" sz="2400" dirty="0"/>
              <a:t>What could you do to engage them to support their post-retirement plans?</a:t>
            </a:r>
          </a:p>
          <a:p>
            <a:r>
              <a:rPr lang="en-GB" sz="2400" dirty="0"/>
              <a:t>Would you consider seeing them again in 6 months for a mid-point review to ensure they are on track? What could that meeting look like?</a:t>
            </a:r>
          </a:p>
          <a:p>
            <a:r>
              <a:rPr lang="en-GB" sz="2400" dirty="0"/>
              <a:t>Can you share (anonymised please) any similar scenarios for the group to discuss? What worked well for you and what would you do differently another time?</a:t>
            </a:r>
          </a:p>
        </p:txBody>
      </p:sp>
    </p:spTree>
    <p:extLst>
      <p:ext uri="{BB962C8B-B14F-4D97-AF65-F5344CB8AC3E}">
        <p14:creationId xmlns:p14="http://schemas.microsoft.com/office/powerpoint/2010/main" val="84359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FC90C-3CB8-1022-7C6D-934BA850830F}"/>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8F7788A5-5935-1F91-719B-3FF14E2C35BB}"/>
              </a:ext>
            </a:extLst>
          </p:cNvPr>
          <p:cNvSpPr>
            <a:spLocks noGrp="1"/>
          </p:cNvSpPr>
          <p:nvPr>
            <p:ph type="body" sz="quarter" idx="10"/>
          </p:nvPr>
        </p:nvSpPr>
        <p:spPr/>
        <p:txBody>
          <a:bodyPr/>
          <a:lstStyle/>
          <a:p>
            <a:endParaRPr lang="en-GB"/>
          </a:p>
        </p:txBody>
      </p:sp>
      <p:pic>
        <p:nvPicPr>
          <p:cNvPr id="5" name="Picture 4">
            <a:extLst>
              <a:ext uri="{FF2B5EF4-FFF2-40B4-BE49-F238E27FC236}">
                <a16:creationId xmlns:a16="http://schemas.microsoft.com/office/drawing/2014/main" id="{EDF425C2-46DD-BE7F-A41B-6142F99E1AE3}"/>
              </a:ext>
            </a:extLst>
          </p:cNvPr>
          <p:cNvPicPr>
            <a:picLocks noChangeAspect="1"/>
          </p:cNvPicPr>
          <p:nvPr/>
        </p:nvPicPr>
        <p:blipFill>
          <a:blip r:embed="rId2"/>
          <a:stretch>
            <a:fillRect/>
          </a:stretch>
        </p:blipFill>
        <p:spPr>
          <a:xfrm>
            <a:off x="0" y="161485"/>
            <a:ext cx="9144000" cy="4820529"/>
          </a:xfrm>
          <a:prstGeom prst="rect">
            <a:avLst/>
          </a:prstGeom>
        </p:spPr>
      </p:pic>
    </p:spTree>
    <p:extLst>
      <p:ext uri="{BB962C8B-B14F-4D97-AF65-F5344CB8AC3E}">
        <p14:creationId xmlns:p14="http://schemas.microsoft.com/office/powerpoint/2010/main" val="913483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B6480-4201-E7AD-426D-62076563AD6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CB4540D-5413-F78D-8CC1-8D180FA49AAB}"/>
              </a:ext>
            </a:extLst>
          </p:cNvPr>
          <p:cNvSpPr>
            <a:spLocks noGrp="1"/>
          </p:cNvSpPr>
          <p:nvPr>
            <p:ph type="title"/>
          </p:nvPr>
        </p:nvSpPr>
        <p:spPr>
          <a:xfrm>
            <a:off x="838466" y="538233"/>
            <a:ext cx="8156356" cy="521610"/>
          </a:xfrm>
        </p:spPr>
        <p:txBody>
          <a:bodyPr/>
          <a:lstStyle/>
          <a:p>
            <a:r>
              <a:rPr lang="en-GB" dirty="0"/>
              <a:t>Scenario 2</a:t>
            </a:r>
          </a:p>
        </p:txBody>
      </p:sp>
      <p:sp>
        <p:nvSpPr>
          <p:cNvPr id="6" name="Text Placeholder 5">
            <a:extLst>
              <a:ext uri="{FF2B5EF4-FFF2-40B4-BE49-F238E27FC236}">
                <a16:creationId xmlns:a16="http://schemas.microsoft.com/office/drawing/2014/main" id="{B6239A10-2DB0-E3EF-FA44-01EE7FFCE0C8}"/>
              </a:ext>
            </a:extLst>
          </p:cNvPr>
          <p:cNvSpPr>
            <a:spLocks noGrp="1"/>
          </p:cNvSpPr>
          <p:nvPr>
            <p:ph type="body" sz="quarter" idx="10"/>
          </p:nvPr>
        </p:nvSpPr>
        <p:spPr>
          <a:xfrm>
            <a:off x="493822" y="1243914"/>
            <a:ext cx="8156356" cy="3650907"/>
          </a:xfrm>
        </p:spPr>
        <p:txBody>
          <a:bodyPr>
            <a:normAutofit/>
          </a:bodyPr>
          <a:lstStyle/>
          <a:p>
            <a:r>
              <a:rPr lang="en-GB" sz="2800" dirty="0"/>
              <a:t>Experienced busy clinician, mid-point career</a:t>
            </a:r>
          </a:p>
          <a:p>
            <a:r>
              <a:rPr lang="en-GB" sz="2800" dirty="0"/>
              <a:t>Serious complaint which has escalated</a:t>
            </a:r>
          </a:p>
          <a:p>
            <a:r>
              <a:rPr lang="en-GB" sz="2800" dirty="0"/>
              <a:t>Initially about a failed treatment of an elderly relative, but now also about attitude</a:t>
            </a:r>
          </a:p>
          <a:p>
            <a:r>
              <a:rPr lang="en-GB" sz="2800" dirty="0"/>
              <a:t>Previous MSF included comments about abrupt attitude at times especially if stressed</a:t>
            </a:r>
          </a:p>
        </p:txBody>
      </p:sp>
    </p:spTree>
    <p:extLst>
      <p:ext uri="{BB962C8B-B14F-4D97-AF65-F5344CB8AC3E}">
        <p14:creationId xmlns:p14="http://schemas.microsoft.com/office/powerpoint/2010/main" val="2781748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E9902-7376-5724-5E71-F8E721835249}"/>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309786CA-DD9D-525C-AE0D-632762A4E938}"/>
              </a:ext>
            </a:extLst>
          </p:cNvPr>
          <p:cNvSpPr>
            <a:spLocks noGrp="1"/>
          </p:cNvSpPr>
          <p:nvPr>
            <p:ph type="body" sz="quarter" idx="10"/>
          </p:nvPr>
        </p:nvSpPr>
        <p:spPr>
          <a:xfrm>
            <a:off x="156071" y="194181"/>
            <a:ext cx="8831859" cy="4755139"/>
          </a:xfrm>
        </p:spPr>
        <p:txBody>
          <a:bodyPr anchor="ctr">
            <a:noAutofit/>
          </a:bodyPr>
          <a:lstStyle/>
          <a:p>
            <a:r>
              <a:rPr lang="en-GB" sz="2400" dirty="0"/>
              <a:t>What is going on here in the doctor’s mind?</a:t>
            </a:r>
          </a:p>
          <a:p>
            <a:r>
              <a:rPr lang="en-GB" sz="2400" dirty="0"/>
              <a:t>What level of insight do they have into their behaviour and responses to colleagues and patients?</a:t>
            </a:r>
          </a:p>
          <a:p>
            <a:r>
              <a:rPr lang="en-GB" sz="2400" dirty="0"/>
              <a:t>How can you help this doctor reflect on their approach and reduce risk of future confrontations? How can you challenge without being collusive? How could you link back to their previous MSF?</a:t>
            </a:r>
          </a:p>
          <a:p>
            <a:r>
              <a:rPr lang="en-GB" sz="2400" dirty="0"/>
              <a:t>How would you document this in the Form 4?</a:t>
            </a:r>
          </a:p>
          <a:p>
            <a:r>
              <a:rPr lang="en-GB" sz="2400" dirty="0"/>
              <a:t>Can you share (anonymised please) any similar scenarios for the group to discuss? What worked well for you and what would you do differently another time?</a:t>
            </a:r>
          </a:p>
        </p:txBody>
      </p:sp>
    </p:spTree>
    <p:extLst>
      <p:ext uri="{BB962C8B-B14F-4D97-AF65-F5344CB8AC3E}">
        <p14:creationId xmlns:p14="http://schemas.microsoft.com/office/powerpoint/2010/main" val="3247052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50154-4BA4-5848-7D8F-1CE9613E904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FE6ED9A-229B-12FA-2917-13B93A3830A0}"/>
              </a:ext>
            </a:extLst>
          </p:cNvPr>
          <p:cNvSpPr>
            <a:spLocks noGrp="1"/>
          </p:cNvSpPr>
          <p:nvPr>
            <p:ph type="title"/>
          </p:nvPr>
        </p:nvSpPr>
        <p:spPr>
          <a:xfrm>
            <a:off x="838466" y="538233"/>
            <a:ext cx="8156356" cy="521610"/>
          </a:xfrm>
        </p:spPr>
        <p:txBody>
          <a:bodyPr/>
          <a:lstStyle/>
          <a:p>
            <a:r>
              <a:rPr lang="en-GB" dirty="0"/>
              <a:t>Scenario 3</a:t>
            </a:r>
          </a:p>
        </p:txBody>
      </p:sp>
      <p:sp>
        <p:nvSpPr>
          <p:cNvPr id="6" name="Text Placeholder 5">
            <a:extLst>
              <a:ext uri="{FF2B5EF4-FFF2-40B4-BE49-F238E27FC236}">
                <a16:creationId xmlns:a16="http://schemas.microsoft.com/office/drawing/2014/main" id="{331D640A-2172-03E7-F8DF-CB4149FDB010}"/>
              </a:ext>
            </a:extLst>
          </p:cNvPr>
          <p:cNvSpPr>
            <a:spLocks noGrp="1"/>
          </p:cNvSpPr>
          <p:nvPr>
            <p:ph type="body" sz="quarter" idx="10"/>
          </p:nvPr>
        </p:nvSpPr>
        <p:spPr>
          <a:xfrm>
            <a:off x="493822" y="1243914"/>
            <a:ext cx="8156356" cy="3650907"/>
          </a:xfrm>
        </p:spPr>
        <p:txBody>
          <a:bodyPr>
            <a:normAutofit fontScale="92500"/>
          </a:bodyPr>
          <a:lstStyle/>
          <a:p>
            <a:r>
              <a:rPr lang="en-GB" sz="2800" dirty="0"/>
              <a:t>Young colleague, CCT a couple of years ago, working 3 days a week.</a:t>
            </a:r>
          </a:p>
          <a:p>
            <a:r>
              <a:rPr lang="en-GB" sz="2800" dirty="0"/>
              <a:t>Sketchy paperwork submitted in advance and been slow responding to email.</a:t>
            </a:r>
          </a:p>
          <a:p>
            <a:r>
              <a:rPr lang="en-GB" sz="2800" dirty="0"/>
              <a:t>Last year they submitted a lot of information.</a:t>
            </a:r>
          </a:p>
          <a:p>
            <a:r>
              <a:rPr lang="en-GB" sz="2800" dirty="0"/>
              <a:t>This year there is almost nothing, and the free-text in the appraisal forms indicated that they’ve had some personal stress and are finding work hard too.</a:t>
            </a:r>
          </a:p>
        </p:txBody>
      </p:sp>
    </p:spTree>
    <p:extLst>
      <p:ext uri="{BB962C8B-B14F-4D97-AF65-F5344CB8AC3E}">
        <p14:creationId xmlns:p14="http://schemas.microsoft.com/office/powerpoint/2010/main" val="1828945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923C5-EC15-9E36-BF96-63B34E40AF63}"/>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64D57C24-31C8-3E14-D02E-3B15EC946789}"/>
              </a:ext>
            </a:extLst>
          </p:cNvPr>
          <p:cNvSpPr>
            <a:spLocks noGrp="1"/>
          </p:cNvSpPr>
          <p:nvPr>
            <p:ph type="body" sz="quarter" idx="10"/>
          </p:nvPr>
        </p:nvSpPr>
        <p:spPr>
          <a:xfrm>
            <a:off x="156071" y="194181"/>
            <a:ext cx="8831859" cy="4755139"/>
          </a:xfrm>
        </p:spPr>
        <p:txBody>
          <a:bodyPr anchor="ctr">
            <a:noAutofit/>
          </a:bodyPr>
          <a:lstStyle/>
          <a:p>
            <a:r>
              <a:rPr lang="en-GB" sz="2400" dirty="0"/>
              <a:t>What is your priority in this appraisal? What is your role?</a:t>
            </a:r>
          </a:p>
          <a:p>
            <a:r>
              <a:rPr lang="en-GB" sz="2400" dirty="0"/>
              <a:t>What supports do you have locally that you could signpost to?</a:t>
            </a:r>
          </a:p>
          <a:p>
            <a:r>
              <a:rPr lang="en-GB" sz="2400" dirty="0"/>
              <a:t>How would your approach differ depending on how well you establish that they’re coping? What would you do if they seem to be depressed?</a:t>
            </a:r>
          </a:p>
          <a:p>
            <a:r>
              <a:rPr lang="en-GB" sz="2400" dirty="0"/>
              <a:t>Can you share (anonymised please) any similar scenarios for the group to discuss? What worked well for you and what would you do differently another time?</a:t>
            </a:r>
          </a:p>
        </p:txBody>
      </p:sp>
    </p:spTree>
    <p:extLst>
      <p:ext uri="{BB962C8B-B14F-4D97-AF65-F5344CB8AC3E}">
        <p14:creationId xmlns:p14="http://schemas.microsoft.com/office/powerpoint/2010/main" val="1574009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587A2-671B-13A1-0C2A-A4056E0CCACC}"/>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27B7488C-2217-6964-ADA0-955BDF590CFF}"/>
              </a:ext>
            </a:extLst>
          </p:cNvPr>
          <p:cNvSpPr>
            <a:spLocks noGrp="1"/>
          </p:cNvSpPr>
          <p:nvPr>
            <p:ph type="body" sz="quarter" idx="10"/>
          </p:nvPr>
        </p:nvSpPr>
        <p:spPr/>
        <p:txBody>
          <a:bodyPr/>
          <a:lstStyle/>
          <a:p>
            <a:endParaRPr lang="en-GB"/>
          </a:p>
        </p:txBody>
      </p:sp>
      <p:pic>
        <p:nvPicPr>
          <p:cNvPr id="5" name="Picture 4">
            <a:extLst>
              <a:ext uri="{FF2B5EF4-FFF2-40B4-BE49-F238E27FC236}">
                <a16:creationId xmlns:a16="http://schemas.microsoft.com/office/drawing/2014/main" id="{72B5506A-EBF9-75BE-111C-7AE4012D7946}"/>
              </a:ext>
            </a:extLst>
          </p:cNvPr>
          <p:cNvPicPr>
            <a:picLocks noChangeAspect="1"/>
          </p:cNvPicPr>
          <p:nvPr/>
        </p:nvPicPr>
        <p:blipFill>
          <a:blip r:embed="rId2"/>
          <a:stretch>
            <a:fillRect/>
          </a:stretch>
        </p:blipFill>
        <p:spPr>
          <a:xfrm>
            <a:off x="0" y="208335"/>
            <a:ext cx="9144000" cy="4726829"/>
          </a:xfrm>
          <a:prstGeom prst="rect">
            <a:avLst/>
          </a:prstGeom>
        </p:spPr>
      </p:pic>
    </p:spTree>
    <p:extLst>
      <p:ext uri="{BB962C8B-B14F-4D97-AF65-F5344CB8AC3E}">
        <p14:creationId xmlns:p14="http://schemas.microsoft.com/office/powerpoint/2010/main" val="3479376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2B94ED-3375-D036-5D98-22F9B13B4968}"/>
              </a:ext>
            </a:extLst>
          </p:cNvPr>
          <p:cNvSpPr>
            <a:spLocks noGrp="1"/>
          </p:cNvSpPr>
          <p:nvPr>
            <p:ph type="body" sz="quarter" idx="10"/>
          </p:nvPr>
        </p:nvSpPr>
        <p:spPr>
          <a:xfrm>
            <a:off x="765222" y="617838"/>
            <a:ext cx="7684786" cy="4095956"/>
          </a:xfrm>
        </p:spPr>
        <p:txBody>
          <a:bodyPr anchor="ctr"/>
          <a:lstStyle/>
          <a:p>
            <a:pPr marL="0" indent="0" algn="ctr">
              <a:buNone/>
            </a:pPr>
            <a:r>
              <a:rPr lang="en-GB" i="1" dirty="0"/>
              <a:t>“During your appraisals (Annual Review of Competence Progression for doctors in training), you will use supporting information to demonstrate that you are continuing to meet the principles and values set out in </a:t>
            </a:r>
            <a:r>
              <a:rPr lang="en-GB" b="1" i="1" dirty="0"/>
              <a:t>Good Medical Practice</a:t>
            </a:r>
            <a:r>
              <a:rPr lang="en-GB" i="1" dirty="0"/>
              <a:t>.”</a:t>
            </a:r>
          </a:p>
        </p:txBody>
      </p:sp>
    </p:spTree>
    <p:extLst>
      <p:ext uri="{BB962C8B-B14F-4D97-AF65-F5344CB8AC3E}">
        <p14:creationId xmlns:p14="http://schemas.microsoft.com/office/powerpoint/2010/main" val="285238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053C-5A34-8BCE-07FD-B54FB665B9EE}"/>
              </a:ext>
            </a:extLst>
          </p:cNvPr>
          <p:cNvSpPr>
            <a:spLocks noGrp="1"/>
          </p:cNvSpPr>
          <p:nvPr>
            <p:ph type="title"/>
          </p:nvPr>
        </p:nvSpPr>
        <p:spPr>
          <a:xfrm>
            <a:off x="597600" y="612000"/>
            <a:ext cx="8186400" cy="518400"/>
          </a:xfrm>
        </p:spPr>
        <p:txBody>
          <a:bodyPr/>
          <a:lstStyle/>
          <a:p>
            <a:r>
              <a:rPr lang="en-GB" sz="3200" dirty="0"/>
              <a:t>GMC supporting information principles</a:t>
            </a:r>
          </a:p>
        </p:txBody>
      </p:sp>
      <p:sp>
        <p:nvSpPr>
          <p:cNvPr id="4" name="Rectangle: Rounded Corners 3">
            <a:extLst>
              <a:ext uri="{FF2B5EF4-FFF2-40B4-BE49-F238E27FC236}">
                <a16:creationId xmlns:a16="http://schemas.microsoft.com/office/drawing/2014/main" id="{76676E3E-E4FA-C536-35EB-F3C96B32B138}"/>
              </a:ext>
            </a:extLst>
          </p:cNvPr>
          <p:cNvSpPr/>
          <p:nvPr/>
        </p:nvSpPr>
        <p:spPr>
          <a:xfrm>
            <a:off x="4604665" y="1258040"/>
            <a:ext cx="3342290" cy="1791562"/>
          </a:xfrm>
          <a:prstGeom prst="roundRect">
            <a:avLst>
              <a:gd name="adj" fmla="val 4787"/>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accent5">
                    <a:lumMod val="50000"/>
                  </a:schemeClr>
                </a:solidFill>
              </a:rPr>
              <a:t>Keeping up-to-date</a:t>
            </a:r>
          </a:p>
          <a:p>
            <a:pPr algn="ctr"/>
            <a:endParaRPr lang="en-GB" sz="1400" dirty="0">
              <a:solidFill>
                <a:schemeClr val="accent5">
                  <a:lumMod val="50000"/>
                </a:schemeClr>
              </a:solidFill>
            </a:endParaRPr>
          </a:p>
          <a:p>
            <a:pPr algn="ctr"/>
            <a:r>
              <a:rPr lang="en-GB" sz="1400" dirty="0">
                <a:solidFill>
                  <a:schemeClr val="accent5">
                    <a:lumMod val="50000"/>
                  </a:schemeClr>
                </a:solidFill>
              </a:rPr>
              <a:t>Maintaining and enhancing the</a:t>
            </a:r>
          </a:p>
          <a:p>
            <a:pPr algn="ctr"/>
            <a:r>
              <a:rPr lang="en-GB" sz="1400" dirty="0">
                <a:solidFill>
                  <a:schemeClr val="accent5">
                    <a:lumMod val="50000"/>
                  </a:schemeClr>
                </a:solidFill>
              </a:rPr>
              <a:t>quality of your professional work</a:t>
            </a:r>
          </a:p>
        </p:txBody>
      </p:sp>
      <p:sp>
        <p:nvSpPr>
          <p:cNvPr id="5" name="Rectangle: Rounded Corners 4">
            <a:extLst>
              <a:ext uri="{FF2B5EF4-FFF2-40B4-BE49-F238E27FC236}">
                <a16:creationId xmlns:a16="http://schemas.microsoft.com/office/drawing/2014/main" id="{D0889D85-1E85-CA8F-904C-469143CB1308}"/>
              </a:ext>
            </a:extLst>
          </p:cNvPr>
          <p:cNvSpPr/>
          <p:nvPr/>
        </p:nvSpPr>
        <p:spPr>
          <a:xfrm>
            <a:off x="1197045" y="1264773"/>
            <a:ext cx="3342290" cy="1791562"/>
          </a:xfrm>
          <a:prstGeom prst="roundRect">
            <a:avLst>
              <a:gd name="adj" fmla="val 4787"/>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accent5">
                    <a:lumMod val="50000"/>
                  </a:schemeClr>
                </a:solidFill>
              </a:rPr>
              <a:t>General information</a:t>
            </a:r>
          </a:p>
          <a:p>
            <a:pPr algn="ctr"/>
            <a:endParaRPr lang="en-GB" sz="1400" dirty="0">
              <a:solidFill>
                <a:schemeClr val="accent5">
                  <a:lumMod val="50000"/>
                </a:schemeClr>
              </a:solidFill>
            </a:endParaRPr>
          </a:p>
          <a:p>
            <a:pPr algn="ctr"/>
            <a:r>
              <a:rPr lang="en-GB" sz="1400" dirty="0">
                <a:solidFill>
                  <a:schemeClr val="accent5">
                    <a:lumMod val="50000"/>
                  </a:schemeClr>
                </a:solidFill>
              </a:rPr>
              <a:t>Providing context about what you do</a:t>
            </a:r>
          </a:p>
          <a:p>
            <a:pPr algn="ctr"/>
            <a:r>
              <a:rPr lang="en-GB" sz="1400" dirty="0">
                <a:solidFill>
                  <a:schemeClr val="accent5">
                    <a:lumMod val="50000"/>
                  </a:schemeClr>
                </a:solidFill>
              </a:rPr>
              <a:t>in all aspects of your work</a:t>
            </a:r>
          </a:p>
        </p:txBody>
      </p:sp>
      <p:sp>
        <p:nvSpPr>
          <p:cNvPr id="6" name="Rectangle: Rounded Corners 5">
            <a:extLst>
              <a:ext uri="{FF2B5EF4-FFF2-40B4-BE49-F238E27FC236}">
                <a16:creationId xmlns:a16="http://schemas.microsoft.com/office/drawing/2014/main" id="{5BEE8EB9-F1F4-5705-F2A1-F6B95AE8DB92}"/>
              </a:ext>
            </a:extLst>
          </p:cNvPr>
          <p:cNvSpPr/>
          <p:nvPr/>
        </p:nvSpPr>
        <p:spPr>
          <a:xfrm>
            <a:off x="4604665" y="3095688"/>
            <a:ext cx="3342290" cy="1791562"/>
          </a:xfrm>
          <a:prstGeom prst="roundRect">
            <a:avLst>
              <a:gd name="adj" fmla="val 4787"/>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a:solidFill>
                  <a:schemeClr val="accent5">
                    <a:lumMod val="50000"/>
                  </a:schemeClr>
                </a:solidFill>
              </a:rPr>
              <a:t>Feedback on your practice</a:t>
            </a:r>
          </a:p>
          <a:p>
            <a:pPr algn="ctr"/>
            <a:endParaRPr lang="en-GB" sz="1400">
              <a:solidFill>
                <a:schemeClr val="accent5">
                  <a:lumMod val="50000"/>
                </a:schemeClr>
              </a:solidFill>
            </a:endParaRPr>
          </a:p>
          <a:p>
            <a:pPr algn="ctr"/>
            <a:r>
              <a:rPr lang="en-GB" sz="1400">
                <a:solidFill>
                  <a:schemeClr val="accent5">
                    <a:lumMod val="50000"/>
                  </a:schemeClr>
                </a:solidFill>
              </a:rPr>
              <a:t>Seeking and acting on feedback about</a:t>
            </a:r>
          </a:p>
          <a:p>
            <a:pPr algn="ctr"/>
            <a:r>
              <a:rPr lang="en-GB" sz="1400">
                <a:solidFill>
                  <a:schemeClr val="accent5">
                    <a:lumMod val="50000"/>
                  </a:schemeClr>
                </a:solidFill>
              </a:rPr>
              <a:t>the quality of your professional work</a:t>
            </a:r>
          </a:p>
        </p:txBody>
      </p:sp>
      <p:sp>
        <p:nvSpPr>
          <p:cNvPr id="7" name="Rectangle: Rounded Corners 6">
            <a:extLst>
              <a:ext uri="{FF2B5EF4-FFF2-40B4-BE49-F238E27FC236}">
                <a16:creationId xmlns:a16="http://schemas.microsoft.com/office/drawing/2014/main" id="{6908A394-3B6E-39BC-46A1-9E28958699DC}"/>
              </a:ext>
            </a:extLst>
          </p:cNvPr>
          <p:cNvSpPr/>
          <p:nvPr/>
        </p:nvSpPr>
        <p:spPr>
          <a:xfrm>
            <a:off x="1197045" y="3095688"/>
            <a:ext cx="3342290" cy="1791562"/>
          </a:xfrm>
          <a:prstGeom prst="roundRect">
            <a:avLst>
              <a:gd name="adj" fmla="val 4787"/>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a:solidFill>
                  <a:schemeClr val="accent5">
                    <a:lumMod val="50000"/>
                  </a:schemeClr>
                </a:solidFill>
              </a:rPr>
              <a:t>Review of your practice</a:t>
            </a:r>
          </a:p>
          <a:p>
            <a:pPr algn="ctr"/>
            <a:endParaRPr lang="en-GB" sz="1400">
              <a:solidFill>
                <a:schemeClr val="accent5">
                  <a:lumMod val="50000"/>
                </a:schemeClr>
              </a:solidFill>
            </a:endParaRPr>
          </a:p>
          <a:p>
            <a:pPr algn="ctr"/>
            <a:r>
              <a:rPr lang="en-GB" sz="1400">
                <a:solidFill>
                  <a:schemeClr val="accent5">
                    <a:lumMod val="50000"/>
                  </a:schemeClr>
                </a:solidFill>
              </a:rPr>
              <a:t>Evaluating and improving the quality of your professional work</a:t>
            </a:r>
          </a:p>
        </p:txBody>
      </p:sp>
      <p:sp>
        <p:nvSpPr>
          <p:cNvPr id="8" name="Rectangle: Rounded Corners 7">
            <a:extLst>
              <a:ext uri="{FF2B5EF4-FFF2-40B4-BE49-F238E27FC236}">
                <a16:creationId xmlns:a16="http://schemas.microsoft.com/office/drawing/2014/main" id="{1C4B3E9B-6A2A-C26E-4162-CBC633D699D3}"/>
              </a:ext>
            </a:extLst>
          </p:cNvPr>
          <p:cNvSpPr/>
          <p:nvPr/>
        </p:nvSpPr>
        <p:spPr>
          <a:xfrm>
            <a:off x="3030921" y="2796778"/>
            <a:ext cx="3082159" cy="519114"/>
          </a:xfrm>
          <a:prstGeom prst="roundRect">
            <a:avLst>
              <a:gd name="adj" fmla="val 12870"/>
            </a:avLst>
          </a:prstGeom>
          <a:solidFill>
            <a:schemeClr val="tx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Collect | Reflect | Discuss</a:t>
            </a:r>
          </a:p>
        </p:txBody>
      </p:sp>
    </p:spTree>
    <p:extLst>
      <p:ext uri="{BB962C8B-B14F-4D97-AF65-F5344CB8AC3E}">
        <p14:creationId xmlns:p14="http://schemas.microsoft.com/office/powerpoint/2010/main" val="135382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par>
                                <p:cTn id="8" presetID="22" presetClass="entr" presetSubtype="2"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2" fill="hold" grpId="0" nodeType="with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0CF24A4C-166A-FEB7-103C-6F71FCA1DE5E}"/>
              </a:ext>
            </a:extLst>
          </p:cNvPr>
          <p:cNvSpPr/>
          <p:nvPr/>
        </p:nvSpPr>
        <p:spPr>
          <a:xfrm>
            <a:off x="3564000" y="1784579"/>
            <a:ext cx="2016000" cy="1728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GB" dirty="0"/>
              <a:t>Whole practice annual appraisal based on GMP</a:t>
            </a:r>
          </a:p>
        </p:txBody>
      </p:sp>
      <p:sp>
        <p:nvSpPr>
          <p:cNvPr id="6" name="Oval 5">
            <a:extLst>
              <a:ext uri="{FF2B5EF4-FFF2-40B4-BE49-F238E27FC236}">
                <a16:creationId xmlns:a16="http://schemas.microsoft.com/office/drawing/2014/main" id="{A4395489-040C-B743-B5B6-71D349C90F11}"/>
              </a:ext>
            </a:extLst>
          </p:cNvPr>
          <p:cNvSpPr/>
          <p:nvPr/>
        </p:nvSpPr>
        <p:spPr>
          <a:xfrm>
            <a:off x="2052766" y="782038"/>
            <a:ext cx="5038469" cy="3449491"/>
          </a:xfrm>
          <a:prstGeom prst="ellipse">
            <a:avLst/>
          </a:prstGeom>
          <a:noFill/>
          <a:ln w="101600">
            <a:solidFill>
              <a:srgbClr val="04306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5E45B598-1769-AD27-3039-BF9016E34805}"/>
              </a:ext>
            </a:extLst>
          </p:cNvPr>
          <p:cNvSpPr/>
          <p:nvPr/>
        </p:nvSpPr>
        <p:spPr>
          <a:xfrm>
            <a:off x="3672000" y="393571"/>
            <a:ext cx="1800000" cy="1260000"/>
          </a:xfrm>
          <a:prstGeom prst="ellipse">
            <a:avLst/>
          </a:prstGeom>
          <a:ln>
            <a:solidFill>
              <a:srgbClr val="17365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Continuing Professional Development </a:t>
            </a:r>
          </a:p>
        </p:txBody>
      </p:sp>
      <p:sp>
        <p:nvSpPr>
          <p:cNvPr id="8" name="Oval 7">
            <a:extLst>
              <a:ext uri="{FF2B5EF4-FFF2-40B4-BE49-F238E27FC236}">
                <a16:creationId xmlns:a16="http://schemas.microsoft.com/office/drawing/2014/main" id="{E829B513-0E6B-4377-6C76-71A5F52D9ADD}"/>
              </a:ext>
            </a:extLst>
          </p:cNvPr>
          <p:cNvSpPr/>
          <p:nvPr/>
        </p:nvSpPr>
        <p:spPr>
          <a:xfrm>
            <a:off x="1519345" y="1099500"/>
            <a:ext cx="1800000" cy="1260000"/>
          </a:xfrm>
          <a:prstGeom prst="ellipse">
            <a:avLst/>
          </a:prstGeom>
          <a:ln>
            <a:solidFill>
              <a:srgbClr val="04306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a:t>Reviewed Complaints &amp; Compliments</a:t>
            </a:r>
          </a:p>
        </p:txBody>
      </p:sp>
      <p:sp>
        <p:nvSpPr>
          <p:cNvPr id="9" name="Oval 8">
            <a:extLst>
              <a:ext uri="{FF2B5EF4-FFF2-40B4-BE49-F238E27FC236}">
                <a16:creationId xmlns:a16="http://schemas.microsoft.com/office/drawing/2014/main" id="{34ED42A8-6A70-548C-FB95-0A5A4C01F1D8}"/>
              </a:ext>
            </a:extLst>
          </p:cNvPr>
          <p:cNvSpPr/>
          <p:nvPr/>
        </p:nvSpPr>
        <p:spPr>
          <a:xfrm>
            <a:off x="5715694" y="1099500"/>
            <a:ext cx="1800000" cy="1260000"/>
          </a:xfrm>
          <a:prstGeom prst="ellipse">
            <a:avLst/>
          </a:prstGeom>
          <a:ln>
            <a:solidFill>
              <a:srgbClr val="04306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Quality Improvement Activity</a:t>
            </a:r>
          </a:p>
        </p:txBody>
      </p:sp>
      <p:sp>
        <p:nvSpPr>
          <p:cNvPr id="10" name="Oval 9">
            <a:extLst>
              <a:ext uri="{FF2B5EF4-FFF2-40B4-BE49-F238E27FC236}">
                <a16:creationId xmlns:a16="http://schemas.microsoft.com/office/drawing/2014/main" id="{2B957E73-CB32-A7CA-7B92-E11C8D014A87}"/>
              </a:ext>
            </a:extLst>
          </p:cNvPr>
          <p:cNvSpPr/>
          <p:nvPr/>
        </p:nvSpPr>
        <p:spPr>
          <a:xfrm>
            <a:off x="5823694" y="2903337"/>
            <a:ext cx="1692000" cy="1260000"/>
          </a:xfrm>
          <a:prstGeom prst="ellipse">
            <a:avLst/>
          </a:prstGeom>
          <a:ln>
            <a:solidFill>
              <a:srgbClr val="04306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t>Significant Events (or serious incidents)</a:t>
            </a:r>
          </a:p>
        </p:txBody>
      </p:sp>
      <p:sp>
        <p:nvSpPr>
          <p:cNvPr id="11" name="Oval 10">
            <a:extLst>
              <a:ext uri="{FF2B5EF4-FFF2-40B4-BE49-F238E27FC236}">
                <a16:creationId xmlns:a16="http://schemas.microsoft.com/office/drawing/2014/main" id="{AEF7A8F5-9663-801A-8F5E-40DB07096EE2}"/>
              </a:ext>
            </a:extLst>
          </p:cNvPr>
          <p:cNvSpPr/>
          <p:nvPr/>
        </p:nvSpPr>
        <p:spPr>
          <a:xfrm>
            <a:off x="1519345" y="2903337"/>
            <a:ext cx="1692000" cy="1260000"/>
          </a:xfrm>
          <a:prstGeom prst="ellipse">
            <a:avLst/>
          </a:prstGeom>
          <a:ln>
            <a:solidFill>
              <a:srgbClr val="04306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a:t>Patient feedback</a:t>
            </a:r>
          </a:p>
        </p:txBody>
      </p:sp>
      <p:sp>
        <p:nvSpPr>
          <p:cNvPr id="12" name="Oval 11">
            <a:extLst>
              <a:ext uri="{FF2B5EF4-FFF2-40B4-BE49-F238E27FC236}">
                <a16:creationId xmlns:a16="http://schemas.microsoft.com/office/drawing/2014/main" id="{5C3687EE-46DF-331F-8E95-70FC1B9C442F}"/>
              </a:ext>
            </a:extLst>
          </p:cNvPr>
          <p:cNvSpPr/>
          <p:nvPr/>
        </p:nvSpPr>
        <p:spPr>
          <a:xfrm>
            <a:off x="3672000" y="3643587"/>
            <a:ext cx="1800000" cy="1260000"/>
          </a:xfrm>
          <a:prstGeom prst="ellipse">
            <a:avLst/>
          </a:prstGeom>
          <a:ln>
            <a:solidFill>
              <a:srgbClr val="04306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a:t>Colleague feedback</a:t>
            </a:r>
          </a:p>
        </p:txBody>
      </p:sp>
      <p:sp>
        <p:nvSpPr>
          <p:cNvPr id="13" name="Isosceles Triangle 12">
            <a:extLst>
              <a:ext uri="{FF2B5EF4-FFF2-40B4-BE49-F238E27FC236}">
                <a16:creationId xmlns:a16="http://schemas.microsoft.com/office/drawing/2014/main" id="{74A00D2A-2ED5-55A6-D35F-573360A222E7}"/>
              </a:ext>
            </a:extLst>
          </p:cNvPr>
          <p:cNvSpPr/>
          <p:nvPr/>
        </p:nvSpPr>
        <p:spPr>
          <a:xfrm>
            <a:off x="1915213" y="2478738"/>
            <a:ext cx="288000" cy="288000"/>
          </a:xfrm>
          <a:prstGeom prst="triangle">
            <a:avLst/>
          </a:prstGeom>
          <a:solidFill>
            <a:srgbClr val="0430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4" name="Isosceles Triangle 13">
            <a:extLst>
              <a:ext uri="{FF2B5EF4-FFF2-40B4-BE49-F238E27FC236}">
                <a16:creationId xmlns:a16="http://schemas.microsoft.com/office/drawing/2014/main" id="{BFDEFDDE-C384-84BA-4761-7D7043DBD8EB}"/>
              </a:ext>
            </a:extLst>
          </p:cNvPr>
          <p:cNvSpPr/>
          <p:nvPr/>
        </p:nvSpPr>
        <p:spPr>
          <a:xfrm rot="10800000">
            <a:off x="6936863" y="2478738"/>
            <a:ext cx="288000" cy="288000"/>
          </a:xfrm>
          <a:prstGeom prst="triangle">
            <a:avLst/>
          </a:prstGeom>
          <a:solidFill>
            <a:srgbClr val="0430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Tree>
    <p:extLst>
      <p:ext uri="{BB962C8B-B14F-4D97-AF65-F5344CB8AC3E}">
        <p14:creationId xmlns:p14="http://schemas.microsoft.com/office/powerpoint/2010/main" val="264882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4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par>
                                <p:cTn id="11" presetID="22" presetClass="entr" presetSubtype="1" fill="hold" grpId="0"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par>
                                <p:cTn id="14" presetID="22" presetClass="entr" presetSubtype="1" fill="hold" grpId="0" nodeType="withEffect">
                                  <p:stCondLst>
                                    <p:cond delay="100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par>
                                <p:cTn id="17" presetID="22" presetClass="entr" presetSubtype="1" fill="hold" grpId="0" nodeType="withEffect">
                                  <p:stCondLst>
                                    <p:cond delay="150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par>
                                <p:cTn id="20" presetID="22" presetClass="entr" presetSubtype="1" fill="hold" grpId="0" nodeType="withEffect">
                                  <p:stCondLst>
                                    <p:cond delay="200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par>
                                <p:cTn id="23" presetID="22" presetClass="entr" presetSubtype="1" fill="hold" grpId="0" nodeType="withEffect">
                                  <p:stCondLst>
                                    <p:cond delay="250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par>
                                <p:cTn id="26" presetID="22" presetClass="entr" presetSubtype="4" fill="hold" grpId="0" nodeType="withEffect">
                                  <p:stCondLst>
                                    <p:cond delay="300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par>
                                <p:cTn id="29" presetID="22" presetClass="entr" presetSubtype="1" fill="hold" grpId="0" nodeType="withEffect">
                                  <p:stCondLst>
                                    <p:cond delay="350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par>
                                <p:cTn id="32" presetID="21" presetClass="entr" presetSubtype="1" fill="hold" grpId="0" nodeType="withEffect">
                                  <p:stCondLst>
                                    <p:cond delay="4000"/>
                                  </p:stCondLst>
                                  <p:childTnLst>
                                    <p:set>
                                      <p:cBhvr>
                                        <p:cTn id="33" dur="1" fill="hold">
                                          <p:stCondLst>
                                            <p:cond delay="0"/>
                                          </p:stCondLst>
                                        </p:cTn>
                                        <p:tgtEl>
                                          <p:spTgt spid="5"/>
                                        </p:tgtEl>
                                        <p:attrNameLst>
                                          <p:attrName>style.visibility</p:attrName>
                                        </p:attrNameLst>
                                      </p:cBhvr>
                                      <p:to>
                                        <p:strVal val="visible"/>
                                      </p:to>
                                    </p:set>
                                    <p:animEffect transition="in" filter="wheel(1)">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7C7746-D41C-6DF4-BF68-3BEE99DEABE4}"/>
              </a:ext>
            </a:extLst>
          </p:cNvPr>
          <p:cNvPicPr>
            <a:picLocks noChangeAspect="1"/>
          </p:cNvPicPr>
          <p:nvPr/>
        </p:nvPicPr>
        <p:blipFill>
          <a:blip r:embed="rId3"/>
          <a:srcRect t="14610"/>
          <a:stretch/>
        </p:blipFill>
        <p:spPr>
          <a:xfrm>
            <a:off x="-454363" y="345989"/>
            <a:ext cx="10052726" cy="4604952"/>
          </a:xfrm>
          <a:prstGeom prst="rect">
            <a:avLst/>
          </a:prstGeom>
        </p:spPr>
      </p:pic>
    </p:spTree>
    <p:extLst>
      <p:ext uri="{BB962C8B-B14F-4D97-AF65-F5344CB8AC3E}">
        <p14:creationId xmlns:p14="http://schemas.microsoft.com/office/powerpoint/2010/main" val="3092459416"/>
      </p:ext>
    </p:extLst>
  </p:cSld>
  <p:clrMapOvr>
    <a:masterClrMapping/>
  </p:clrMapOvr>
  <p:transition advTm="50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47581-5AB8-E457-3F5D-16A44859688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CFDA840-4D7E-F08A-D094-9C1C2CA02972}"/>
              </a:ext>
            </a:extLst>
          </p:cNvPr>
          <p:cNvPicPr>
            <a:picLocks noChangeAspect="1"/>
          </p:cNvPicPr>
          <p:nvPr/>
        </p:nvPicPr>
        <p:blipFill>
          <a:blip r:embed="rId3"/>
          <a:srcRect t="14610"/>
          <a:stretch/>
        </p:blipFill>
        <p:spPr>
          <a:xfrm>
            <a:off x="-3591094" y="-949411"/>
            <a:ext cx="23161630" cy="10609878"/>
          </a:xfrm>
          <a:prstGeom prst="rect">
            <a:avLst/>
          </a:prstGeom>
        </p:spPr>
      </p:pic>
      <p:sp>
        <p:nvSpPr>
          <p:cNvPr id="3" name="Rectangle 2">
            <a:extLst>
              <a:ext uri="{FF2B5EF4-FFF2-40B4-BE49-F238E27FC236}">
                <a16:creationId xmlns:a16="http://schemas.microsoft.com/office/drawing/2014/main" id="{63DA8D03-471D-883E-F473-B696B99DD968}"/>
              </a:ext>
            </a:extLst>
          </p:cNvPr>
          <p:cNvSpPr/>
          <p:nvPr/>
        </p:nvSpPr>
        <p:spPr>
          <a:xfrm>
            <a:off x="0" y="-685800"/>
            <a:ext cx="9144000" cy="257175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97B55A5-9947-5063-B4C7-1A0E2EABC7AE}"/>
              </a:ext>
            </a:extLst>
          </p:cNvPr>
          <p:cNvSpPr/>
          <p:nvPr/>
        </p:nvSpPr>
        <p:spPr>
          <a:xfrm>
            <a:off x="0" y="3462867"/>
            <a:ext cx="9144000" cy="257175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8494771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C5A50-C027-3C97-0380-36B81F6235C9}"/>
              </a:ext>
            </a:extLst>
          </p:cNvPr>
          <p:cNvSpPr>
            <a:spLocks noGrp="1"/>
          </p:cNvSpPr>
          <p:nvPr>
            <p:ph type="title"/>
          </p:nvPr>
        </p:nvSpPr>
        <p:spPr>
          <a:xfrm>
            <a:off x="2112558" y="708422"/>
            <a:ext cx="4918885" cy="521610"/>
          </a:xfrm>
        </p:spPr>
        <p:txBody>
          <a:bodyPr/>
          <a:lstStyle/>
          <a:p>
            <a:pPr algn="ctr"/>
            <a:r>
              <a:rPr lang="en-GB" sz="3200" dirty="0"/>
              <a:t>Pre-appraisal challenges</a:t>
            </a:r>
          </a:p>
        </p:txBody>
      </p:sp>
      <p:sp>
        <p:nvSpPr>
          <p:cNvPr id="4" name="Rectangle: Rounded Corners 3">
            <a:extLst>
              <a:ext uri="{FF2B5EF4-FFF2-40B4-BE49-F238E27FC236}">
                <a16:creationId xmlns:a16="http://schemas.microsoft.com/office/drawing/2014/main" id="{1698821C-5BE5-BF2E-53BD-3252D629080E}"/>
              </a:ext>
            </a:extLst>
          </p:cNvPr>
          <p:cNvSpPr/>
          <p:nvPr/>
        </p:nvSpPr>
        <p:spPr>
          <a:xfrm>
            <a:off x="751612" y="3048469"/>
            <a:ext cx="2412000" cy="12960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sz="2400" dirty="0"/>
              <a:t>First time offender</a:t>
            </a:r>
          </a:p>
        </p:txBody>
      </p:sp>
      <p:sp>
        <p:nvSpPr>
          <p:cNvPr id="5" name="Rectangle: Rounded Corners 4">
            <a:extLst>
              <a:ext uri="{FF2B5EF4-FFF2-40B4-BE49-F238E27FC236}">
                <a16:creationId xmlns:a16="http://schemas.microsoft.com/office/drawing/2014/main" id="{69A4A94E-EB78-1E16-4BE5-EE70F02C848D}"/>
              </a:ext>
            </a:extLst>
          </p:cNvPr>
          <p:cNvSpPr/>
          <p:nvPr/>
        </p:nvSpPr>
        <p:spPr>
          <a:xfrm>
            <a:off x="3366000" y="3048469"/>
            <a:ext cx="2412000" cy="12960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sz="2400" dirty="0"/>
              <a:t>Habitual offender</a:t>
            </a:r>
          </a:p>
        </p:txBody>
      </p:sp>
      <p:sp>
        <p:nvSpPr>
          <p:cNvPr id="6" name="Rectangle: Rounded Corners 5">
            <a:extLst>
              <a:ext uri="{FF2B5EF4-FFF2-40B4-BE49-F238E27FC236}">
                <a16:creationId xmlns:a16="http://schemas.microsoft.com/office/drawing/2014/main" id="{799055BD-1791-DB1B-EA0E-831693D910C9}"/>
              </a:ext>
            </a:extLst>
          </p:cNvPr>
          <p:cNvSpPr/>
          <p:nvPr/>
        </p:nvSpPr>
        <p:spPr>
          <a:xfrm>
            <a:off x="5980389" y="3048469"/>
            <a:ext cx="2412000" cy="12960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sz="2400" dirty="0"/>
              <a:t>Impossible</a:t>
            </a:r>
          </a:p>
        </p:txBody>
      </p:sp>
      <p:sp>
        <p:nvSpPr>
          <p:cNvPr id="7" name="Rectangle: Rounded Corners 6">
            <a:extLst>
              <a:ext uri="{FF2B5EF4-FFF2-40B4-BE49-F238E27FC236}">
                <a16:creationId xmlns:a16="http://schemas.microsoft.com/office/drawing/2014/main" id="{07DB7209-7BE4-B9D0-A181-32B14CFA6DE6}"/>
              </a:ext>
            </a:extLst>
          </p:cNvPr>
          <p:cNvSpPr/>
          <p:nvPr/>
        </p:nvSpPr>
        <p:spPr>
          <a:xfrm>
            <a:off x="751612" y="1500831"/>
            <a:ext cx="2412000" cy="12960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2400" dirty="0"/>
              <a:t>Making contact</a:t>
            </a:r>
          </a:p>
        </p:txBody>
      </p:sp>
      <p:sp>
        <p:nvSpPr>
          <p:cNvPr id="8" name="Rectangle: Rounded Corners 7">
            <a:extLst>
              <a:ext uri="{FF2B5EF4-FFF2-40B4-BE49-F238E27FC236}">
                <a16:creationId xmlns:a16="http://schemas.microsoft.com/office/drawing/2014/main" id="{0F9CECF7-9EE6-B765-7E68-E410F91F3921}"/>
              </a:ext>
            </a:extLst>
          </p:cNvPr>
          <p:cNvSpPr/>
          <p:nvPr/>
        </p:nvSpPr>
        <p:spPr>
          <a:xfrm>
            <a:off x="3366000" y="1500831"/>
            <a:ext cx="2412000" cy="12960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2400" dirty="0"/>
              <a:t>Agreeing a date</a:t>
            </a:r>
          </a:p>
        </p:txBody>
      </p:sp>
      <p:sp>
        <p:nvSpPr>
          <p:cNvPr id="9" name="Rectangle: Rounded Corners 8">
            <a:extLst>
              <a:ext uri="{FF2B5EF4-FFF2-40B4-BE49-F238E27FC236}">
                <a16:creationId xmlns:a16="http://schemas.microsoft.com/office/drawing/2014/main" id="{1D63F7F9-BE80-9E68-F57E-6FFC980111B8}"/>
              </a:ext>
            </a:extLst>
          </p:cNvPr>
          <p:cNvSpPr/>
          <p:nvPr/>
        </p:nvSpPr>
        <p:spPr>
          <a:xfrm>
            <a:off x="5980389" y="1500831"/>
            <a:ext cx="2412000" cy="12960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2400" dirty="0"/>
              <a:t>Submitting material in</a:t>
            </a:r>
            <a:br>
              <a:rPr lang="en-GB" sz="2400" dirty="0"/>
            </a:br>
            <a:r>
              <a:rPr lang="en-GB" sz="2400" dirty="0"/>
              <a:t>a timely manner</a:t>
            </a:r>
          </a:p>
        </p:txBody>
      </p:sp>
    </p:spTree>
    <p:extLst>
      <p:ext uri="{BB962C8B-B14F-4D97-AF65-F5344CB8AC3E}">
        <p14:creationId xmlns:p14="http://schemas.microsoft.com/office/powerpoint/2010/main" val="82874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right)">
                                      <p:cBhvr>
                                        <p:cTn id="23" dur="500"/>
                                        <p:tgtEl>
                                          <p:spTgt spid="5"/>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righ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0CF61-5BB3-A53A-1F8E-3BDE0CFF46A2}"/>
              </a:ext>
            </a:extLst>
          </p:cNvPr>
          <p:cNvSpPr>
            <a:spLocks noGrp="1"/>
          </p:cNvSpPr>
          <p:nvPr>
            <p:ph type="title"/>
          </p:nvPr>
        </p:nvSpPr>
        <p:spPr>
          <a:xfrm>
            <a:off x="2499736" y="436573"/>
            <a:ext cx="4144528" cy="521610"/>
          </a:xfrm>
        </p:spPr>
        <p:txBody>
          <a:bodyPr/>
          <a:lstStyle/>
          <a:p>
            <a:pPr algn="ctr"/>
            <a:r>
              <a:rPr lang="en-GB" sz="3200" dirty="0"/>
              <a:t>Appraisal challenges</a:t>
            </a:r>
          </a:p>
        </p:txBody>
      </p:sp>
      <p:grpSp>
        <p:nvGrpSpPr>
          <p:cNvPr id="17" name="Group 16">
            <a:extLst>
              <a:ext uri="{FF2B5EF4-FFF2-40B4-BE49-F238E27FC236}">
                <a16:creationId xmlns:a16="http://schemas.microsoft.com/office/drawing/2014/main" id="{DC49F0A0-ADF7-8CA1-A409-5884FA5ADFA0}"/>
              </a:ext>
            </a:extLst>
          </p:cNvPr>
          <p:cNvGrpSpPr/>
          <p:nvPr/>
        </p:nvGrpSpPr>
        <p:grpSpPr>
          <a:xfrm>
            <a:off x="267729" y="1054436"/>
            <a:ext cx="8608543" cy="3986988"/>
            <a:chOff x="267729" y="1054436"/>
            <a:chExt cx="8608543" cy="3986988"/>
          </a:xfrm>
        </p:grpSpPr>
        <p:sp>
          <p:nvSpPr>
            <p:cNvPr id="4" name="Rectangle: Rounded Corners 3">
              <a:extLst>
                <a:ext uri="{FF2B5EF4-FFF2-40B4-BE49-F238E27FC236}">
                  <a16:creationId xmlns:a16="http://schemas.microsoft.com/office/drawing/2014/main" id="{A4365A15-BC51-EFD5-1D2E-2F5173D1279E}"/>
                </a:ext>
              </a:extLst>
            </p:cNvPr>
            <p:cNvSpPr/>
            <p:nvPr/>
          </p:nvSpPr>
          <p:spPr>
            <a:xfrm>
              <a:off x="267729" y="1054437"/>
              <a:ext cx="4250725" cy="1944000"/>
            </a:xfrm>
            <a:prstGeom prst="roundRect">
              <a:avLst>
                <a:gd name="adj" fmla="val 9211"/>
              </a:avLst>
            </a:prstGeom>
            <a:blipFill dpi="0" rotWithShape="1">
              <a:blip r:embed="rId3"/>
              <a:srcRect/>
              <a:tile tx="139700" ty="1250950" sx="100000" sy="100000" flip="none" algn="br"/>
            </a:blip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endParaRPr lang="en-GB" sz="2000" dirty="0">
                <a:solidFill>
                  <a:schemeClr val="tx1"/>
                </a:solidFill>
              </a:endParaRPr>
            </a:p>
          </p:txBody>
        </p:sp>
        <p:sp>
          <p:nvSpPr>
            <p:cNvPr id="8" name="Rectangle: Rounded Corners 7">
              <a:extLst>
                <a:ext uri="{FF2B5EF4-FFF2-40B4-BE49-F238E27FC236}">
                  <a16:creationId xmlns:a16="http://schemas.microsoft.com/office/drawing/2014/main" id="{53324EDC-168F-A521-4781-A438D07C9D64}"/>
                </a:ext>
              </a:extLst>
            </p:cNvPr>
            <p:cNvSpPr/>
            <p:nvPr/>
          </p:nvSpPr>
          <p:spPr>
            <a:xfrm>
              <a:off x="4625547" y="1054436"/>
              <a:ext cx="4250725" cy="1944000"/>
            </a:xfrm>
            <a:prstGeom prst="roundRect">
              <a:avLst>
                <a:gd name="adj" fmla="val 9211"/>
              </a:avLst>
            </a:prstGeom>
            <a:blipFill dpi="0" rotWithShape="1">
              <a:blip r:embed="rId3"/>
              <a:srcRect/>
              <a:stretch>
                <a:fillRect t="-6000"/>
              </a:stretch>
            </a:blip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CF0CFDBF-454A-AD72-4E53-04BAF07BD1E8}"/>
                </a:ext>
              </a:extLst>
            </p:cNvPr>
            <p:cNvSpPr/>
            <p:nvPr/>
          </p:nvSpPr>
          <p:spPr>
            <a:xfrm>
              <a:off x="267729" y="3097424"/>
              <a:ext cx="4250725" cy="1944000"/>
            </a:xfrm>
            <a:prstGeom prst="roundRect">
              <a:avLst>
                <a:gd name="adj" fmla="val 9211"/>
              </a:avLst>
            </a:prstGeom>
            <a:blipFill dpi="0" rotWithShape="1">
              <a:blip r:embed="rId4"/>
              <a:srcRect/>
              <a:stretch>
                <a:fillRect l="20000" t="-52000" r="-23000"/>
              </a:stretch>
            </a:blip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3936481B-3206-D451-AF02-80733E9FBA61}"/>
                </a:ext>
              </a:extLst>
            </p:cNvPr>
            <p:cNvSpPr/>
            <p:nvPr/>
          </p:nvSpPr>
          <p:spPr>
            <a:xfrm>
              <a:off x="4625547" y="3097423"/>
              <a:ext cx="4250725" cy="1944000"/>
            </a:xfrm>
            <a:prstGeom prst="roundRect">
              <a:avLst>
                <a:gd name="adj" fmla="val 9211"/>
              </a:avLst>
            </a:prstGeom>
            <a:blipFill>
              <a:blip r:embed="rId5"/>
              <a:stretch>
                <a:fillRect l="20000" t="-52000" r="-23000"/>
              </a:stretch>
            </a:blip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FED25C5B-08D6-17C3-0650-ACCDB14FDC02}"/>
                </a:ext>
              </a:extLst>
            </p:cNvPr>
            <p:cNvSpPr/>
            <p:nvPr/>
          </p:nvSpPr>
          <p:spPr>
            <a:xfrm>
              <a:off x="267729" y="1054437"/>
              <a:ext cx="4250725" cy="1944000"/>
            </a:xfrm>
            <a:prstGeom prst="roundRect">
              <a:avLst>
                <a:gd name="adj" fmla="val 9211"/>
              </a:avLst>
            </a:prstGeom>
            <a:gradFill>
              <a:gsLst>
                <a:gs pos="50000">
                  <a:srgbClr val="FFFFFF"/>
                </a:gs>
                <a:gs pos="0">
                  <a:schemeClr val="accent1">
                    <a:lumMod val="0"/>
                    <a:lumOff val="100000"/>
                  </a:schemeClr>
                </a:gs>
                <a:gs pos="95000">
                  <a:schemeClr val="bg1">
                    <a:alpha val="0"/>
                  </a:schemeClr>
                </a:gs>
              </a:gsLst>
              <a:lin ang="0" scaled="0"/>
            </a:gra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GB" sz="2000" b="1" dirty="0">
                  <a:solidFill>
                    <a:schemeClr val="tx1"/>
                  </a:solidFill>
                </a:rPr>
                <a:t>Submitted material</a:t>
              </a:r>
            </a:p>
            <a:p>
              <a:pPr marL="285750" indent="-285750">
                <a:buFont typeface="Arial" panose="020B0604020202020204" pitchFamily="34" charset="0"/>
                <a:buChar char="•"/>
              </a:pPr>
              <a:r>
                <a:rPr lang="en-GB" sz="2000" dirty="0">
                  <a:solidFill>
                    <a:schemeClr val="tx1"/>
                  </a:solidFill>
                </a:rPr>
                <a:t>Too much material</a:t>
              </a:r>
            </a:p>
            <a:p>
              <a:pPr marL="285750" indent="-285750">
                <a:buFont typeface="Arial" panose="020B0604020202020204" pitchFamily="34" charset="0"/>
                <a:buChar char="•"/>
              </a:pPr>
              <a:r>
                <a:rPr lang="en-GB" sz="2000" dirty="0">
                  <a:solidFill>
                    <a:schemeClr val="tx1"/>
                  </a:solidFill>
                </a:rPr>
                <a:t>Too little material</a:t>
              </a:r>
            </a:p>
            <a:p>
              <a:pPr marL="285750" indent="-285750">
                <a:buFont typeface="Arial" panose="020B0604020202020204" pitchFamily="34" charset="0"/>
                <a:buChar char="•"/>
              </a:pPr>
              <a:r>
                <a:rPr lang="en-GB" sz="2000" dirty="0">
                  <a:solidFill>
                    <a:schemeClr val="tx1"/>
                  </a:solidFill>
                </a:rPr>
                <a:t>Virtually no material</a:t>
              </a:r>
            </a:p>
            <a:p>
              <a:pPr marL="285750" indent="-285750">
                <a:buFont typeface="Arial" panose="020B0604020202020204" pitchFamily="34" charset="0"/>
                <a:buChar char="•"/>
              </a:pPr>
              <a:r>
                <a:rPr lang="en-GB" sz="2000" dirty="0">
                  <a:solidFill>
                    <a:schemeClr val="tx1"/>
                  </a:solidFill>
                </a:rPr>
                <a:t>Missing key elements</a:t>
              </a:r>
            </a:p>
            <a:p>
              <a:pPr marL="285750" indent="-285750">
                <a:buFont typeface="Arial" panose="020B0604020202020204" pitchFamily="34" charset="0"/>
                <a:buChar char="•"/>
              </a:pPr>
              <a:r>
                <a:rPr lang="en-GB" sz="2000" dirty="0">
                  <a:solidFill>
                    <a:schemeClr val="tx1"/>
                  </a:solidFill>
                </a:rPr>
                <a:t>No reflection</a:t>
              </a:r>
            </a:p>
          </p:txBody>
        </p:sp>
        <p:sp>
          <p:nvSpPr>
            <p:cNvPr id="14" name="Rectangle: Rounded Corners 13">
              <a:extLst>
                <a:ext uri="{FF2B5EF4-FFF2-40B4-BE49-F238E27FC236}">
                  <a16:creationId xmlns:a16="http://schemas.microsoft.com/office/drawing/2014/main" id="{AD2C4E02-B5B6-D6DA-EB28-EAD49527B8F5}"/>
                </a:ext>
              </a:extLst>
            </p:cNvPr>
            <p:cNvSpPr/>
            <p:nvPr/>
          </p:nvSpPr>
          <p:spPr>
            <a:xfrm>
              <a:off x="4625547" y="1054436"/>
              <a:ext cx="4250725" cy="1944000"/>
            </a:xfrm>
            <a:prstGeom prst="roundRect">
              <a:avLst>
                <a:gd name="adj" fmla="val 9211"/>
              </a:avLst>
            </a:prstGeom>
            <a:gradFill>
              <a:gsLst>
                <a:gs pos="15000">
                  <a:srgbClr val="FFFFFF"/>
                </a:gs>
                <a:gs pos="0">
                  <a:schemeClr val="accent1">
                    <a:lumMod val="0"/>
                    <a:lumOff val="100000"/>
                  </a:schemeClr>
                </a:gs>
                <a:gs pos="85000">
                  <a:schemeClr val="bg1">
                    <a:alpha val="0"/>
                  </a:schemeClr>
                </a:gs>
              </a:gsLst>
              <a:lin ang="16200000" scaled="0"/>
            </a:gradFill>
          </p:spPr>
          <p:style>
            <a:lnRef idx="2">
              <a:schemeClr val="accent6">
                <a:shade val="15000"/>
              </a:schemeClr>
            </a:lnRef>
            <a:fillRef idx="1">
              <a:schemeClr val="accent6"/>
            </a:fillRef>
            <a:effectRef idx="0">
              <a:schemeClr val="accent6"/>
            </a:effectRef>
            <a:fontRef idx="minor">
              <a:schemeClr val="lt1"/>
            </a:fontRef>
          </p:style>
          <p:txBody>
            <a:bodyPr rtlCol="0" anchor="b"/>
            <a:lstStyle/>
            <a:p>
              <a:r>
                <a:rPr lang="en-GB" sz="2000" b="1" dirty="0">
                  <a:solidFill>
                    <a:schemeClr val="tx1"/>
                  </a:solidFill>
                </a:rPr>
                <a:t>Emotions</a:t>
              </a:r>
            </a:p>
            <a:p>
              <a:pPr marL="285750" indent="-285750">
                <a:buFont typeface="Arial" panose="020B0604020202020204" pitchFamily="34" charset="0"/>
                <a:buChar char="•"/>
              </a:pPr>
              <a:r>
                <a:rPr lang="en-GB" sz="2000" dirty="0">
                  <a:solidFill>
                    <a:schemeClr val="tx1"/>
                  </a:solidFill>
                </a:rPr>
                <a:t>Very stressed about an issue</a:t>
              </a:r>
            </a:p>
          </p:txBody>
        </p:sp>
        <p:sp>
          <p:nvSpPr>
            <p:cNvPr id="15" name="Rectangle: Rounded Corners 14">
              <a:extLst>
                <a:ext uri="{FF2B5EF4-FFF2-40B4-BE49-F238E27FC236}">
                  <a16:creationId xmlns:a16="http://schemas.microsoft.com/office/drawing/2014/main" id="{8838A68A-F265-6C93-3283-8228B51D3269}"/>
                </a:ext>
              </a:extLst>
            </p:cNvPr>
            <p:cNvSpPr/>
            <p:nvPr/>
          </p:nvSpPr>
          <p:spPr>
            <a:xfrm>
              <a:off x="267729" y="3097424"/>
              <a:ext cx="4250725" cy="1944000"/>
            </a:xfrm>
            <a:prstGeom prst="roundRect">
              <a:avLst>
                <a:gd name="adj" fmla="val 9211"/>
              </a:avLst>
            </a:prstGeom>
            <a:gradFill>
              <a:gsLst>
                <a:gs pos="55000">
                  <a:srgbClr val="FFFFFF"/>
                </a:gs>
                <a:gs pos="0">
                  <a:schemeClr val="accent1">
                    <a:lumMod val="0"/>
                    <a:lumOff val="100000"/>
                  </a:schemeClr>
                </a:gs>
                <a:gs pos="96000">
                  <a:schemeClr val="bg1">
                    <a:alpha val="0"/>
                  </a:schemeClr>
                </a:gs>
              </a:gsLst>
              <a:lin ang="0" scaled="0"/>
            </a:gradFill>
          </p:spPr>
          <p:style>
            <a:lnRef idx="2">
              <a:schemeClr val="accent6">
                <a:shade val="15000"/>
              </a:schemeClr>
            </a:lnRef>
            <a:fillRef idx="1">
              <a:schemeClr val="accent6"/>
            </a:fillRef>
            <a:effectRef idx="0">
              <a:schemeClr val="accent6"/>
            </a:effectRef>
            <a:fontRef idx="minor">
              <a:schemeClr val="lt1"/>
            </a:fontRef>
          </p:style>
          <p:txBody>
            <a:bodyPr rIns="936000" rtlCol="0" anchor="ctr"/>
            <a:lstStyle/>
            <a:p>
              <a:r>
                <a:rPr lang="en-GB" sz="2000" b="1" dirty="0">
                  <a:solidFill>
                    <a:schemeClr val="tx1"/>
                  </a:solidFill>
                </a:rPr>
                <a:t>Attitude</a:t>
              </a:r>
            </a:p>
            <a:p>
              <a:pPr marL="285750" indent="-285750">
                <a:buFont typeface="Arial" panose="020B0604020202020204" pitchFamily="34" charset="0"/>
                <a:buChar char="•"/>
              </a:pPr>
              <a:r>
                <a:rPr lang="en-GB" sz="2000" dirty="0">
                  <a:solidFill>
                    <a:schemeClr val="tx1"/>
                  </a:solidFill>
                </a:rPr>
                <a:t>Doesn’t agree with process</a:t>
              </a:r>
            </a:p>
            <a:p>
              <a:pPr marL="285750" indent="-285750">
                <a:buFont typeface="Arial" panose="020B0604020202020204" pitchFamily="34" charset="0"/>
                <a:buChar char="•"/>
              </a:pPr>
              <a:r>
                <a:rPr lang="en-GB" sz="2000" dirty="0">
                  <a:solidFill>
                    <a:schemeClr val="tx1"/>
                  </a:solidFill>
                </a:rPr>
                <a:t>Talks about dissatisfaction with system</a:t>
              </a:r>
            </a:p>
            <a:p>
              <a:pPr marL="285750" indent="-285750">
                <a:buFont typeface="Arial" panose="020B0604020202020204" pitchFamily="34" charset="0"/>
                <a:buChar char="•"/>
              </a:pPr>
              <a:r>
                <a:rPr lang="en-GB" sz="2000" dirty="0">
                  <a:solidFill>
                    <a:schemeClr val="tx1"/>
                  </a:solidFill>
                </a:rPr>
                <a:t>Refuses to  engage</a:t>
              </a:r>
            </a:p>
          </p:txBody>
        </p:sp>
        <p:sp>
          <p:nvSpPr>
            <p:cNvPr id="16" name="Rectangle: Rounded Corners 15">
              <a:extLst>
                <a:ext uri="{FF2B5EF4-FFF2-40B4-BE49-F238E27FC236}">
                  <a16:creationId xmlns:a16="http://schemas.microsoft.com/office/drawing/2014/main" id="{B5886FB7-7807-56C7-FF3C-70278750842C}"/>
                </a:ext>
              </a:extLst>
            </p:cNvPr>
            <p:cNvSpPr/>
            <p:nvPr/>
          </p:nvSpPr>
          <p:spPr>
            <a:xfrm>
              <a:off x="4625547" y="3097423"/>
              <a:ext cx="4250725" cy="1944000"/>
            </a:xfrm>
            <a:prstGeom prst="roundRect">
              <a:avLst>
                <a:gd name="adj" fmla="val 9211"/>
              </a:avLst>
            </a:prstGeom>
            <a:gradFill>
              <a:gsLst>
                <a:gs pos="50000">
                  <a:srgbClr val="FFFFFF"/>
                </a:gs>
                <a:gs pos="0">
                  <a:schemeClr val="accent1">
                    <a:lumMod val="0"/>
                    <a:lumOff val="100000"/>
                  </a:schemeClr>
                </a:gs>
                <a:gs pos="100000">
                  <a:schemeClr val="bg1">
                    <a:alpha val="0"/>
                  </a:schemeClr>
                </a:gs>
              </a:gsLst>
              <a:lin ang="0" scaled="0"/>
            </a:gradFill>
          </p:spPr>
          <p:style>
            <a:lnRef idx="2">
              <a:schemeClr val="accent6">
                <a:shade val="15000"/>
              </a:schemeClr>
            </a:lnRef>
            <a:fillRef idx="1">
              <a:schemeClr val="accent6"/>
            </a:fillRef>
            <a:effectRef idx="0">
              <a:schemeClr val="accent6"/>
            </a:effectRef>
            <a:fontRef idx="minor">
              <a:schemeClr val="lt1"/>
            </a:fontRef>
          </p:style>
          <p:txBody>
            <a:bodyPr rIns="972000" rtlCol="0" anchor="ctr"/>
            <a:lstStyle/>
            <a:p>
              <a:r>
                <a:rPr lang="en-GB" sz="2000" b="1" dirty="0">
                  <a:solidFill>
                    <a:schemeClr val="tx1"/>
                  </a:solidFill>
                </a:rPr>
                <a:t>Health</a:t>
              </a:r>
            </a:p>
            <a:p>
              <a:pPr marL="285750" indent="-285750">
                <a:buFont typeface="Arial" panose="020B0604020202020204" pitchFamily="34" charset="0"/>
                <a:buChar char="•"/>
              </a:pPr>
              <a:r>
                <a:rPr lang="en-GB" sz="2000" dirty="0">
                  <a:solidFill>
                    <a:schemeClr val="tx1"/>
                  </a:solidFill>
                </a:rPr>
                <a:t>Evidence of worrying low mood</a:t>
              </a:r>
            </a:p>
            <a:p>
              <a:pPr marL="285750" indent="-285750">
                <a:buFont typeface="Arial" panose="020B0604020202020204" pitchFamily="34" charset="0"/>
                <a:buChar char="•"/>
              </a:pPr>
              <a:r>
                <a:rPr lang="en-GB" sz="2000" dirty="0">
                  <a:solidFill>
                    <a:schemeClr val="tx1"/>
                  </a:solidFill>
                </a:rPr>
                <a:t>Possible addiction problem</a:t>
              </a:r>
            </a:p>
          </p:txBody>
        </p:sp>
      </p:grpSp>
    </p:spTree>
    <p:extLst>
      <p:ext uri="{BB962C8B-B14F-4D97-AF65-F5344CB8AC3E}">
        <p14:creationId xmlns:p14="http://schemas.microsoft.com/office/powerpoint/2010/main" val="377041069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C3A5F-E792-C331-C641-A187AC5013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48BAE7-997E-2732-DA59-2F364FF99B9D}"/>
              </a:ext>
            </a:extLst>
          </p:cNvPr>
          <p:cNvSpPr>
            <a:spLocks noGrp="1"/>
          </p:cNvSpPr>
          <p:nvPr>
            <p:ph type="title"/>
          </p:nvPr>
        </p:nvSpPr>
        <p:spPr>
          <a:xfrm>
            <a:off x="2061295" y="436573"/>
            <a:ext cx="5021410" cy="521610"/>
          </a:xfrm>
        </p:spPr>
        <p:txBody>
          <a:bodyPr/>
          <a:lstStyle/>
          <a:p>
            <a:pPr algn="ctr"/>
            <a:r>
              <a:rPr lang="en-GB" sz="3200" dirty="0"/>
              <a:t>Post appraisal challenges</a:t>
            </a:r>
          </a:p>
        </p:txBody>
      </p:sp>
      <p:sp>
        <p:nvSpPr>
          <p:cNvPr id="10" name="Rectangle: Rounded Corners 9">
            <a:extLst>
              <a:ext uri="{FF2B5EF4-FFF2-40B4-BE49-F238E27FC236}">
                <a16:creationId xmlns:a16="http://schemas.microsoft.com/office/drawing/2014/main" id="{14B627EE-9281-5966-4AC9-69906F38F9A7}"/>
              </a:ext>
            </a:extLst>
          </p:cNvPr>
          <p:cNvSpPr/>
          <p:nvPr/>
        </p:nvSpPr>
        <p:spPr>
          <a:xfrm>
            <a:off x="267729" y="1169766"/>
            <a:ext cx="4250725" cy="3311618"/>
          </a:xfrm>
          <a:prstGeom prst="roundRect">
            <a:avLst>
              <a:gd name="adj" fmla="val 4236"/>
            </a:avLst>
          </a:prstGeom>
          <a:blipFill dpi="0" rotWithShape="1">
            <a:blip r:embed="rId3"/>
            <a:srcRect/>
            <a:stretch>
              <a:fillRect t="-15000" b="15000"/>
            </a:stretch>
          </a:blip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7DD9F40D-4415-65B1-B2A6-35DB927ABF12}"/>
              </a:ext>
            </a:extLst>
          </p:cNvPr>
          <p:cNvSpPr/>
          <p:nvPr/>
        </p:nvSpPr>
        <p:spPr>
          <a:xfrm>
            <a:off x="4625547" y="1169765"/>
            <a:ext cx="4250725" cy="3311617"/>
          </a:xfrm>
          <a:prstGeom prst="roundRect">
            <a:avLst>
              <a:gd name="adj" fmla="val 4236"/>
            </a:avLst>
          </a:prstGeom>
          <a:blipFill dpi="0" rotWithShape="1">
            <a:blip r:embed="rId4"/>
            <a:srcRect/>
            <a:stretch>
              <a:fillRect l="-5000" t="-19000" b="15000"/>
            </a:stretch>
          </a:blip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700D4782-7B89-B675-3D7B-BECC28E6787E}"/>
              </a:ext>
            </a:extLst>
          </p:cNvPr>
          <p:cNvSpPr/>
          <p:nvPr/>
        </p:nvSpPr>
        <p:spPr>
          <a:xfrm>
            <a:off x="267729" y="3973734"/>
            <a:ext cx="4250725" cy="507650"/>
          </a:xfrm>
          <a:prstGeom prst="roundRect">
            <a:avLst>
              <a:gd name="adj" fmla="val 30307"/>
            </a:avLst>
          </a:prstGeom>
        </p:spPr>
        <p:style>
          <a:lnRef idx="2">
            <a:schemeClr val="accent6">
              <a:shade val="15000"/>
            </a:schemeClr>
          </a:lnRef>
          <a:fillRef idx="1">
            <a:schemeClr val="accent6"/>
          </a:fillRef>
          <a:effectRef idx="0">
            <a:schemeClr val="accent6"/>
          </a:effectRef>
          <a:fontRef idx="minor">
            <a:schemeClr val="lt1"/>
          </a:fontRef>
        </p:style>
        <p:txBody>
          <a:bodyPr rIns="90000" rtlCol="0" anchor="ctr"/>
          <a:lstStyle/>
          <a:p>
            <a:pPr algn="ctr"/>
            <a:r>
              <a:rPr lang="en-GB" sz="2000" dirty="0">
                <a:solidFill>
                  <a:schemeClr val="tx1"/>
                </a:solidFill>
              </a:rPr>
              <a:t>Failure to agree Form 4</a:t>
            </a:r>
          </a:p>
        </p:txBody>
      </p:sp>
      <p:sp>
        <p:nvSpPr>
          <p:cNvPr id="16" name="Rectangle: Rounded Corners 15">
            <a:extLst>
              <a:ext uri="{FF2B5EF4-FFF2-40B4-BE49-F238E27FC236}">
                <a16:creationId xmlns:a16="http://schemas.microsoft.com/office/drawing/2014/main" id="{DBA45A11-2EE2-277E-55BA-DC7E693FD61A}"/>
              </a:ext>
            </a:extLst>
          </p:cNvPr>
          <p:cNvSpPr/>
          <p:nvPr/>
        </p:nvSpPr>
        <p:spPr>
          <a:xfrm>
            <a:off x="4625547" y="3973734"/>
            <a:ext cx="4250725" cy="507648"/>
          </a:xfrm>
          <a:prstGeom prst="roundRect">
            <a:avLst>
              <a:gd name="adj" fmla="val 30307"/>
            </a:avLst>
          </a:prstGeom>
        </p:spPr>
        <p:style>
          <a:lnRef idx="2">
            <a:schemeClr val="accent6">
              <a:shade val="15000"/>
            </a:schemeClr>
          </a:lnRef>
          <a:fillRef idx="1">
            <a:schemeClr val="accent6"/>
          </a:fillRef>
          <a:effectRef idx="0">
            <a:schemeClr val="accent6"/>
          </a:effectRef>
          <a:fontRef idx="minor">
            <a:schemeClr val="lt1"/>
          </a:fontRef>
        </p:style>
        <p:txBody>
          <a:bodyPr rIns="90000" rtlCol="0" anchor="ctr"/>
          <a:lstStyle/>
          <a:p>
            <a:pPr algn="ctr"/>
            <a:r>
              <a:rPr lang="en-GB" sz="2000" dirty="0">
                <a:solidFill>
                  <a:schemeClr val="tx1"/>
                </a:solidFill>
              </a:rPr>
              <a:t>Concern for wellbeing of appraisee</a:t>
            </a:r>
          </a:p>
        </p:txBody>
      </p:sp>
    </p:spTree>
    <p:extLst>
      <p:ext uri="{BB962C8B-B14F-4D97-AF65-F5344CB8AC3E}">
        <p14:creationId xmlns:p14="http://schemas.microsoft.com/office/powerpoint/2010/main" val="1684154813"/>
      </p:ext>
    </p:extLst>
  </p:cSld>
  <p:clrMapOvr>
    <a:masterClrMapping/>
  </p:clrMapOvr>
  <p:transition spd="slow">
    <p:push dir="u"/>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RSTNAME xmlns="0cf4b3a6-91e3-43a9-a28b-3e6e49204d49" xsi:nil="true"/>
    <GMC xmlns="0cf4b3a6-91e3-43a9-a28b-3e6e49204d49" xsi:nil="true"/>
    <EMAIL xmlns="0cf4b3a6-91e3-43a9-a28b-3e6e49204d49" xsi:nil="true"/>
    <TaxCatchAll xmlns="5549f3f6-b7db-40ce-a15f-c10d2fdae267" xsi:nil="true"/>
    <LASTNAME xmlns="0cf4b3a6-91e3-43a9-a28b-3e6e49204d49" xsi:nil="true"/>
    <lcf76f155ced4ddcb4097134ff3c332f xmlns="0cf4b3a6-91e3-43a9-a28b-3e6e49204d4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4BD96815014FC4DAAF3A159B430C409" ma:contentTypeVersion="26" ma:contentTypeDescription="Create a new document." ma:contentTypeScope="" ma:versionID="aa96c69b98d8eab256193c68ff9a1515">
  <xsd:schema xmlns:xsd="http://www.w3.org/2001/XMLSchema" xmlns:xs="http://www.w3.org/2001/XMLSchema" xmlns:p="http://schemas.microsoft.com/office/2006/metadata/properties" xmlns:ns2="5549f3f6-b7db-40ce-a15f-c10d2fdae267" xmlns:ns3="0cf4b3a6-91e3-43a9-a28b-3e6e49204d49" targetNamespace="http://schemas.microsoft.com/office/2006/metadata/properties" ma:root="true" ma:fieldsID="5260b42df9dd86448a090d071c0b1e1f" ns2:_="" ns3:_="">
    <xsd:import namespace="5549f3f6-b7db-40ce-a15f-c10d2fdae267"/>
    <xsd:import namespace="0cf4b3a6-91e3-43a9-a28b-3e6e49204d49"/>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2:TaxCatchAll" minOccurs="0"/>
                <xsd:element ref="ns3:lcf76f155ced4ddcb4097134ff3c332f" minOccurs="0"/>
                <xsd:element ref="ns3:MediaServiceObjectDetectorVersions" minOccurs="0"/>
                <xsd:element ref="ns3:MediaLengthInSeconds" minOccurs="0"/>
                <xsd:element ref="ns3:FIRSTNAME" minOccurs="0"/>
                <xsd:element ref="ns3:LASTNAME" minOccurs="0"/>
                <xsd:element ref="ns3:GMC" minOccurs="0"/>
                <xsd:element ref="ns3:EMAIL"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49f3f6-b7db-40ce-a15f-c10d2fdae26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2" nillable="true" ma:displayName="Taxonomy Catch All Column" ma:hidden="true" ma:list="{aa080871-0da6-4a5a-8586-c1430601b9d6}" ma:internalName="TaxCatchAll" ma:showField="CatchAllData" ma:web="5549f3f6-b7db-40ce-a15f-c10d2fdae26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cf4b3a6-91e3-43a9-a28b-3e6e49204d49"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6ac32b6-d060-42fb-93c0-6c46742e1a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element name="FIRSTNAME" ma:index="27" nillable="true" ma:displayName="FIRSTNAME" ma:format="Dropdown" ma:internalName="FIRSTNAME">
      <xsd:simpleType>
        <xsd:restriction base="dms:Text">
          <xsd:maxLength value="255"/>
        </xsd:restriction>
      </xsd:simpleType>
    </xsd:element>
    <xsd:element name="LASTNAME" ma:index="28" nillable="true" ma:displayName="LASTNAME" ma:format="Dropdown" ma:internalName="LASTNAME">
      <xsd:simpleType>
        <xsd:restriction base="dms:Text">
          <xsd:maxLength value="255"/>
        </xsd:restriction>
      </xsd:simpleType>
    </xsd:element>
    <xsd:element name="GMC" ma:index="29" nillable="true" ma:displayName="GMC" ma:format="Dropdown" ma:internalName="GMC">
      <xsd:simpleType>
        <xsd:restriction base="dms:Text">
          <xsd:maxLength value="255"/>
        </xsd:restriction>
      </xsd:simpleType>
    </xsd:element>
    <xsd:element name="EMAIL" ma:index="30" nillable="true" ma:displayName="EMAIL" ma:format="Dropdown" ma:internalName="EMAIL">
      <xsd:simpleType>
        <xsd:restriction base="dms:Text">
          <xsd:maxLength value="255"/>
        </xsd:restriction>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D268A4-8AA1-41B8-B3EE-A93695EAB56A}">
  <ds:schemaRefs>
    <ds:schemaRef ds:uri="http://schemas.microsoft.com/office/2006/documentManagement/types"/>
    <ds:schemaRef ds:uri="http://www.w3.org/XML/1998/namespace"/>
    <ds:schemaRef ds:uri="0cf4b3a6-91e3-43a9-a28b-3e6e49204d49"/>
    <ds:schemaRef ds:uri="http://purl.org/dc/dcmitype/"/>
    <ds:schemaRef ds:uri="http://purl.org/dc/elements/1.1/"/>
    <ds:schemaRef ds:uri="http://schemas.openxmlformats.org/package/2006/metadata/core-properties"/>
    <ds:schemaRef ds:uri="http://schemas.microsoft.com/office/infopath/2007/PartnerControls"/>
    <ds:schemaRef ds:uri="5549f3f6-b7db-40ce-a15f-c10d2fdae267"/>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C63E789A-A604-445D-8DB0-6CCAB514E4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49f3f6-b7db-40ce-a15f-c10d2fdae267"/>
    <ds:schemaRef ds:uri="0cf4b3a6-91e3-43a9-a28b-3e6e49204d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3C3A40-DEA6-4BB5-9612-DA45890F6BB7}">
  <ds:schemaRefs>
    <ds:schemaRef ds:uri="http://schemas.microsoft.com/sharepoint/v3/contenttype/forms"/>
  </ds:schemaRefs>
</ds:datastoreItem>
</file>

<file path=docMetadata/LabelInfo.xml><?xml version="1.0" encoding="utf-8"?>
<clbl:labelList xmlns:clbl="http://schemas.microsoft.com/office/2020/mipLabelMetadata">
  <clbl:label id="{10efe0bd-a030-4bca-809c-b5e6745e499a}" enabled="0" method="" siteId="{10efe0bd-a030-4bca-809c-b5e6745e499a}" removed="1"/>
</clbl:labelList>
</file>

<file path=docProps/app.xml><?xml version="1.0" encoding="utf-8"?>
<Properties xmlns="http://schemas.openxmlformats.org/officeDocument/2006/extended-properties" xmlns:vt="http://schemas.openxmlformats.org/officeDocument/2006/docPropsVTypes">
  <Template/>
  <TotalTime>3152</TotalTime>
  <Words>774</Words>
  <Application>Microsoft Office PowerPoint</Application>
  <PresentationFormat>On-screen Show (16:9)</PresentationFormat>
  <Paragraphs>116</Paragraphs>
  <Slides>19</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Arial</vt:lpstr>
      <vt:lpstr>Calibri</vt:lpstr>
      <vt:lpstr>Source Sans Pro</vt:lpstr>
      <vt:lpstr>Custom Design</vt:lpstr>
      <vt:lpstr>Scottish Medical Appraisers Conference</vt:lpstr>
      <vt:lpstr>PowerPoint Presentation</vt:lpstr>
      <vt:lpstr>GMC supporting information principles</vt:lpstr>
      <vt:lpstr>PowerPoint Presentation</vt:lpstr>
      <vt:lpstr>PowerPoint Presentation</vt:lpstr>
      <vt:lpstr>PowerPoint Presentation</vt:lpstr>
      <vt:lpstr>Pre-appraisal challenges</vt:lpstr>
      <vt:lpstr>Appraisal challenges</vt:lpstr>
      <vt:lpstr>Post appraisal challenges</vt:lpstr>
      <vt:lpstr>Specific Situations</vt:lpstr>
      <vt:lpstr>Breakout instructions (for all scenarios)</vt:lpstr>
      <vt:lpstr>Scenario 1</vt:lpstr>
      <vt:lpstr>PowerPoint Presentation</vt:lpstr>
      <vt:lpstr>PowerPoint Presentation</vt:lpstr>
      <vt:lpstr>Scenario 2</vt:lpstr>
      <vt:lpstr>PowerPoint Presentation</vt:lpstr>
      <vt:lpstr>Scenario 3</vt:lpstr>
      <vt:lpstr>PowerPoint Presentation</vt:lpstr>
      <vt:lpstr>PowerPoint Presentation</vt:lpstr>
    </vt:vector>
  </TitlesOfParts>
  <Company>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wright</dc:creator>
  <cp:lastModifiedBy>William Liu</cp:lastModifiedBy>
  <cp:revision>74</cp:revision>
  <cp:lastPrinted>2017-04-12T08:23:19Z</cp:lastPrinted>
  <dcterms:created xsi:type="dcterms:W3CDTF">2017-03-30T11:37:55Z</dcterms:created>
  <dcterms:modified xsi:type="dcterms:W3CDTF">2025-03-04T10:17:37Z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748bfc82-dcbc-44d0-bb86-cc15d5444d9e</vt:lpwstr>
  </property>
  <property fmtid="{D5CDD505-2E9C-101B-9397-08002B2CF9AE}" pid="3" name="ContentTypeId">
    <vt:lpwstr>0x01010034BD96815014FC4DAAF3A159B430C409</vt:lpwstr>
  </property>
  <property fmtid="{D5CDD505-2E9C-101B-9397-08002B2CF9AE}" pid="4" name="MediaServiceImageTags">
    <vt:lpwstr/>
  </property>
</Properties>
</file>