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8" r:id="rId5"/>
    <p:sldId id="303" r:id="rId6"/>
    <p:sldId id="308" r:id="rId7"/>
    <p:sldId id="315" r:id="rId8"/>
    <p:sldId id="316" r:id="rId9"/>
    <p:sldId id="319" r:id="rId10"/>
    <p:sldId id="320" r:id="rId11"/>
    <p:sldId id="322" r:id="rId12"/>
    <p:sldId id="309" r:id="rId13"/>
    <p:sldId id="330" r:id="rId14"/>
    <p:sldId id="310" r:id="rId15"/>
    <p:sldId id="338" r:id="rId16"/>
    <p:sldId id="282" r:id="rId17"/>
    <p:sldId id="331" r:id="rId18"/>
  </p:sldIdLst>
  <p:sldSz cx="9144000" cy="5143500" type="screen16x9"/>
  <p:notesSz cx="666273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92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4592"/>
  </p:normalViewPr>
  <p:slideViewPr>
    <p:cSldViewPr>
      <p:cViewPr varScale="1">
        <p:scale>
          <a:sx n="107" d="100"/>
          <a:sy n="107" d="100"/>
        </p:scale>
        <p:origin x="1138" y="6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Liu" userId="533dbcff-4b22-4794-bc5f-de9c23d5e788" providerId="ADAL" clId="{939BDCC9-E194-466F-B171-7EC0CF165F08}"/>
    <pc:docChg chg="undo custSel addSld delSld modSld">
      <pc:chgData name="William Liu" userId="533dbcff-4b22-4794-bc5f-de9c23d5e788" providerId="ADAL" clId="{939BDCC9-E194-466F-B171-7EC0CF165F08}" dt="2019-05-13T10:42:53.073" v="598" actId="1076"/>
      <pc:docMkLst>
        <pc:docMk/>
      </pc:docMkLst>
      <pc:sldChg chg="addSp delSp modSp">
        <pc:chgData name="William Liu" userId="533dbcff-4b22-4794-bc5f-de9c23d5e788" providerId="ADAL" clId="{939BDCC9-E194-466F-B171-7EC0CF165F08}" dt="2019-05-08T15:41:30.876" v="16" actId="207"/>
        <pc:sldMkLst>
          <pc:docMk/>
          <pc:sldMk cId="0" sldId="282"/>
        </pc:sldMkLst>
        <pc:spChg chg="add mod">
          <ac:chgData name="William Liu" userId="533dbcff-4b22-4794-bc5f-de9c23d5e788" providerId="ADAL" clId="{939BDCC9-E194-466F-B171-7EC0CF165F08}" dt="2019-05-08T15:41:30.876" v="16" actId="207"/>
          <ac:spMkLst>
            <pc:docMk/>
            <pc:sldMk cId="0" sldId="282"/>
            <ac:spMk id="5" creationId="{A4039F9A-4625-4CED-8972-A41D3C0CD8FD}"/>
          </ac:spMkLst>
        </pc:spChg>
        <pc:picChg chg="add del ord">
          <ac:chgData name="William Liu" userId="533dbcff-4b22-4794-bc5f-de9c23d5e788" providerId="ADAL" clId="{939BDCC9-E194-466F-B171-7EC0CF165F08}" dt="2019-05-08T15:41:00.928" v="10" actId="167"/>
          <ac:picMkLst>
            <pc:docMk/>
            <pc:sldMk cId="0" sldId="282"/>
            <ac:picMk id="3" creationId="{BB08C644-9BE5-7145-B275-392BAB4BBF1E}"/>
          </ac:picMkLst>
        </pc:picChg>
        <pc:picChg chg="add mod ord">
          <ac:chgData name="William Liu" userId="533dbcff-4b22-4794-bc5f-de9c23d5e788" providerId="ADAL" clId="{939BDCC9-E194-466F-B171-7EC0CF165F08}" dt="2019-05-08T15:41:06.389" v="11" actId="1076"/>
          <ac:picMkLst>
            <pc:docMk/>
            <pc:sldMk cId="0" sldId="282"/>
            <ac:picMk id="4" creationId="{DD488C49-121A-4DAB-AE1D-2CD43C54EFE5}"/>
          </ac:picMkLst>
        </pc:picChg>
      </pc:sldChg>
      <pc:sldChg chg="addSp delSp modSp">
        <pc:chgData name="William Liu" userId="533dbcff-4b22-4794-bc5f-de9c23d5e788" providerId="ADAL" clId="{939BDCC9-E194-466F-B171-7EC0CF165F08}" dt="2019-05-09T12:43:11.275" v="31" actId="207"/>
        <pc:sldMkLst>
          <pc:docMk/>
          <pc:sldMk cId="0" sldId="315"/>
        </pc:sldMkLst>
        <pc:spChg chg="add mod">
          <ac:chgData name="William Liu" userId="533dbcff-4b22-4794-bc5f-de9c23d5e788" providerId="ADAL" clId="{939BDCC9-E194-466F-B171-7EC0CF165F08}" dt="2019-05-09T12:43:07.473" v="30" actId="1076"/>
          <ac:spMkLst>
            <pc:docMk/>
            <pc:sldMk cId="0" sldId="315"/>
            <ac:spMk id="2" creationId="{E8D5D21D-89C0-4168-BCA6-D86E6641D32E}"/>
          </ac:spMkLst>
        </pc:spChg>
        <pc:spChg chg="add mod">
          <ac:chgData name="William Liu" userId="533dbcff-4b22-4794-bc5f-de9c23d5e788" providerId="ADAL" clId="{939BDCC9-E194-466F-B171-7EC0CF165F08}" dt="2019-05-09T12:43:11.275" v="31" actId="207"/>
          <ac:spMkLst>
            <pc:docMk/>
            <pc:sldMk cId="0" sldId="315"/>
            <ac:spMk id="3" creationId="{0A2BBFDF-D411-4B60-953A-1A66BC972CD8}"/>
          </ac:spMkLst>
        </pc:spChg>
        <pc:spChg chg="add mod">
          <ac:chgData name="William Liu" userId="533dbcff-4b22-4794-bc5f-de9c23d5e788" providerId="ADAL" clId="{939BDCC9-E194-466F-B171-7EC0CF165F08}" dt="2019-05-09T12:42:49.601" v="26" actId="1076"/>
          <ac:spMkLst>
            <pc:docMk/>
            <pc:sldMk cId="0" sldId="315"/>
            <ac:spMk id="5" creationId="{EB61074C-39F5-4EDA-BE20-14E76BDE7D1F}"/>
          </ac:spMkLst>
        </pc:spChg>
        <pc:spChg chg="add mod">
          <ac:chgData name="William Liu" userId="533dbcff-4b22-4794-bc5f-de9c23d5e788" providerId="ADAL" clId="{939BDCC9-E194-466F-B171-7EC0CF165F08}" dt="2019-05-09T12:42:59.528" v="29" actId="1076"/>
          <ac:spMkLst>
            <pc:docMk/>
            <pc:sldMk cId="0" sldId="315"/>
            <ac:spMk id="6" creationId="{5F7BC03F-D0DB-4B72-9616-9EC8C8FB2A29}"/>
          </ac:spMkLst>
        </pc:spChg>
        <pc:picChg chg="del">
          <ac:chgData name="William Liu" userId="533dbcff-4b22-4794-bc5f-de9c23d5e788" providerId="ADAL" clId="{939BDCC9-E194-466F-B171-7EC0CF165F08}" dt="2019-05-09T12:42:54.396" v="28" actId="478"/>
          <ac:picMkLst>
            <pc:docMk/>
            <pc:sldMk cId="0" sldId="315"/>
            <ac:picMk id="11267" creationId="{00000000-0000-0000-0000-000000000000}"/>
          </ac:picMkLst>
        </pc:picChg>
      </pc:sldChg>
      <pc:sldChg chg="modSp">
        <pc:chgData name="William Liu" userId="533dbcff-4b22-4794-bc5f-de9c23d5e788" providerId="ADAL" clId="{939BDCC9-E194-466F-B171-7EC0CF165F08}" dt="2019-05-13T10:42:27.730" v="597" actId="207"/>
        <pc:sldMkLst>
          <pc:docMk/>
          <pc:sldMk cId="0" sldId="319"/>
        </pc:sldMkLst>
        <pc:spChg chg="mod">
          <ac:chgData name="William Liu" userId="533dbcff-4b22-4794-bc5f-de9c23d5e788" providerId="ADAL" clId="{939BDCC9-E194-466F-B171-7EC0CF165F08}" dt="2019-05-13T10:42:27.730" v="597" actId="207"/>
          <ac:spMkLst>
            <pc:docMk/>
            <pc:sldMk cId="0" sldId="319"/>
            <ac:spMk id="2" creationId="{1E1DA5CB-6D81-4CE5-9094-916073E5BD7F}"/>
          </ac:spMkLst>
        </pc:spChg>
      </pc:sldChg>
      <pc:sldChg chg="modSp">
        <pc:chgData name="William Liu" userId="533dbcff-4b22-4794-bc5f-de9c23d5e788" providerId="ADAL" clId="{939BDCC9-E194-466F-B171-7EC0CF165F08}" dt="2019-05-13T10:42:53.073" v="598" actId="1076"/>
        <pc:sldMkLst>
          <pc:docMk/>
          <pc:sldMk cId="0" sldId="320"/>
        </pc:sldMkLst>
        <pc:spChg chg="mod">
          <ac:chgData name="William Liu" userId="533dbcff-4b22-4794-bc5f-de9c23d5e788" providerId="ADAL" clId="{939BDCC9-E194-466F-B171-7EC0CF165F08}" dt="2019-05-13T10:42:53.073" v="598" actId="1076"/>
          <ac:spMkLst>
            <pc:docMk/>
            <pc:sldMk cId="0" sldId="320"/>
            <ac:spMk id="3" creationId="{4349D544-7168-4A71-A554-3C59DFE761CC}"/>
          </ac:spMkLst>
        </pc:spChg>
      </pc:sldChg>
      <pc:sldChg chg="addSp delSp modSp add">
        <pc:chgData name="William Liu" userId="533dbcff-4b22-4794-bc5f-de9c23d5e788" providerId="ADAL" clId="{939BDCC9-E194-466F-B171-7EC0CF165F08}" dt="2019-05-09T12:53:01.152" v="581" actId="1076"/>
        <pc:sldMkLst>
          <pc:docMk/>
          <pc:sldMk cId="1078198181" sldId="338"/>
        </pc:sldMkLst>
        <pc:spChg chg="del">
          <ac:chgData name="William Liu" userId="533dbcff-4b22-4794-bc5f-de9c23d5e788" providerId="ADAL" clId="{939BDCC9-E194-466F-B171-7EC0CF165F08}" dt="2019-05-09T12:52:46.017" v="577" actId="478"/>
          <ac:spMkLst>
            <pc:docMk/>
            <pc:sldMk cId="1078198181" sldId="338"/>
            <ac:spMk id="2" creationId="{00000000-0000-0000-0000-000000000000}"/>
          </ac:spMkLst>
        </pc:spChg>
        <pc:spChg chg="del">
          <ac:chgData name="William Liu" userId="533dbcff-4b22-4794-bc5f-de9c23d5e788" providerId="ADAL" clId="{939BDCC9-E194-466F-B171-7EC0CF165F08}" dt="2019-05-09T12:52:48.185" v="578" actId="478"/>
          <ac:spMkLst>
            <pc:docMk/>
            <pc:sldMk cId="1078198181" sldId="338"/>
            <ac:spMk id="3" creationId="{00000000-0000-0000-0000-000000000000}"/>
          </ac:spMkLst>
        </pc:spChg>
        <pc:graphicFrameChg chg="add del mod modGraphic">
          <ac:chgData name="William Liu" userId="533dbcff-4b22-4794-bc5f-de9c23d5e788" providerId="ADAL" clId="{939BDCC9-E194-466F-B171-7EC0CF165F08}" dt="2019-05-09T12:53:01.152" v="581" actId="1076"/>
          <ac:graphicFrameMkLst>
            <pc:docMk/>
            <pc:sldMk cId="1078198181" sldId="338"/>
            <ac:graphicFrameMk id="4" creationId="{6ADF1B1B-2904-4F93-8F94-B69C18D5F793}"/>
          </ac:graphicFrameMkLst>
        </pc:graphicFrameChg>
      </pc:sldChg>
    </pc:docChg>
  </pc:docChgLst>
  <pc:docChgLst>
    <pc:chgData name="William Liu" userId="533dbcff-4b22-4794-bc5f-de9c23d5e788" providerId="ADAL" clId="{B77C8114-A506-4BF6-95CA-04A824102C88}"/>
    <pc:docChg chg="modSld">
      <pc:chgData name="William Liu" userId="533dbcff-4b22-4794-bc5f-de9c23d5e788" providerId="ADAL" clId="{B77C8114-A506-4BF6-95CA-04A824102C88}" dt="2019-05-22T13:53:02.818" v="0" actId="6549"/>
      <pc:docMkLst>
        <pc:docMk/>
      </pc:docMkLst>
      <pc:sldChg chg="modSp">
        <pc:chgData name="William Liu" userId="533dbcff-4b22-4794-bc5f-de9c23d5e788" providerId="ADAL" clId="{B77C8114-A506-4BF6-95CA-04A824102C88}" dt="2019-05-22T13:53:02.818" v="0" actId="6549"/>
        <pc:sldMkLst>
          <pc:docMk/>
          <pc:sldMk cId="0" sldId="320"/>
        </pc:sldMkLst>
        <pc:spChg chg="mod">
          <ac:chgData name="William Liu" userId="533dbcff-4b22-4794-bc5f-de9c23d5e788" providerId="ADAL" clId="{B77C8114-A506-4BF6-95CA-04A824102C88}" dt="2019-05-22T13:53:02.818" v="0" actId="6549"/>
          <ac:spMkLst>
            <pc:docMk/>
            <pc:sldMk cId="0" sldId="320"/>
            <ac:spMk id="1638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EBE30CA-82A1-8E41-899A-B3E993DA97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9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13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847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4199B7D-DF86-B44E-837A-522CA4A7FE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448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4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4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4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4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337BC2AE-B611-D34B-AC20-76DA716653CE}" type="slidenum">
              <a:rPr lang="en-GB" sz="1200"/>
              <a:pPr/>
              <a:t>1</a:t>
            </a:fld>
            <a:endParaRPr lang="en-GB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813" y="744538"/>
            <a:ext cx="6616700" cy="37226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new_pp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63625" y="2152650"/>
            <a:ext cx="7054850" cy="223837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ctrTitle" sz="quarter"/>
          </p:nvPr>
        </p:nvSpPr>
        <p:spPr>
          <a:xfrm>
            <a:off x="1052514" y="1322785"/>
            <a:ext cx="7070725" cy="81081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D97E2-73B1-1048-A857-A96D01B7D2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5D317-F612-2940-BE70-479F2CB9E39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0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5076" y="1257300"/>
            <a:ext cx="1749425" cy="328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1" y="1257300"/>
            <a:ext cx="5095875" cy="328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33A75A-3C00-034A-9F6A-0233FD5B21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15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430E7-5051-1D40-AD6F-902D55C8B7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5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C8A6C-7F40-0242-8966-1F6A0D962B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8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24075"/>
            <a:ext cx="3422650" cy="2419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2124075"/>
            <a:ext cx="3422650" cy="2419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DB474-BD79-E949-A79E-760D34CA62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89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17C55-D491-D441-B8D8-67318BCE0E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64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109F2-B219-E549-9C04-E4AE4EB3DA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48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C54E20-F1B6-CF4E-90B2-7395E01DCE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98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3E7EC-4DBB-2F42-85AC-D03895B2F8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8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0D5D2-DAE0-5D4F-8620-5A6CD68327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9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new_ppt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2"/>
                </a:solidFill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2"/>
                </a:solidFill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</a:defRPr>
            </a:lvl1pPr>
          </a:lstStyle>
          <a:p>
            <a:fld id="{ADA12552-8C33-AD4C-8CBC-41205809C59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24075"/>
            <a:ext cx="6997700" cy="24193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257300"/>
            <a:ext cx="69977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32" name="Picture 19" descr="blue[1]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71450"/>
            <a:ext cx="15494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164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  <a:ea typeface="MS PGothic" pitchFamily="34" charset="-128"/>
          <a:cs typeface="MS PGothic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StoneSansSemibold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3000">
          <a:solidFill>
            <a:srgbClr val="000099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3000">
          <a:solidFill>
            <a:srgbClr val="000099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3000">
          <a:solidFill>
            <a:srgbClr val="000099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charset="0"/>
        <a:buChar char="§"/>
        <a:defRPr sz="3000">
          <a:solidFill>
            <a:srgbClr val="000099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3000">
          <a:solidFill>
            <a:srgbClr val="000099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3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3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3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3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ograph.org.uk/photo/5868805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31721843@N07/2968290717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pixabay.com/illustrations/light-bulbs-light-bulb-light-energy-112501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4575" y="1842492"/>
            <a:ext cx="7054850" cy="1458516"/>
          </a:xfrm>
        </p:spPr>
        <p:txBody>
          <a:bodyPr/>
          <a:lstStyle/>
          <a:p>
            <a:endParaRPr lang="en-US" sz="2600" dirty="0">
              <a:latin typeface="StoneSansSemibold" charset="0"/>
              <a:ea typeface="MS PGothic" charset="0"/>
            </a:endParaRPr>
          </a:p>
          <a:p>
            <a:endParaRPr lang="en-US" sz="2600" dirty="0">
              <a:latin typeface="StoneSansSemibold" charset="0"/>
              <a:ea typeface="MS PGothic" charset="0"/>
            </a:endParaRPr>
          </a:p>
          <a:p>
            <a:endParaRPr lang="en-US" sz="2600" dirty="0">
              <a:latin typeface="StoneSansSemibold" charset="0"/>
              <a:ea typeface="MS PGothic" charset="0"/>
            </a:endParaRPr>
          </a:p>
          <a:p>
            <a:endParaRPr lang="en-US" sz="2600" dirty="0">
              <a:latin typeface="StoneSansSemibold" charset="0"/>
              <a:ea typeface="MS PGothic" charset="0"/>
            </a:endParaRPr>
          </a:p>
          <a:p>
            <a:r>
              <a:rPr lang="en-US" sz="1400" dirty="0">
                <a:latin typeface="StoneSansSemibold" charset="0"/>
                <a:ea typeface="MS PGothic" charset="0"/>
              </a:rPr>
              <a:t>David Gordon &amp; Andrew Bennett</a:t>
            </a:r>
          </a:p>
          <a:p>
            <a:r>
              <a:rPr lang="en-US" sz="1400" dirty="0">
                <a:latin typeface="StoneSansSemibold" charset="0"/>
                <a:ea typeface="MS PGothic" charset="0"/>
              </a:rPr>
              <a:t>Staff Wellbeing Service </a:t>
            </a:r>
          </a:p>
          <a:p>
            <a:r>
              <a:rPr lang="en-US" sz="1400" dirty="0">
                <a:latin typeface="StoneSansSemibold" charset="0"/>
                <a:ea typeface="MS PGothic" charset="0"/>
              </a:rPr>
              <a:t>NHS </a:t>
            </a:r>
            <a:r>
              <a:rPr lang="en-US" sz="1400" dirty="0" err="1">
                <a:latin typeface="StoneSansSemibold" charset="0"/>
                <a:ea typeface="MS PGothic" charset="0"/>
              </a:rPr>
              <a:t>Tayside</a:t>
            </a:r>
            <a:endParaRPr lang="en-US" sz="1400" dirty="0">
              <a:latin typeface="StoneSansSemibold" charset="0"/>
              <a:ea typeface="MS PGothic" charset="0"/>
            </a:endParaRPr>
          </a:p>
          <a:p>
            <a:r>
              <a:rPr lang="en-US" sz="1400" dirty="0">
                <a:latin typeface="StoneSansSemibold" charset="0"/>
                <a:ea typeface="MS PGothic" charset="0"/>
              </a:rPr>
              <a:t>Fahid Ahmed</a:t>
            </a:r>
          </a:p>
          <a:p>
            <a:r>
              <a:rPr lang="en-US" sz="1400" dirty="0">
                <a:latin typeface="StoneSansSemibold" charset="0"/>
                <a:ea typeface="MS PGothic" charset="0"/>
              </a:rPr>
              <a:t>Final Year Medical Student </a:t>
            </a:r>
          </a:p>
          <a:p>
            <a:r>
              <a:rPr lang="en-US" sz="1400" dirty="0">
                <a:latin typeface="StoneSansSemibold" charset="0"/>
                <a:ea typeface="MS PGothic" charset="0"/>
              </a:rPr>
              <a:t>University of Dundee</a:t>
            </a:r>
          </a:p>
          <a:p>
            <a:endParaRPr lang="en-US" sz="2600" dirty="0">
              <a:latin typeface="StoneSansSemibold" charset="0"/>
              <a:ea typeface="MS PGothic" charset="0"/>
            </a:endParaRPr>
          </a:p>
          <a:p>
            <a:endParaRPr lang="en-US" sz="2600" dirty="0">
              <a:latin typeface="StoneSansSemibold" charset="0"/>
              <a:ea typeface="MS PGothic" charset="0"/>
            </a:endParaRPr>
          </a:p>
        </p:txBody>
      </p:sp>
      <p:pic>
        <p:nvPicPr>
          <p:cNvPr id="6" name="Picture 5" descr="C:\Users\micha\AppData\Local\Microsoft\Windows\INetCacheContent.Word\NEW VBRP_Blue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53648"/>
            <a:ext cx="6451590" cy="1404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nes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5" y="357504"/>
            <a:ext cx="1508797" cy="1131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275606"/>
            <a:ext cx="6997700" cy="647700"/>
          </a:xfrm>
        </p:spPr>
        <p:txBody>
          <a:bodyPr/>
          <a:lstStyle/>
          <a:p>
            <a:r>
              <a:rPr lang="en-GB" sz="3200" b="1" i="1" dirty="0">
                <a:latin typeface="Calibri Light" charset="0"/>
                <a:ea typeface="MS PGothic" charset="0"/>
              </a:rPr>
              <a:t>VBRP</a:t>
            </a:r>
            <a:r>
              <a:rPr lang="en-GB" altLang="ja-JP" sz="3200" b="1" dirty="0">
                <a:latin typeface="StoneSansSemibold" charset="0"/>
                <a:ea typeface="MS PGothic" charset="0"/>
              </a:rPr>
              <a:t> </a:t>
            </a:r>
            <a:r>
              <a:rPr lang="en-GB" altLang="ja-JP" sz="3200" b="1" dirty="0">
                <a:latin typeface="Calibri Light" pitchFamily="34" charset="0"/>
                <a:ea typeface="MS PGothic" charset="0"/>
              </a:rPr>
              <a:t>®</a:t>
            </a:r>
            <a:r>
              <a:rPr lang="en-GB" sz="3200" b="1" i="1" dirty="0">
                <a:latin typeface="Calibri Light" charset="0"/>
                <a:ea typeface="MS PGothic" charset="0"/>
              </a:rPr>
              <a:t> Tool 1 – Three levels of seeing</a:t>
            </a:r>
            <a:endParaRPr lang="en-GB" sz="3200" dirty="0">
              <a:latin typeface="StoneSansSemibold" charset="0"/>
              <a:ea typeface="MS PGothic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3608" y="1923678"/>
            <a:ext cx="6997700" cy="3219822"/>
          </a:xfrm>
        </p:spPr>
        <p:txBody>
          <a:bodyPr/>
          <a:lstStyle/>
          <a:p>
            <a:pPr marL="457200" indent="-457200" eaLnBrk="1" hangingPunct="1">
              <a:buFont typeface="StoneSansSemibold" charset="0"/>
              <a:buAutoNum type="arabicPeriod"/>
            </a:pPr>
            <a:r>
              <a:rPr lang="en-GB" sz="1600" b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 see/notice?</a:t>
            </a:r>
          </a:p>
          <a:p>
            <a:pPr lvl="1" eaLnBrk="1" hangingPunct="1"/>
            <a:r>
              <a:rPr lang="en-GB" sz="1600" i="1" dirty="0">
                <a:latin typeface="Helvetica" charset="0"/>
                <a:ea typeface="MS PGothic" charset="0"/>
              </a:rPr>
              <a:t>Observing without interpreting</a:t>
            </a:r>
          </a:p>
          <a:p>
            <a:pPr marL="457200" indent="-457200" eaLnBrk="1" hangingPunct="1">
              <a:buFont typeface="StoneSansSemibold" charset="0"/>
              <a:buAutoNum type="arabicPeriod"/>
            </a:pPr>
            <a:endParaRPr lang="en-GB" sz="1600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marL="457200" indent="-457200" eaLnBrk="1" hangingPunct="1">
              <a:buFont typeface="StoneSansSemibold" charset="0"/>
              <a:buAutoNum type="arabicPeriod"/>
            </a:pPr>
            <a:r>
              <a:rPr lang="en-GB" sz="1600" b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 wonder/I’m curious about</a:t>
            </a:r>
          </a:p>
          <a:p>
            <a:pPr lvl="1" eaLnBrk="1" hangingPunct="1"/>
            <a:r>
              <a:rPr lang="en-GB" sz="1600" i="1" dirty="0">
                <a:latin typeface="Helvetica" charset="0"/>
                <a:ea typeface="MS PGothic" charset="0"/>
              </a:rPr>
              <a:t>Questioning, turning things over in your mind, being curious </a:t>
            </a:r>
          </a:p>
          <a:p>
            <a:pPr marL="457200" indent="-457200" eaLnBrk="1" hangingPunct="1">
              <a:buFont typeface="StoneSansSemibold" charset="0"/>
              <a:buAutoNum type="arabicPeriod"/>
            </a:pPr>
            <a:endParaRPr lang="en-GB" sz="1600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marL="457200" indent="-457200" eaLnBrk="1" hangingPunct="1">
              <a:buFont typeface="StoneSansSemibold" charset="0"/>
              <a:buAutoNum type="arabicPeriod"/>
            </a:pPr>
            <a:r>
              <a:rPr lang="en-GB" sz="1600" b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 perceive/realise</a:t>
            </a:r>
          </a:p>
          <a:p>
            <a:pPr lvl="1" eaLnBrk="1" hangingPunct="1"/>
            <a:r>
              <a:rPr lang="en-GB" sz="1600" i="1" dirty="0">
                <a:latin typeface="Helvetica" charset="0"/>
                <a:ea typeface="MS PGothic" charset="0"/>
              </a:rPr>
              <a:t>When the penny drops and you make connections</a:t>
            </a:r>
            <a:endParaRPr lang="en-GB" sz="1600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lvl="1" eaLnBrk="1" hangingPunct="1"/>
            <a:endParaRPr lang="en-GB" sz="1600" i="1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lvl="1" eaLnBrk="1" hangingPunct="1">
              <a:buFontTx/>
              <a:buNone/>
            </a:pPr>
            <a:r>
              <a:rPr lang="en-GB" sz="1600" b="1" i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In VBRP</a:t>
            </a:r>
            <a:r>
              <a:rPr lang="en-GB" altLang="ja-JP" sz="1600" i="1" dirty="0">
                <a:latin typeface="Helvetica" pitchFamily="34" charset="0"/>
                <a:ea typeface="MS PGothic" charset="0"/>
                <a:cs typeface="Helvetica" pitchFamily="34" charset="0"/>
              </a:rPr>
              <a:t>®</a:t>
            </a:r>
            <a:r>
              <a:rPr lang="en-GB" sz="1600" b="1" i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, perception/realisation always resides with the Presenter although we may realise things about our own practice as we support our colleague in their reflective task</a:t>
            </a:r>
            <a:endParaRPr lang="en-GB" sz="1600" b="1" i="1" dirty="0">
              <a:latin typeface="Helvetica" charset="0"/>
              <a:ea typeface="MS PGothic" charset="0"/>
            </a:endParaRPr>
          </a:p>
        </p:txBody>
      </p:sp>
      <p:pic>
        <p:nvPicPr>
          <p:cNvPr id="5" name="Picture 4" descr="C:\Users\micha\AppData\Local\Microsoft\Windows\INetCacheContent.Word\NEW VBRP_Blue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7474"/>
            <a:ext cx="5731510" cy="1194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619672" y="771550"/>
            <a:ext cx="6997700" cy="857250"/>
          </a:xfrm>
        </p:spPr>
        <p:txBody>
          <a:bodyPr/>
          <a:lstStyle/>
          <a:p>
            <a:r>
              <a:rPr lang="en-GB" b="1" i="1" dirty="0">
                <a:latin typeface="Calibri Light" charset="0"/>
                <a:ea typeface="MS PGothic" charset="0"/>
              </a:rPr>
              <a:t>VBRP</a:t>
            </a:r>
            <a:r>
              <a:rPr lang="en-GB" altLang="ja-JP" b="1" i="1" dirty="0">
                <a:latin typeface="StoneSansSemibold" charset="0"/>
                <a:ea typeface="MS PGothic" charset="0"/>
              </a:rPr>
              <a:t> </a:t>
            </a:r>
            <a:r>
              <a:rPr lang="en-GB" altLang="ja-JP" b="1" i="1" dirty="0">
                <a:latin typeface="Calibri Light" pitchFamily="34" charset="0"/>
                <a:ea typeface="MS PGothic" charset="0"/>
              </a:rPr>
              <a:t>®</a:t>
            </a:r>
            <a:r>
              <a:rPr lang="en-GB" b="1" i="1" dirty="0">
                <a:latin typeface="Calibri Light" charset="0"/>
                <a:ea typeface="MS PGothic" charset="0"/>
              </a:rPr>
              <a:t> Tool </a:t>
            </a:r>
            <a:r>
              <a:rPr lang="en-US" b="1" i="1" dirty="0">
                <a:latin typeface="Calibri Light" pitchFamily="34" charset="0"/>
                <a:ea typeface="MS PGothic" charset="0"/>
              </a:rPr>
              <a:t>2 - NAVVY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43608" y="1707654"/>
            <a:ext cx="6997700" cy="3312368"/>
          </a:xfrm>
        </p:spPr>
        <p:txBody>
          <a:bodyPr/>
          <a:lstStyle/>
          <a:p>
            <a:r>
              <a:rPr lang="en-US" sz="1600" b="1" dirty="0">
                <a:latin typeface="StoneSansSemibold" charset="0"/>
                <a:ea typeface="MS PGothic" charset="0"/>
              </a:rPr>
              <a:t>N</a:t>
            </a:r>
            <a:r>
              <a:rPr lang="en-US" sz="1600" dirty="0">
                <a:latin typeface="StoneSansSemibold" charset="0"/>
                <a:ea typeface="MS PGothic" charset="0"/>
              </a:rPr>
              <a:t>	Whose </a:t>
            </a:r>
            <a:r>
              <a:rPr lang="en-US" sz="1600" b="1" dirty="0">
                <a:latin typeface="StoneSansSemibold" charset="0"/>
                <a:ea typeface="MS PGothic" charset="0"/>
              </a:rPr>
              <a:t>N</a:t>
            </a:r>
            <a:r>
              <a:rPr lang="en-US" sz="1600" dirty="0">
                <a:latin typeface="StoneSansSemibold" charset="0"/>
                <a:ea typeface="MS PGothic" charset="0"/>
              </a:rPr>
              <a:t>eeds are being met/not met in this story?</a:t>
            </a:r>
          </a:p>
          <a:p>
            <a:pPr>
              <a:buNone/>
            </a:pPr>
            <a:endParaRPr lang="en-US" sz="1600" dirty="0">
              <a:latin typeface="StoneSansSemibold" charset="0"/>
              <a:ea typeface="MS PGothic" charset="0"/>
            </a:endParaRPr>
          </a:p>
          <a:p>
            <a:r>
              <a:rPr lang="en-US" sz="1600" b="1" dirty="0">
                <a:latin typeface="StoneSansSemibold" charset="0"/>
                <a:ea typeface="MS PGothic" charset="0"/>
              </a:rPr>
              <a:t>A</a:t>
            </a:r>
            <a:r>
              <a:rPr lang="en-US" sz="1600" dirty="0">
                <a:latin typeface="StoneSansSemibold" charset="0"/>
                <a:ea typeface="MS PGothic" charset="0"/>
              </a:rPr>
              <a:t>	What does the story say about my/our/your 	</a:t>
            </a:r>
            <a:r>
              <a:rPr lang="en-US" sz="1600" b="1" dirty="0">
                <a:latin typeface="StoneSansSemibold" charset="0"/>
                <a:ea typeface="MS PGothic" charset="0"/>
              </a:rPr>
              <a:t>A</a:t>
            </a:r>
            <a:r>
              <a:rPr lang="en-US" sz="1600" dirty="0">
                <a:latin typeface="StoneSansSemibold" charset="0"/>
                <a:ea typeface="MS PGothic" charset="0"/>
              </a:rPr>
              <a:t>bilities/</a:t>
            </a:r>
            <a:r>
              <a:rPr lang="en-US" sz="1600" dirty="0" err="1">
                <a:latin typeface="StoneSansSemibold" charset="0"/>
                <a:ea typeface="MS PGothic" charset="0"/>
              </a:rPr>
              <a:t>cap</a:t>
            </a:r>
            <a:r>
              <a:rPr lang="en-US" sz="1600" b="1" dirty="0" err="1">
                <a:latin typeface="StoneSansSemibold" charset="0"/>
                <a:ea typeface="MS PGothic" charset="0"/>
              </a:rPr>
              <a:t>A</a:t>
            </a:r>
            <a:r>
              <a:rPr lang="en-US" sz="1600" dirty="0" err="1">
                <a:latin typeface="StoneSansSemibold" charset="0"/>
                <a:ea typeface="MS PGothic" charset="0"/>
              </a:rPr>
              <a:t>bilities</a:t>
            </a:r>
            <a:r>
              <a:rPr lang="en-US" sz="1600" dirty="0">
                <a:latin typeface="StoneSansSemibold" charset="0"/>
                <a:ea typeface="MS PGothic" charset="0"/>
              </a:rPr>
              <a:t>?</a:t>
            </a:r>
          </a:p>
          <a:p>
            <a:endParaRPr lang="en-US" sz="1600" dirty="0">
              <a:latin typeface="StoneSansSemibold" charset="0"/>
              <a:ea typeface="MS PGothic" charset="0"/>
            </a:endParaRPr>
          </a:p>
          <a:p>
            <a:r>
              <a:rPr lang="en-US" sz="1600" b="1" dirty="0">
                <a:latin typeface="StoneSansSemibold" charset="0"/>
                <a:ea typeface="MS PGothic" charset="0"/>
              </a:rPr>
              <a:t>V</a:t>
            </a:r>
            <a:r>
              <a:rPr lang="en-US" sz="1600" dirty="0">
                <a:latin typeface="StoneSansSemibold" charset="0"/>
                <a:ea typeface="MS PGothic" charset="0"/>
              </a:rPr>
              <a:t>	Who/what is being </a:t>
            </a:r>
            <a:r>
              <a:rPr lang="en-US" sz="1600" b="1" dirty="0">
                <a:latin typeface="StoneSansSemibold" charset="0"/>
                <a:ea typeface="MS PGothic" charset="0"/>
              </a:rPr>
              <a:t>V</a:t>
            </a:r>
            <a:r>
              <a:rPr lang="en-US" sz="1600" dirty="0">
                <a:latin typeface="StoneSansSemibold" charset="0"/>
                <a:ea typeface="MS PGothic" charset="0"/>
              </a:rPr>
              <a:t>alued/</a:t>
            </a:r>
            <a:r>
              <a:rPr lang="en-US" sz="1600" dirty="0" err="1">
                <a:latin typeface="StoneSansSemibold" charset="0"/>
                <a:ea typeface="MS PGothic" charset="0"/>
              </a:rPr>
              <a:t>under</a:t>
            </a:r>
            <a:r>
              <a:rPr lang="en-US" sz="1600" b="1" dirty="0" err="1">
                <a:latin typeface="StoneSansSemibold" charset="0"/>
                <a:ea typeface="MS PGothic" charset="0"/>
              </a:rPr>
              <a:t>V</a:t>
            </a:r>
            <a:r>
              <a:rPr lang="en-US" sz="1600" dirty="0" err="1">
                <a:latin typeface="StoneSansSemibold" charset="0"/>
                <a:ea typeface="MS PGothic" charset="0"/>
              </a:rPr>
              <a:t>alued</a:t>
            </a:r>
            <a:r>
              <a:rPr lang="en-US" sz="1600" dirty="0">
                <a:latin typeface="StoneSansSemibold" charset="0"/>
                <a:ea typeface="MS PGothic" charset="0"/>
              </a:rPr>
              <a:t>/over</a:t>
            </a:r>
            <a:r>
              <a:rPr lang="en-US" sz="1600" b="1" dirty="0">
                <a:latin typeface="StoneSansSemibold" charset="0"/>
                <a:ea typeface="MS PGothic" charset="0"/>
              </a:rPr>
              <a:t>v</a:t>
            </a:r>
            <a:r>
              <a:rPr lang="en-US" sz="1600" dirty="0">
                <a:latin typeface="StoneSansSemibold" charset="0"/>
                <a:ea typeface="MS PGothic" charset="0"/>
              </a:rPr>
              <a:t>alued in this 	story?</a:t>
            </a:r>
          </a:p>
          <a:p>
            <a:endParaRPr lang="en-US" sz="1600" dirty="0">
              <a:latin typeface="StoneSansSemibold" charset="0"/>
              <a:ea typeface="MS PGothic" charset="0"/>
            </a:endParaRPr>
          </a:p>
          <a:p>
            <a:r>
              <a:rPr lang="en-US" sz="1600" b="1" dirty="0">
                <a:latin typeface="StoneSansSemibold" charset="0"/>
                <a:ea typeface="MS PGothic" charset="0"/>
              </a:rPr>
              <a:t>V</a:t>
            </a:r>
            <a:r>
              <a:rPr lang="en-US" sz="1600" dirty="0">
                <a:latin typeface="StoneSansSemibold" charset="0"/>
                <a:ea typeface="MS PGothic" charset="0"/>
              </a:rPr>
              <a:t>	Whose </a:t>
            </a:r>
            <a:r>
              <a:rPr lang="en-US" sz="1600" b="1" dirty="0">
                <a:latin typeface="StoneSansSemibold" charset="0"/>
                <a:ea typeface="MS PGothic" charset="0"/>
              </a:rPr>
              <a:t>V</a:t>
            </a:r>
            <a:r>
              <a:rPr lang="en-US" sz="1600" dirty="0">
                <a:latin typeface="StoneSansSemibold" charset="0"/>
                <a:ea typeface="MS PGothic" charset="0"/>
              </a:rPr>
              <a:t>oice in being heard/not heard in this story? Where is 	power?</a:t>
            </a:r>
          </a:p>
          <a:p>
            <a:endParaRPr lang="en-US" sz="1600" dirty="0">
              <a:latin typeface="StoneSansSemibold" charset="0"/>
              <a:ea typeface="MS PGothic" charset="0"/>
            </a:endParaRPr>
          </a:p>
          <a:p>
            <a:r>
              <a:rPr lang="en-US" sz="1600" b="1" dirty="0">
                <a:latin typeface="StoneSansSemibold" charset="0"/>
                <a:ea typeface="MS PGothic" charset="0"/>
              </a:rPr>
              <a:t>Y</a:t>
            </a:r>
            <a:r>
              <a:rPr lang="en-US" sz="1600" dirty="0">
                <a:latin typeface="StoneSansSemibold" charset="0"/>
                <a:ea typeface="MS PGothic" charset="0"/>
              </a:rPr>
              <a:t>	What message does the story communicate about 	</a:t>
            </a:r>
            <a:r>
              <a:rPr lang="en-US" sz="1600" b="1" dirty="0">
                <a:latin typeface="StoneSansSemibold" charset="0"/>
                <a:ea typeface="MS PGothic" charset="0"/>
              </a:rPr>
              <a:t>Y</a:t>
            </a:r>
            <a:r>
              <a:rPr lang="en-US" sz="1600" dirty="0">
                <a:latin typeface="StoneSansSemibold" charset="0"/>
                <a:ea typeface="MS PGothic" charset="0"/>
              </a:rPr>
              <a:t>ou/me/us/the participants/the </a:t>
            </a:r>
            <a:r>
              <a:rPr lang="en-US" sz="1600" dirty="0" err="1">
                <a:latin typeface="StoneSansSemibold" charset="0"/>
                <a:ea typeface="MS PGothic" charset="0"/>
              </a:rPr>
              <a:t>organisation</a:t>
            </a:r>
            <a:r>
              <a:rPr lang="en-US" sz="1600" dirty="0">
                <a:latin typeface="StoneSansSemibold" charset="0"/>
                <a:ea typeface="MS PGothic" charset="0"/>
              </a:rPr>
              <a:t>?</a:t>
            </a:r>
          </a:p>
        </p:txBody>
      </p:sp>
      <p:pic>
        <p:nvPicPr>
          <p:cNvPr id="4" name="Picture 2" descr="nes logo">
            <a:extLst>
              <a:ext uri="{FF2B5EF4-FFF2-40B4-BE49-F238E27FC236}">
                <a16:creationId xmlns:a16="http://schemas.microsoft.com/office/drawing/2014/main" id="{704D514A-C633-E74A-A6F7-8D4C38476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1469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35975" cy="777180"/>
          </a:xfrm>
        </p:spPr>
        <p:txBody>
          <a:bodyPr/>
          <a:lstStyle/>
          <a:p>
            <a:pPr eaLnBrk="1" hangingPunct="1"/>
            <a:r>
              <a:rPr lang="en-GB" b="1" i="1" dirty="0">
                <a:latin typeface="Calibri Light" charset="0"/>
                <a:ea typeface="MS PGothic" charset="0"/>
              </a:rPr>
              <a:t>VBRP</a:t>
            </a:r>
            <a:r>
              <a:rPr lang="en-GB" altLang="ja-JP" b="1" i="1" dirty="0">
                <a:latin typeface="StoneSansSemibold" charset="0"/>
                <a:ea typeface="MS PGothic" charset="0"/>
              </a:rPr>
              <a:t> </a:t>
            </a:r>
            <a:r>
              <a:rPr lang="en-GB" altLang="ja-JP" b="1" i="1" dirty="0">
                <a:latin typeface="Calibri Light" pitchFamily="34" charset="0"/>
                <a:ea typeface="MS PGothic" charset="0"/>
              </a:rPr>
              <a:t>®</a:t>
            </a:r>
            <a:r>
              <a:rPr lang="en-GB" b="1" i="1" dirty="0">
                <a:latin typeface="Calibri Light" charset="0"/>
                <a:ea typeface="MS PGothic" charset="0"/>
              </a:rPr>
              <a:t> Tool </a:t>
            </a:r>
            <a:r>
              <a:rPr lang="en-US" b="1" i="1" dirty="0">
                <a:latin typeface="Calibri Light" pitchFamily="34" charset="0"/>
                <a:ea typeface="MS PGothic" charset="0"/>
              </a:rPr>
              <a:t>2 - NAVVY</a:t>
            </a:r>
            <a:endParaRPr lang="en-GB" dirty="0">
              <a:latin typeface="Calibri Light" charset="0"/>
              <a:ea typeface="MS PGothic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DF1B1B-2904-4F93-8F94-B69C18D5F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115699"/>
              </p:ext>
            </p:extLst>
          </p:nvPr>
        </p:nvGraphicFramePr>
        <p:xfrm>
          <a:off x="107504" y="771550"/>
          <a:ext cx="8928992" cy="424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1289">
                  <a:extLst>
                    <a:ext uri="{9D8B030D-6E8A-4147-A177-3AD203B41FA5}">
                      <a16:colId xmlns:a16="http://schemas.microsoft.com/office/drawing/2014/main" val="2793051198"/>
                    </a:ext>
                  </a:extLst>
                </a:gridCol>
                <a:gridCol w="3199629">
                  <a:extLst>
                    <a:ext uri="{9D8B030D-6E8A-4147-A177-3AD203B41FA5}">
                      <a16:colId xmlns:a16="http://schemas.microsoft.com/office/drawing/2014/main" val="558780981"/>
                    </a:ext>
                  </a:extLst>
                </a:gridCol>
                <a:gridCol w="2508074">
                  <a:extLst>
                    <a:ext uri="{9D8B030D-6E8A-4147-A177-3AD203B41FA5}">
                      <a16:colId xmlns:a16="http://schemas.microsoft.com/office/drawing/2014/main" val="1325460571"/>
                    </a:ext>
                  </a:extLst>
                </a:gridCol>
              </a:tblGrid>
              <a:tr h="64845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Key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PersonCentred</a:t>
                      </a:r>
                      <a:r>
                        <a:rPr lang="en-GB" dirty="0"/>
                        <a:t> </a:t>
                      </a:r>
                    </a:p>
                    <a:p>
                      <a:pPr algn="ctr"/>
                      <a:r>
                        <a:rPr lang="en-GB" dirty="0"/>
                        <a:t>Health &amp; Social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Values Based Approach (NAVVY)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249952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r>
                        <a:rPr lang="en-GB" dirty="0"/>
                        <a:t>Whose </a:t>
                      </a:r>
                      <a:r>
                        <a:rPr lang="en-GB" b="1" dirty="0"/>
                        <a:t>Needs</a:t>
                      </a:r>
                      <a:r>
                        <a:rPr lang="en-GB" b="0" dirty="0"/>
                        <a:t> met/unmet?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Who/what matters to you?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  <a:r>
                        <a:rPr lang="en-GB" dirty="0"/>
                        <a:t>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419201"/>
                  </a:ext>
                </a:extLst>
              </a:tr>
              <a:tr h="926363">
                <a:tc>
                  <a:txBody>
                    <a:bodyPr/>
                    <a:lstStyle/>
                    <a:p>
                      <a:r>
                        <a:rPr lang="en-GB" dirty="0"/>
                        <a:t>What does this tell us about my/our/their </a:t>
                      </a:r>
                      <a:r>
                        <a:rPr lang="en-GB" b="1" dirty="0"/>
                        <a:t>Abilities/</a:t>
                      </a:r>
                      <a:r>
                        <a:rPr lang="en-GB" b="1" dirty="0" err="1"/>
                        <a:t>capAbilities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Safe &amp; Effective?</a:t>
                      </a:r>
                    </a:p>
                    <a:p>
                      <a:r>
                        <a:rPr lang="en-GB" dirty="0"/>
                        <a:t>What information do you need?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</a:t>
                      </a:r>
                      <a:r>
                        <a:rPr lang="en-GB" dirty="0"/>
                        <a:t>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685638"/>
                  </a:ext>
                </a:extLst>
              </a:tr>
              <a:tr h="648454">
                <a:tc>
                  <a:txBody>
                    <a:bodyPr/>
                    <a:lstStyle/>
                    <a:p>
                      <a:r>
                        <a:rPr lang="en-GB" dirty="0"/>
                        <a:t>What/who was </a:t>
                      </a:r>
                      <a:r>
                        <a:rPr lang="en-GB" b="1" dirty="0"/>
                        <a:t>Valued</a:t>
                      </a:r>
                      <a:r>
                        <a:rPr lang="en-GB" b="0" dirty="0"/>
                        <a:t>/ undervalued/overvalued?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Person-Centred?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V</a:t>
                      </a:r>
                      <a:r>
                        <a:rPr lang="en-GB" dirty="0"/>
                        <a:t>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370593"/>
                  </a:ext>
                </a:extLst>
              </a:tr>
              <a:tr h="926363">
                <a:tc>
                  <a:txBody>
                    <a:bodyPr/>
                    <a:lstStyle/>
                    <a:p>
                      <a:r>
                        <a:rPr lang="en-GB" dirty="0"/>
                        <a:t>Whose </a:t>
                      </a:r>
                      <a:r>
                        <a:rPr lang="en-GB" b="1" dirty="0"/>
                        <a:t>Voice</a:t>
                      </a:r>
                      <a:r>
                        <a:rPr lang="en-GB" b="0" dirty="0"/>
                        <a:t> was heard/ ignored in decisions/actions?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Nothing about me without me.</a:t>
                      </a:r>
                    </a:p>
                    <a:p>
                      <a:r>
                        <a:rPr lang="en-GB" dirty="0"/>
                        <a:t>Personalised?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V</a:t>
                      </a:r>
                      <a:r>
                        <a:rPr lang="en-GB" dirty="0"/>
                        <a:t>oice/Power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516080"/>
                  </a:ext>
                </a:extLst>
              </a:tr>
              <a:tr h="648454">
                <a:tc>
                  <a:txBody>
                    <a:bodyPr/>
                    <a:lstStyle/>
                    <a:p>
                      <a:r>
                        <a:rPr lang="en-GB" dirty="0"/>
                        <a:t>What does this say about </a:t>
                      </a:r>
                      <a:r>
                        <a:rPr lang="en-GB" b="1" dirty="0"/>
                        <a:t>you/me/us</a:t>
                      </a:r>
                      <a:r>
                        <a:rPr lang="en-GB" b="0" dirty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Values?  Practice?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Y</a:t>
                      </a:r>
                      <a:r>
                        <a:rPr lang="en-GB" dirty="0"/>
                        <a:t>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81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8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r&#10;&#10;Description automatically generated">
            <a:extLst>
              <a:ext uri="{FF2B5EF4-FFF2-40B4-BE49-F238E27FC236}">
                <a16:creationId xmlns:a16="http://schemas.microsoft.com/office/drawing/2014/main" id="{BB08C644-9BE5-7145-B275-392BAB4BBF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>
          <a:xfrm>
            <a:off x="20" y="7"/>
            <a:ext cx="9143980" cy="51434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D488C49-121A-4DAB-AE1D-2CD43C54EF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5"/>
            <a:ext cx="9162326" cy="5143492"/>
          </a:xfrm>
          <a:prstGeom prst="rect">
            <a:avLst/>
          </a:prstGeom>
        </p:spPr>
      </p:pic>
      <p:sp>
        <p:nvSpPr>
          <p:cNvPr id="136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4882442" y="2035629"/>
            <a:ext cx="4261558" cy="3112589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68580" tIns="34290" rIns="68580" bIns="34290" rtlCol="0" anchor="t">
            <a:normAutofit/>
          </a:bodyPr>
          <a:lstStyle/>
          <a:p>
            <a:pPr algn="ctr">
              <a:spcAft>
                <a:spcPts val="750"/>
              </a:spcAft>
              <a:buClr>
                <a:schemeClr val="tx1"/>
              </a:buClr>
              <a:buSzPct val="100000"/>
            </a:pPr>
            <a:endParaRPr lang="en-US" sz="1200" cap="all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6709" y="2800570"/>
            <a:ext cx="3709553" cy="10316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sz="3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Bridging back to Practice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7638" y="3932533"/>
            <a:ext cx="3247697" cy="384347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 algn="ctr" eaLnBrk="1" hangingPunct="1">
              <a:spcBef>
                <a:spcPts val="1000"/>
              </a:spcBef>
              <a:buNone/>
            </a:pPr>
            <a:r>
              <a:rPr lang="en-US" sz="1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do you want to take back to your practice from this reflection?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10704" y="3865661"/>
            <a:ext cx="701565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4039F9A-4625-4CED-8972-A41D3C0CD8FD}"/>
              </a:ext>
            </a:extLst>
          </p:cNvPr>
          <p:cNvSpPr/>
          <p:nvPr/>
        </p:nvSpPr>
        <p:spPr>
          <a:xfrm>
            <a:off x="6588224" y="4790886"/>
            <a:ext cx="25557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https://www.geograph.org.uk/photo/5868805</a:t>
            </a:r>
            <a:endParaRPr lang="en-GB" sz="1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B0E8D2-2896-1946-92B0-84BC02BA1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8" y="1383618"/>
            <a:ext cx="7054850" cy="3564396"/>
          </a:xfrm>
        </p:spPr>
        <p:txBody>
          <a:bodyPr/>
          <a:lstStyle/>
          <a:p>
            <a:pPr algn="l"/>
            <a:r>
              <a:rPr lang="en-GB" sz="1600" dirty="0"/>
              <a:t>•It’s improved awareness of the team as people and not just professionals.</a:t>
            </a:r>
          </a:p>
          <a:p>
            <a:pPr algn="l"/>
            <a:endParaRPr lang="en-GB" sz="1600" dirty="0"/>
          </a:p>
          <a:p>
            <a:pPr algn="l"/>
            <a:r>
              <a:rPr lang="en-GB" sz="1600" dirty="0"/>
              <a:t>•Increased understanding of importance of supporting the team. </a:t>
            </a:r>
          </a:p>
          <a:p>
            <a:pPr algn="l"/>
            <a:endParaRPr lang="en-GB" sz="1600" dirty="0"/>
          </a:p>
          <a:p>
            <a:pPr algn="l"/>
            <a:r>
              <a:rPr lang="en-GB" sz="1600" dirty="0"/>
              <a:t>•Awareness of different approaches to same problem.</a:t>
            </a:r>
          </a:p>
          <a:p>
            <a:pPr algn="l"/>
            <a:endParaRPr lang="en-GB" sz="1600" dirty="0"/>
          </a:p>
          <a:p>
            <a:pPr algn="l"/>
            <a:r>
              <a:rPr lang="en-GB" sz="1600" dirty="0"/>
              <a:t>•More reflective of our own practice. More aware of our colleagues and what they maybe feeling. </a:t>
            </a:r>
          </a:p>
          <a:p>
            <a:pPr algn="l"/>
            <a:endParaRPr lang="en-GB" sz="1600" dirty="0"/>
          </a:p>
          <a:p>
            <a:pPr algn="l"/>
            <a:r>
              <a:rPr lang="en-GB" sz="1600" dirty="0"/>
              <a:t>•More connected as a group. All this impacts positively on the way we practice  </a:t>
            </a:r>
          </a:p>
          <a:p>
            <a:pPr algn="l"/>
            <a:endParaRPr lang="en-GB" sz="1600" dirty="0"/>
          </a:p>
          <a:p>
            <a:pPr algn="l"/>
            <a:r>
              <a:rPr lang="en-GB" sz="1600" dirty="0"/>
              <a:t>•I feel better able to talk about problems and deal with them.</a:t>
            </a:r>
          </a:p>
          <a:p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3A7117-A0D4-5D4A-BA72-E6A62F01B5E5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323529" y="195487"/>
            <a:ext cx="6408711" cy="1008111"/>
          </a:xfrm>
        </p:spPr>
        <p:txBody>
          <a:bodyPr/>
          <a:lstStyle/>
          <a:p>
            <a:r>
              <a:rPr lang="en-US" sz="3200" dirty="0"/>
              <a:t>Feedback from an MDT</a:t>
            </a:r>
            <a:br>
              <a:rPr lang="en-US" sz="3200" dirty="0"/>
            </a:br>
            <a:r>
              <a:rPr lang="en-US" sz="1600" dirty="0"/>
              <a:t>(Doctors, Consultants, Registrar, Specialist Nurses, Physiotherapist, Ward Nurses, Student Nurses, Student Doctors)</a:t>
            </a:r>
          </a:p>
        </p:txBody>
      </p:sp>
    </p:spTree>
    <p:extLst>
      <p:ext uri="{BB962C8B-B14F-4D97-AF65-F5344CB8AC3E}">
        <p14:creationId xmlns:p14="http://schemas.microsoft.com/office/powerpoint/2010/main" val="104786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827585" y="1383618"/>
            <a:ext cx="6911975" cy="971550"/>
          </a:xfrm>
        </p:spPr>
        <p:txBody>
          <a:bodyPr/>
          <a:lstStyle/>
          <a:p>
            <a:r>
              <a:rPr lang="en-GB" b="1" dirty="0">
                <a:latin typeface="StoneSansSemibold" charset="0"/>
                <a:ea typeface="MS PGothic" charset="0"/>
              </a:rPr>
              <a:t>What is it?</a:t>
            </a:r>
            <a:br>
              <a:rPr lang="en-GB" b="1" dirty="0">
                <a:latin typeface="StoneSansSemibold" charset="0"/>
                <a:ea typeface="MS PGothic" charset="0"/>
              </a:rPr>
            </a:br>
            <a:r>
              <a:rPr lang="en-GB" sz="1200" dirty="0">
                <a:latin typeface="StoneSansSemibold" charset="0"/>
                <a:ea typeface="MS PGothic" charset="0"/>
              </a:rPr>
              <a:t>www.vbrp.scot.nhs.uk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066800" y="2301478"/>
            <a:ext cx="6997700" cy="2241947"/>
          </a:xfrm>
        </p:spPr>
        <p:txBody>
          <a:bodyPr/>
          <a:lstStyle/>
          <a:p>
            <a:pPr>
              <a:buFontTx/>
              <a:buNone/>
            </a:pPr>
            <a:r>
              <a:rPr lang="en-GB" sz="1600" b="1" dirty="0">
                <a:latin typeface="StoneSansSemibold" charset="0"/>
                <a:ea typeface="MS PGothic" charset="0"/>
              </a:rPr>
              <a:t>	</a:t>
            </a:r>
            <a:r>
              <a:rPr lang="en-GB" sz="1400" b="1" dirty="0">
                <a:latin typeface="StoneSansSemibold" charset="0"/>
                <a:ea typeface="MS PGothic" charset="0"/>
              </a:rPr>
              <a:t>Values Based Reflective Practice </a:t>
            </a:r>
            <a:r>
              <a:rPr lang="en-GB" sz="1400" dirty="0">
                <a:latin typeface="StoneSansSemibold" charset="0"/>
                <a:ea typeface="MS PGothic" charset="0"/>
              </a:rPr>
              <a:t>is part of a national initiative aimed at enhancing staff experience as part of the Scottish Government’</a:t>
            </a:r>
            <a:r>
              <a:rPr lang="en-GB" altLang="ja-JP" sz="1400" dirty="0">
                <a:latin typeface="StoneSansSemibold" charset="0"/>
                <a:ea typeface="MS PGothic" charset="0"/>
              </a:rPr>
              <a:t>s Person-centred Health and Care Delivery Programme.  The VBRP</a:t>
            </a:r>
            <a:r>
              <a:rPr lang="en-GB" altLang="ja-JP" sz="1400" b="1" dirty="0">
                <a:latin typeface="StoneSansSemibold" charset="0"/>
                <a:ea typeface="MS PGothic" charset="0"/>
              </a:rPr>
              <a:t>®</a:t>
            </a:r>
            <a:r>
              <a:rPr lang="en-GB" altLang="ja-JP" sz="1400" dirty="0">
                <a:latin typeface="StoneSansSemibold" charset="0"/>
                <a:ea typeface="MS PGothic" charset="0"/>
              </a:rPr>
              <a:t> </a:t>
            </a:r>
            <a:r>
              <a:rPr lang="en-GB" altLang="ja-JP" sz="1400" dirty="0" err="1">
                <a:latin typeface="StoneSansSemibold" charset="0"/>
                <a:ea typeface="MS PGothic" charset="0"/>
              </a:rPr>
              <a:t>workstream’s</a:t>
            </a:r>
            <a:r>
              <a:rPr lang="en-GB" altLang="ja-JP" sz="1400" dirty="0">
                <a:latin typeface="StoneSansSemibold" charset="0"/>
                <a:ea typeface="MS PGothic" charset="0"/>
              </a:rPr>
              <a:t> aim is to help support staff so that they are more able to provide the care they came into the service to provide by enabling them to:</a:t>
            </a:r>
          </a:p>
          <a:p>
            <a:pPr>
              <a:buFontTx/>
              <a:buNone/>
            </a:pPr>
            <a:endParaRPr lang="en-GB" sz="1400" dirty="0">
              <a:latin typeface="StoneSansSemibold" charset="0"/>
              <a:ea typeface="MS PGothic" charset="0"/>
            </a:endParaRPr>
          </a:p>
          <a:p>
            <a:r>
              <a:rPr lang="en-GB" sz="1400" dirty="0">
                <a:latin typeface="StoneSansSemibold" charset="0"/>
                <a:ea typeface="MS PGothic" charset="0"/>
              </a:rPr>
              <a:t>(Re)connect with their core values and motivations</a:t>
            </a:r>
          </a:p>
          <a:p>
            <a:r>
              <a:rPr lang="en-GB" sz="1400" dirty="0">
                <a:latin typeface="StoneSansSemibold" charset="0"/>
                <a:ea typeface="MS PGothic" charset="0"/>
              </a:rPr>
              <a:t>Reflect on their work in a supportive setting</a:t>
            </a:r>
          </a:p>
          <a:p>
            <a:r>
              <a:rPr lang="en-GB" sz="1400" dirty="0">
                <a:latin typeface="StoneSansSemibold" charset="0"/>
                <a:ea typeface="MS PGothic" charset="0"/>
              </a:rPr>
              <a:t>Enhance their relationships with colleagues</a:t>
            </a:r>
          </a:p>
          <a:p>
            <a:r>
              <a:rPr lang="en-GB" sz="1400" dirty="0">
                <a:latin typeface="StoneSansSemibold" charset="0"/>
                <a:ea typeface="MS PGothic" charset="0"/>
              </a:rPr>
              <a:t>Develop their resilience and well-being at work</a:t>
            </a:r>
          </a:p>
          <a:p>
            <a:r>
              <a:rPr lang="en-GB" sz="1400" dirty="0">
                <a:latin typeface="StoneSansSemibold" charset="0"/>
                <a:ea typeface="MS PGothic" charset="0"/>
              </a:rPr>
              <a:t>Enhance their person-centred practice</a:t>
            </a:r>
          </a:p>
          <a:p>
            <a:endParaRPr lang="en-GB" dirty="0">
              <a:latin typeface="StoneSansSemibold" charset="0"/>
              <a:ea typeface="MS PGothic" charset="0"/>
            </a:endParaRPr>
          </a:p>
        </p:txBody>
      </p:sp>
      <p:pic>
        <p:nvPicPr>
          <p:cNvPr id="5" name="Picture 4" descr="C:\Users\micha\AppData\Local\Microsoft\Windows\INetCacheContent.Word\NEW VBRP_Blue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9492"/>
            <a:ext cx="5731510" cy="1194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275606"/>
            <a:ext cx="6997700" cy="647700"/>
          </a:xfrm>
        </p:spPr>
        <p:txBody>
          <a:bodyPr/>
          <a:lstStyle/>
          <a:p>
            <a:r>
              <a:rPr lang="en-GB" sz="3200" b="1" i="1" dirty="0">
                <a:latin typeface="Calibri Light" charset="0"/>
                <a:ea typeface="MS PGothic" charset="0"/>
              </a:rPr>
              <a:t>VBRP</a:t>
            </a:r>
            <a:r>
              <a:rPr lang="en-GB" altLang="ja-JP" sz="3200" b="1" dirty="0">
                <a:latin typeface="StoneSansSemibold" charset="0"/>
                <a:ea typeface="MS PGothic" charset="0"/>
              </a:rPr>
              <a:t> </a:t>
            </a:r>
            <a:r>
              <a:rPr lang="en-GB" altLang="ja-JP" sz="3200" b="1" dirty="0">
                <a:latin typeface="Calibri Light" pitchFamily="34" charset="0"/>
                <a:ea typeface="MS PGothic" charset="0"/>
              </a:rPr>
              <a:t>®</a:t>
            </a:r>
            <a:r>
              <a:rPr lang="en-GB" sz="3200" b="1" i="1" dirty="0">
                <a:latin typeface="Calibri Light" charset="0"/>
                <a:ea typeface="MS PGothic" charset="0"/>
              </a:rPr>
              <a:t> Tool 1 – Three levels of seeing</a:t>
            </a:r>
            <a:endParaRPr lang="en-GB" sz="3200" dirty="0">
              <a:latin typeface="StoneSansSemibold" charset="0"/>
              <a:ea typeface="MS PGothic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2085974"/>
            <a:ext cx="6997700" cy="2934047"/>
          </a:xfrm>
        </p:spPr>
        <p:txBody>
          <a:bodyPr/>
          <a:lstStyle/>
          <a:p>
            <a:pPr marL="457200" indent="-457200" eaLnBrk="1" hangingPunct="1">
              <a:buFont typeface="StoneSansSemibold" charset="0"/>
              <a:buAutoNum type="arabicPeriod"/>
            </a:pPr>
            <a:r>
              <a:rPr lang="en-GB" sz="1400" b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 see/notice?</a:t>
            </a:r>
          </a:p>
          <a:p>
            <a:pPr lvl="1" eaLnBrk="1" hangingPunct="1"/>
            <a:r>
              <a:rPr lang="en-GB" sz="1400" i="1" dirty="0">
                <a:latin typeface="Helvetica" charset="0"/>
                <a:ea typeface="MS PGothic" charset="0"/>
              </a:rPr>
              <a:t>Observing without interpreting</a:t>
            </a:r>
          </a:p>
          <a:p>
            <a:pPr marL="457200" indent="-457200" eaLnBrk="1" hangingPunct="1">
              <a:buNone/>
            </a:pPr>
            <a:endParaRPr lang="en-GB" sz="1400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marL="457200" indent="-457200" eaLnBrk="1" hangingPunct="1">
              <a:buFont typeface="StoneSansSemibold" charset="0"/>
              <a:buAutoNum type="arabicPeriod"/>
            </a:pPr>
            <a:r>
              <a:rPr lang="en-GB" sz="1400" b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 wonder/I’m curious about</a:t>
            </a:r>
          </a:p>
          <a:p>
            <a:pPr lvl="1" eaLnBrk="1" hangingPunct="1"/>
            <a:r>
              <a:rPr lang="en-GB" sz="1400" i="1" dirty="0">
                <a:latin typeface="Helvetica" charset="0"/>
                <a:ea typeface="MS PGothic" charset="0"/>
              </a:rPr>
              <a:t>Questioning, turning things over in your mind, being curious </a:t>
            </a:r>
          </a:p>
          <a:p>
            <a:pPr marL="457200" indent="-457200" eaLnBrk="1" hangingPunct="1">
              <a:buFont typeface="StoneSansSemibold" charset="0"/>
              <a:buAutoNum type="arabicPeriod"/>
            </a:pPr>
            <a:endParaRPr lang="en-GB" sz="1400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marL="457200" indent="-457200" eaLnBrk="1" hangingPunct="1">
              <a:buFont typeface="StoneSansSemibold" charset="0"/>
              <a:buAutoNum type="arabicPeriod"/>
            </a:pPr>
            <a:r>
              <a:rPr lang="en-GB" sz="1400" b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 perceive/realise</a:t>
            </a:r>
          </a:p>
          <a:p>
            <a:pPr lvl="1" eaLnBrk="1" hangingPunct="1"/>
            <a:r>
              <a:rPr lang="en-GB" sz="1400" i="1" dirty="0">
                <a:latin typeface="Helvetica" charset="0"/>
                <a:ea typeface="MS PGothic" charset="0"/>
              </a:rPr>
              <a:t>When the penny drops and you make connections</a:t>
            </a:r>
            <a:endParaRPr lang="en-GB" sz="1400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lvl="1" eaLnBrk="1" hangingPunct="1"/>
            <a:endParaRPr lang="en-GB" sz="1400" i="1" dirty="0">
              <a:solidFill>
                <a:srgbClr val="0070C0"/>
              </a:solidFill>
              <a:latin typeface="Helvetica" charset="0"/>
              <a:ea typeface="MS PGothic" charset="0"/>
            </a:endParaRPr>
          </a:p>
          <a:p>
            <a:pPr lvl="1" eaLnBrk="1" hangingPunct="1">
              <a:buFontTx/>
              <a:buNone/>
            </a:pPr>
            <a:r>
              <a:rPr lang="en-GB" sz="1400" b="1" i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In VBRP</a:t>
            </a:r>
            <a:r>
              <a:rPr lang="en-GB" altLang="ja-JP" sz="1400" i="1" dirty="0">
                <a:latin typeface="Helvetica" pitchFamily="34" charset="0"/>
                <a:ea typeface="MS PGothic" charset="0"/>
                <a:cs typeface="Helvetica" pitchFamily="34" charset="0"/>
              </a:rPr>
              <a:t>®</a:t>
            </a:r>
            <a:r>
              <a:rPr lang="en-GB" sz="1400" b="1" i="1" dirty="0">
                <a:solidFill>
                  <a:srgbClr val="0070C0"/>
                </a:solidFill>
                <a:latin typeface="Helvetica" charset="0"/>
                <a:ea typeface="MS PGothic" charset="0"/>
              </a:rPr>
              <a:t>, perception/realisation always resides with the Presenter although we may realise things about our own practice as we support our colleague in their reflective task</a:t>
            </a:r>
            <a:endParaRPr lang="en-GB" sz="1400" b="1" i="1" dirty="0">
              <a:latin typeface="Helvetica" charset="0"/>
              <a:ea typeface="MS PGothic" charset="0"/>
            </a:endParaRPr>
          </a:p>
        </p:txBody>
      </p:sp>
      <p:pic>
        <p:nvPicPr>
          <p:cNvPr id="5" name="Picture 4" descr="C:\Users\micha\AppData\Local\Microsoft\Windows\INetCacheContent.Word\NEW VBRP_Blue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7474"/>
            <a:ext cx="5731510" cy="1194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7"/>
          <p:cNvSpPr txBox="1">
            <a:spLocks/>
          </p:cNvSpPr>
          <p:nvPr/>
        </p:nvSpPr>
        <p:spPr bwMode="auto">
          <a:xfrm>
            <a:off x="639764" y="1020366"/>
            <a:ext cx="2276475" cy="395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GB" sz="3800" b="1" dirty="0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endParaRPr lang="en-GB" sz="3800" b="1" dirty="0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3800" b="1" dirty="0">
                <a:solidFill>
                  <a:srgbClr val="0070C0"/>
                </a:solidFill>
                <a:latin typeface="Helvetica" charset="0"/>
              </a:rPr>
              <a:t>What do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 dirty="0">
                <a:solidFill>
                  <a:srgbClr val="0070C0"/>
                </a:solidFill>
                <a:latin typeface="Helvetica" charset="0"/>
              </a:rPr>
              <a:t>you see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 dirty="0">
                <a:solidFill>
                  <a:srgbClr val="0070C0"/>
                </a:solidFill>
                <a:latin typeface="Helvetica" charset="0"/>
              </a:rPr>
              <a:t>or notice?</a:t>
            </a:r>
            <a:endParaRPr lang="en-GB" sz="3800" b="1" dirty="0">
              <a:latin typeface="Calibri Light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8D5D21D-89C0-4168-BCA6-D86E6641D32E}"/>
              </a:ext>
            </a:extLst>
          </p:cNvPr>
          <p:cNvSpPr/>
          <p:nvPr/>
        </p:nvSpPr>
        <p:spPr bwMode="auto">
          <a:xfrm>
            <a:off x="4607706" y="1156556"/>
            <a:ext cx="1296144" cy="125973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B61074C-39F5-4EDA-BE20-14E76BDE7D1F}"/>
              </a:ext>
            </a:extLst>
          </p:cNvPr>
          <p:cNvSpPr/>
          <p:nvPr/>
        </p:nvSpPr>
        <p:spPr bwMode="auto">
          <a:xfrm>
            <a:off x="3419574" y="2964694"/>
            <a:ext cx="1296144" cy="125973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F7BC03F-D0DB-4B72-9616-9EC8C8FB2A29}"/>
              </a:ext>
            </a:extLst>
          </p:cNvPr>
          <p:cNvSpPr/>
          <p:nvPr/>
        </p:nvSpPr>
        <p:spPr bwMode="auto">
          <a:xfrm>
            <a:off x="5791522" y="2950679"/>
            <a:ext cx="1296144" cy="125973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0A2BBFDF-D411-4B60-953A-1A66BC972CD8}"/>
              </a:ext>
            </a:extLst>
          </p:cNvPr>
          <p:cNvSpPr/>
          <p:nvPr/>
        </p:nvSpPr>
        <p:spPr bwMode="auto">
          <a:xfrm>
            <a:off x="4067646" y="1779662"/>
            <a:ext cx="2376264" cy="1800200"/>
          </a:xfrm>
          <a:prstGeom prst="triangl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2" b="35281"/>
          <a:stretch>
            <a:fillRect/>
          </a:stretch>
        </p:blipFill>
        <p:spPr bwMode="auto">
          <a:xfrm>
            <a:off x="3203575" y="1006079"/>
            <a:ext cx="3836988" cy="188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2" b="35281"/>
          <a:stretch>
            <a:fillRect/>
          </a:stretch>
        </p:blipFill>
        <p:spPr bwMode="auto">
          <a:xfrm>
            <a:off x="4787900" y="2571750"/>
            <a:ext cx="3836988" cy="188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itle 7"/>
          <p:cNvSpPr txBox="1">
            <a:spLocks/>
          </p:cNvSpPr>
          <p:nvPr/>
        </p:nvSpPr>
        <p:spPr bwMode="auto">
          <a:xfrm>
            <a:off x="639763" y="1020366"/>
            <a:ext cx="2419350" cy="395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GB" sz="3800" b="1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endParaRPr lang="en-GB" sz="3800" b="1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What do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you see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or notice?</a:t>
            </a:r>
            <a:endParaRPr lang="en-GB" sz="3800" b="1">
              <a:latin typeface="Calibri Light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720752-C6E9-4C6D-83D9-5E0B50D8A7A7}"/>
              </a:ext>
            </a:extLst>
          </p:cNvPr>
          <p:cNvSpPr/>
          <p:nvPr/>
        </p:nvSpPr>
        <p:spPr>
          <a:xfrm>
            <a:off x="5474147" y="4841245"/>
            <a:ext cx="366985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https://www.flickr.com/photos/31721843@N07/2968290717</a:t>
            </a:r>
            <a:endParaRPr lang="en-GB" sz="11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4"/>
          <p:cNvSpPr txBox="1">
            <a:spLocks/>
          </p:cNvSpPr>
          <p:nvPr/>
        </p:nvSpPr>
        <p:spPr bwMode="auto">
          <a:xfrm>
            <a:off x="395536" y="411510"/>
            <a:ext cx="2119312" cy="410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3800" b="1" dirty="0">
                <a:solidFill>
                  <a:srgbClr val="0070C0"/>
                </a:solidFill>
                <a:latin typeface="Helvetica" charset="0"/>
              </a:rPr>
              <a:t>What do you wonder or turn over in your mind? </a:t>
            </a:r>
            <a:endParaRPr lang="en-GB" sz="3800" b="1" dirty="0">
              <a:latin typeface="Calibri Light" charset="0"/>
            </a:endParaRP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1E1DA5CB-6D81-4CE5-9094-916073E5BD7F}"/>
              </a:ext>
            </a:extLst>
          </p:cNvPr>
          <p:cNvSpPr/>
          <p:nvPr/>
        </p:nvSpPr>
        <p:spPr bwMode="auto">
          <a:xfrm>
            <a:off x="2915816" y="1059582"/>
            <a:ext cx="4968552" cy="3024336"/>
          </a:xfrm>
          <a:prstGeom prst="cloudCallou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3500000" scaled="1"/>
            <a:tileRect/>
          </a:gra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  <a:lumOff val="50000"/>
                </a:schemeClr>
              </a:solidFill>
              <a:effectLst/>
              <a:latin typeface="Bradley Hand ITC" panose="03070402050302030203" pitchFamily="66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b="1" dirty="0">
              <a:solidFill>
                <a:schemeClr val="bg2">
                  <a:lumMod val="50000"/>
                  <a:lumOff val="50000"/>
                </a:schemeClr>
              </a:solidFill>
              <a:latin typeface="Bradley Hand ITC" panose="03070402050302030203" pitchFamily="66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  <a:lumOff val="50000"/>
                  </a:schemeClr>
                </a:solidFill>
                <a:effectLst/>
                <a:latin typeface="Bradley Hand ITC" panose="03070402050302030203" pitchFamily="66" charset="0"/>
              </a:rPr>
              <a:t>I wonder…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4"/>
          <p:cNvSpPr txBox="1">
            <a:spLocks/>
          </p:cNvSpPr>
          <p:nvPr/>
        </p:nvSpPr>
        <p:spPr bwMode="auto">
          <a:xfrm>
            <a:off x="436564" y="257175"/>
            <a:ext cx="2263775" cy="416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GB" sz="3800" b="1" dirty="0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endParaRPr lang="en-GB" sz="3800" b="1" dirty="0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3800" b="1" dirty="0">
                <a:solidFill>
                  <a:srgbClr val="0070C0"/>
                </a:solidFill>
                <a:latin typeface="Helvetica" charset="0"/>
              </a:rPr>
              <a:t>What do you wonder or turn over in your mind?</a:t>
            </a:r>
            <a:endParaRPr lang="en-GB" sz="3800" b="1" dirty="0">
              <a:latin typeface="Calibri Light" charset="0"/>
            </a:endParaRPr>
          </a:p>
        </p:txBody>
      </p:sp>
      <p:sp>
        <p:nvSpPr>
          <p:cNvPr id="3" name="Scroll: Vertical 2">
            <a:extLst>
              <a:ext uri="{FF2B5EF4-FFF2-40B4-BE49-F238E27FC236}">
                <a16:creationId xmlns:a16="http://schemas.microsoft.com/office/drawing/2014/main" id="{4349D544-7168-4A71-A554-3C59DFE761CC}"/>
              </a:ext>
            </a:extLst>
          </p:cNvPr>
          <p:cNvSpPr/>
          <p:nvPr/>
        </p:nvSpPr>
        <p:spPr bwMode="auto">
          <a:xfrm>
            <a:off x="2915816" y="1563638"/>
            <a:ext cx="4752528" cy="3096344"/>
          </a:xfrm>
          <a:prstGeom prst="verticalScroll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GB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CURIOSITY</a:t>
            </a:r>
          </a:p>
          <a:p>
            <a:pPr eaLnBrk="0" hangingPunct="0"/>
            <a:endParaRPr lang="en-GB" dirty="0">
              <a:latin typeface="Times" pitchFamily="84" charset="0"/>
            </a:endParaRPr>
          </a:p>
          <a:p>
            <a:pPr algn="ctr" eaLnBrk="0" hangingPunct="0"/>
            <a:r>
              <a:rPr lang="en-GB" i="1" dirty="0">
                <a:latin typeface="Times" pitchFamily="84" charset="0"/>
              </a:rPr>
              <a:t>“Millions saw the apple fall, but Newton asked why.”</a:t>
            </a:r>
          </a:p>
          <a:p>
            <a:pPr eaLnBrk="0" hangingPunct="0"/>
            <a:endParaRPr lang="en-GB" dirty="0">
              <a:latin typeface="Times" pitchFamily="84" charset="0"/>
            </a:endParaRPr>
          </a:p>
          <a:p>
            <a:pPr algn="r" eaLnBrk="0" hangingPunct="0"/>
            <a:r>
              <a:rPr lang="en-GB" dirty="0">
                <a:latin typeface="Times" pitchFamily="84" charset="0"/>
              </a:rPr>
              <a:t>~ Bernard Baruch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effectLst/>
              <a:latin typeface="Times" pitchFamily="8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 txBox="1">
            <a:spLocks/>
          </p:cNvSpPr>
          <p:nvPr/>
        </p:nvSpPr>
        <p:spPr bwMode="auto">
          <a:xfrm>
            <a:off x="296863" y="265510"/>
            <a:ext cx="2474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GB" sz="3800" b="1">
              <a:solidFill>
                <a:srgbClr val="0070C0"/>
              </a:solidFill>
              <a:latin typeface="Helvetic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What 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do 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you realise </a:t>
            </a:r>
          </a:p>
          <a:p>
            <a:pPr eaLnBrk="1" hangingPunct="1">
              <a:lnSpc>
                <a:spcPct val="90000"/>
              </a:lnSpc>
            </a:pPr>
            <a:r>
              <a:rPr lang="en-GB" sz="3800" b="1">
                <a:solidFill>
                  <a:srgbClr val="0070C0"/>
                </a:solidFill>
                <a:latin typeface="Helvetica" charset="0"/>
              </a:rPr>
              <a:t>or perceive?</a:t>
            </a:r>
            <a:endParaRPr lang="en-GB" sz="3800" b="1">
              <a:latin typeface="Calibri Light" charset="0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5074A0BD-9ADF-48E4-8ECE-E412DF50D3D2}"/>
              </a:ext>
            </a:extLst>
          </p:cNvPr>
          <p:cNvSpPr/>
          <p:nvPr/>
        </p:nvSpPr>
        <p:spPr bwMode="auto">
          <a:xfrm>
            <a:off x="2915816" y="1059582"/>
            <a:ext cx="4968552" cy="3024336"/>
          </a:xfrm>
          <a:prstGeom prst="cloudCallout">
            <a:avLst/>
          </a:prstGeom>
          <a:solidFill>
            <a:schemeClr val="tx2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  <a:lumOff val="50000"/>
                </a:schemeClr>
              </a:solidFill>
              <a:effectLst/>
              <a:latin typeface="Bradley Hand ITC" panose="03070402050302030203" pitchFamily="66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b="1" dirty="0">
              <a:solidFill>
                <a:schemeClr val="bg2">
                  <a:lumMod val="50000"/>
                  <a:lumOff val="50000"/>
                </a:schemeClr>
              </a:solidFill>
              <a:latin typeface="Bradley Hand ITC" panose="03070402050302030203" pitchFamily="66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radley Hand ITC" panose="03070402050302030203" pitchFamily="66" charset="0"/>
              </a:rPr>
              <a:t>I get it!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15616" y="627534"/>
            <a:ext cx="6997700" cy="666378"/>
          </a:xfrm>
        </p:spPr>
        <p:txBody>
          <a:bodyPr/>
          <a:lstStyle/>
          <a:p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r>
              <a:rPr lang="en-US" sz="2000" dirty="0">
                <a:latin typeface="StoneSansSemibold" charset="0"/>
                <a:ea typeface="MS PGothic" charset="0"/>
              </a:rPr>
              <a:t>What do I see/notice?</a:t>
            </a: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br>
              <a:rPr lang="en-US" sz="2000" dirty="0">
                <a:latin typeface="StoneSansSemibold" charset="0"/>
                <a:ea typeface="MS PGothic" charset="0"/>
              </a:rPr>
            </a:br>
            <a:r>
              <a:rPr lang="en-US" sz="1800" dirty="0">
                <a:latin typeface="StoneSansSemibold" charset="0"/>
                <a:ea typeface="MS PGothic" charset="0"/>
              </a:rPr>
              <a:t>What, therefore, do I wonder?  What am I curious about?</a:t>
            </a:r>
            <a:br>
              <a:rPr lang="en-US" sz="1800" dirty="0">
                <a:latin typeface="StoneSansSemibold" charset="0"/>
                <a:ea typeface="MS PGothic" charset="0"/>
              </a:rPr>
            </a:br>
            <a:br>
              <a:rPr lang="en-US" sz="1800" dirty="0">
                <a:latin typeface="StoneSansSemibold" charset="0"/>
                <a:ea typeface="MS PGothic" charset="0"/>
              </a:rPr>
            </a:br>
            <a:r>
              <a:rPr lang="en-US" sz="1800" dirty="0">
                <a:latin typeface="StoneSansSemibold" charset="0"/>
                <a:ea typeface="MS PGothic" charset="0"/>
              </a:rPr>
              <a:t>I hadn’t seen that before.  That resonates!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FCF49D-5929-4847-8002-F40E02F70885}"/>
              </a:ext>
            </a:extLst>
          </p:cNvPr>
          <p:cNvSpPr/>
          <p:nvPr/>
        </p:nvSpPr>
        <p:spPr>
          <a:xfrm>
            <a:off x="4830366" y="4803998"/>
            <a:ext cx="43204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https://pixabay.com/illustrations/light-bulbs-light-bulb-light-energy-1125016/</a:t>
            </a:r>
            <a:endParaRPr lang="en-GB" sz="1000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D88799-E5AC-46CE-B378-1661BC5FA7C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18" y="1070149"/>
            <a:ext cx="4442217" cy="24987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92869"/>
      </a:dk2>
      <a:lt2>
        <a:srgbClr val="FFFFFF"/>
      </a:lt2>
      <a:accent1>
        <a:srgbClr val="5D719C"/>
      </a:accent1>
      <a:accent2>
        <a:srgbClr val="3333CC"/>
      </a:accent2>
      <a:accent3>
        <a:srgbClr val="AAACB9"/>
      </a:accent3>
      <a:accent4>
        <a:srgbClr val="DADADA"/>
      </a:accent4>
      <a:accent5>
        <a:srgbClr val="B6BBCB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StoneSansSemibold"/>
        <a:ea typeface=""/>
        <a:cs typeface=""/>
      </a:majorFont>
      <a:minorFont>
        <a:latin typeface="StoneSans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BD96815014FC4DAAF3A159B430C409" ma:contentTypeVersion="11" ma:contentTypeDescription="Create a new document." ma:contentTypeScope="" ma:versionID="d6a98f2ecdc492dbcb361b254c8e97f9">
  <xsd:schema xmlns:xsd="http://www.w3.org/2001/XMLSchema" xmlns:xs="http://www.w3.org/2001/XMLSchema" xmlns:p="http://schemas.microsoft.com/office/2006/metadata/properties" xmlns:ns2="5549f3f6-b7db-40ce-a15f-c10d2fdae267" xmlns:ns3="0cf4b3a6-91e3-43a9-a28b-3e6e49204d49" targetNamespace="http://schemas.microsoft.com/office/2006/metadata/properties" ma:root="true" ma:fieldsID="daa0fa8af8daecb2258c9cba23036aa8" ns2:_="" ns3:_="">
    <xsd:import namespace="5549f3f6-b7db-40ce-a15f-c10d2fdae267"/>
    <xsd:import namespace="0cf4b3a6-91e3-43a9-a28b-3e6e49204d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9f3f6-b7db-40ce-a15f-c10d2fdae2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4b3a6-91e3-43a9-a28b-3e6e49204d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423D85-ECC2-460E-89F1-ED1D2D24A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49f3f6-b7db-40ce-a15f-c10d2fdae267"/>
    <ds:schemaRef ds:uri="0cf4b3a6-91e3-43a9-a28b-3e6e49204d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F98226-F8DF-4930-BFA8-3DEF11B3077C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5549f3f6-b7db-40ce-a15f-c10d2fdae267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0cf4b3a6-91e3-43a9-a28b-3e6e49204d4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947E21-FAD3-4876-9AF6-DCE0B816C2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439</Words>
  <Application>Microsoft Office PowerPoint</Application>
  <PresentationFormat>On-screen Show (16:9)</PresentationFormat>
  <Paragraphs>121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Bradley Hand ITC</vt:lpstr>
      <vt:lpstr>Calibri Light</vt:lpstr>
      <vt:lpstr>Helvetica</vt:lpstr>
      <vt:lpstr>StoneSansSemibold</vt:lpstr>
      <vt:lpstr>Times</vt:lpstr>
      <vt:lpstr>Wingdings</vt:lpstr>
      <vt:lpstr>Default Design</vt:lpstr>
      <vt:lpstr>PowerPoint Presentation</vt:lpstr>
      <vt:lpstr>What is it? www.vbrp.scot.nhs.uk</vt:lpstr>
      <vt:lpstr>VBRP ® Tool 1 – Three levels of seeing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What do I see/notice?          What, therefore, do I wonder?  What am I curious about?  I hadn’t seen that before.  That resonates!</vt:lpstr>
      <vt:lpstr>VBRP ® Tool 1 – Three levels of seeing</vt:lpstr>
      <vt:lpstr>VBRP ® Tool 2 - NAVVY</vt:lpstr>
      <vt:lpstr>VBRP ® Tool 2 - NAVVY</vt:lpstr>
      <vt:lpstr>Bridging back to Practice</vt:lpstr>
      <vt:lpstr>Feedback from an MDT (Doctors, Consultants, Registrar, Specialist Nurses, Physiotherapist, Ward Nurses, Student Nurses, Student Doctors)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Gordon</dc:creator>
  <cp:lastModifiedBy>William Liu</cp:lastModifiedBy>
  <cp:revision>21</cp:revision>
  <dcterms:created xsi:type="dcterms:W3CDTF">2019-05-07T13:24:00Z</dcterms:created>
  <dcterms:modified xsi:type="dcterms:W3CDTF">2019-05-22T13:53:14Z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0x01010034BD96815014FC4DAAF3A159B430C409</vt:lpwstr>
  </property>
</Properties>
</file>