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</p:sldMasterIdLst>
  <p:notesMasterIdLst>
    <p:notesMasterId r:id="rId22"/>
  </p:notesMasterIdLst>
  <p:handoutMasterIdLst>
    <p:handoutMasterId r:id="rId23"/>
  </p:handoutMasterIdLst>
  <p:sldIdLst>
    <p:sldId id="582" r:id="rId5"/>
    <p:sldId id="610" r:id="rId6"/>
    <p:sldId id="583" r:id="rId7"/>
    <p:sldId id="601" r:id="rId8"/>
    <p:sldId id="602" r:id="rId9"/>
    <p:sldId id="600" r:id="rId10"/>
    <p:sldId id="603" r:id="rId11"/>
    <p:sldId id="604" r:id="rId12"/>
    <p:sldId id="611" r:id="rId13"/>
    <p:sldId id="586" r:id="rId14"/>
    <p:sldId id="593" r:id="rId15"/>
    <p:sldId id="614" r:id="rId16"/>
    <p:sldId id="613" r:id="rId17"/>
    <p:sldId id="605" r:id="rId18"/>
    <p:sldId id="616" r:id="rId19"/>
    <p:sldId id="615" r:id="rId20"/>
    <p:sldId id="608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7FEF66-AE8B-46AE-B795-0FCAE162A0C4}">
          <p14:sldIdLst>
            <p14:sldId id="582"/>
            <p14:sldId id="610"/>
            <p14:sldId id="583"/>
            <p14:sldId id="601"/>
            <p14:sldId id="602"/>
            <p14:sldId id="600"/>
            <p14:sldId id="603"/>
            <p14:sldId id="604"/>
            <p14:sldId id="611"/>
            <p14:sldId id="586"/>
            <p14:sldId id="593"/>
            <p14:sldId id="614"/>
            <p14:sldId id="613"/>
            <p14:sldId id="605"/>
            <p14:sldId id="616"/>
            <p14:sldId id="615"/>
            <p14:sldId id="6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C51640-8A5C-177E-B9A2-D9F3F66673DD}" name="Allyson McDougall" initials="AM" userId="S::allyson.mcdougall2@nes.scot.nhs.uk::da2cdff6-21b7-49e6-a2b1-547c5f965e32" providerId="AD"/>
  <p188:author id="{B1858C6D-1760-C54A-4512-48AB02FBA36A}" name="Jill Jones" initials="JJ" userId="S::Jill.Jones@nes.scot.nhs.uk::39ca9de6-c0e9-41b9-b6e2-bd8dc3ea0690" providerId="AD"/>
  <p188:author id="{A000E7C4-C8FB-9A56-8B4F-9DC6A9527FA3}" name="Jill Jones" initials="JJ" userId="S::jill.jones@nes.scot.nhs.uk::39ca9de6-c0e9-41b9-b6e2-bd8dc3ea069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 Jones" initials="JJ" lastIdx="5" clrIdx="0">
    <p:extLst>
      <p:ext uri="{19B8F6BF-5375-455C-9EA6-DF929625EA0E}">
        <p15:presenceInfo xmlns:p15="http://schemas.microsoft.com/office/powerpoint/2012/main" userId="S::Jill.Jones@nes.scot.nhs.uk::39ca9de6-c0e9-41b9-b6e2-bd8dc3ea0690" providerId="AD"/>
      </p:ext>
    </p:extLst>
  </p:cmAuthor>
  <p:cmAuthor id="2" name="Allyson McDougall" initials="AM" lastIdx="9" clrIdx="1">
    <p:extLst>
      <p:ext uri="{19B8F6BF-5375-455C-9EA6-DF929625EA0E}">
        <p15:presenceInfo xmlns:p15="http://schemas.microsoft.com/office/powerpoint/2012/main" userId="S::allyson.mcdougall2@nes.scot.nhs.uk::da2cdff6-21b7-49e6-a2b1-547c5f965e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17365E"/>
    <a:srgbClr val="044380"/>
    <a:srgbClr val="043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4178FC-BD49-4F5A-9307-FEF296864950}" v="1" dt="2023-09-18T15:20:15.0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040" autoAdjust="0"/>
  </p:normalViewPr>
  <p:slideViewPr>
    <p:cSldViewPr snapToGrid="0">
      <p:cViewPr varScale="1">
        <p:scale>
          <a:sx n="50" d="100"/>
          <a:sy n="50" d="100"/>
        </p:scale>
        <p:origin x="2386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Jones" userId="39ca9de6-c0e9-41b9-b6e2-bd8dc3ea0690" providerId="ADAL" clId="{8CF1E5B5-6858-43FC-9642-ABB6520A615A}"/>
    <pc:docChg chg="modSld">
      <pc:chgData name="Jill Jones" userId="39ca9de6-c0e9-41b9-b6e2-bd8dc3ea0690" providerId="ADAL" clId="{8CF1E5B5-6858-43FC-9642-ABB6520A615A}" dt="2023-09-11T16:11:48.844" v="15" actId="20577"/>
      <pc:docMkLst>
        <pc:docMk/>
      </pc:docMkLst>
      <pc:sldChg chg="modNotesTx">
        <pc:chgData name="Jill Jones" userId="39ca9de6-c0e9-41b9-b6e2-bd8dc3ea0690" providerId="ADAL" clId="{8CF1E5B5-6858-43FC-9642-ABB6520A615A}" dt="2023-09-11T16:10:01.446" v="0" actId="20577"/>
        <pc:sldMkLst>
          <pc:docMk/>
          <pc:sldMk cId="32772440" sldId="582"/>
        </pc:sldMkLst>
      </pc:sldChg>
      <pc:sldChg chg="modNotesTx">
        <pc:chgData name="Jill Jones" userId="39ca9de6-c0e9-41b9-b6e2-bd8dc3ea0690" providerId="ADAL" clId="{8CF1E5B5-6858-43FC-9642-ABB6520A615A}" dt="2023-09-11T16:10:34.575" v="2" actId="20577"/>
        <pc:sldMkLst>
          <pc:docMk/>
          <pc:sldMk cId="1416335986" sldId="583"/>
        </pc:sldMkLst>
      </pc:sldChg>
      <pc:sldChg chg="modNotesTx">
        <pc:chgData name="Jill Jones" userId="39ca9de6-c0e9-41b9-b6e2-bd8dc3ea0690" providerId="ADAL" clId="{8CF1E5B5-6858-43FC-9642-ABB6520A615A}" dt="2023-09-11T16:11:12.304" v="9" actId="20577"/>
        <pc:sldMkLst>
          <pc:docMk/>
          <pc:sldMk cId="1956695931" sldId="586"/>
        </pc:sldMkLst>
      </pc:sldChg>
      <pc:sldChg chg="modNotesTx">
        <pc:chgData name="Jill Jones" userId="39ca9de6-c0e9-41b9-b6e2-bd8dc3ea0690" providerId="ADAL" clId="{8CF1E5B5-6858-43FC-9642-ABB6520A615A}" dt="2023-09-11T16:11:19.990" v="10" actId="20577"/>
        <pc:sldMkLst>
          <pc:docMk/>
          <pc:sldMk cId="3504161773" sldId="593"/>
        </pc:sldMkLst>
      </pc:sldChg>
      <pc:sldChg chg="modNotesTx">
        <pc:chgData name="Jill Jones" userId="39ca9de6-c0e9-41b9-b6e2-bd8dc3ea0690" providerId="ADAL" clId="{8CF1E5B5-6858-43FC-9642-ABB6520A615A}" dt="2023-09-11T16:10:52.639" v="5" actId="20577"/>
        <pc:sldMkLst>
          <pc:docMk/>
          <pc:sldMk cId="3159656818" sldId="600"/>
        </pc:sldMkLst>
      </pc:sldChg>
      <pc:sldChg chg="modNotesTx">
        <pc:chgData name="Jill Jones" userId="39ca9de6-c0e9-41b9-b6e2-bd8dc3ea0690" providerId="ADAL" clId="{8CF1E5B5-6858-43FC-9642-ABB6520A615A}" dt="2023-09-11T16:10:39.644" v="3" actId="20577"/>
        <pc:sldMkLst>
          <pc:docMk/>
          <pc:sldMk cId="2676837049" sldId="601"/>
        </pc:sldMkLst>
      </pc:sldChg>
      <pc:sldChg chg="modNotesTx">
        <pc:chgData name="Jill Jones" userId="39ca9de6-c0e9-41b9-b6e2-bd8dc3ea0690" providerId="ADAL" clId="{8CF1E5B5-6858-43FC-9642-ABB6520A615A}" dt="2023-09-11T16:10:45.632" v="4" actId="20577"/>
        <pc:sldMkLst>
          <pc:docMk/>
          <pc:sldMk cId="276023415" sldId="602"/>
        </pc:sldMkLst>
      </pc:sldChg>
      <pc:sldChg chg="modNotesTx">
        <pc:chgData name="Jill Jones" userId="39ca9de6-c0e9-41b9-b6e2-bd8dc3ea0690" providerId="ADAL" clId="{8CF1E5B5-6858-43FC-9642-ABB6520A615A}" dt="2023-09-11T16:10:57.055" v="6" actId="20577"/>
        <pc:sldMkLst>
          <pc:docMk/>
          <pc:sldMk cId="264134476" sldId="603"/>
        </pc:sldMkLst>
      </pc:sldChg>
      <pc:sldChg chg="modNotesTx">
        <pc:chgData name="Jill Jones" userId="39ca9de6-c0e9-41b9-b6e2-bd8dc3ea0690" providerId="ADAL" clId="{8CF1E5B5-6858-43FC-9642-ABB6520A615A}" dt="2023-09-11T16:11:02.536" v="7" actId="20577"/>
        <pc:sldMkLst>
          <pc:docMk/>
          <pc:sldMk cId="102273328" sldId="604"/>
        </pc:sldMkLst>
      </pc:sldChg>
      <pc:sldChg chg="modNotesTx">
        <pc:chgData name="Jill Jones" userId="39ca9de6-c0e9-41b9-b6e2-bd8dc3ea0690" providerId="ADAL" clId="{8CF1E5B5-6858-43FC-9642-ABB6520A615A}" dt="2023-09-11T16:11:35.375" v="13" actId="20577"/>
        <pc:sldMkLst>
          <pc:docMk/>
          <pc:sldMk cId="2380925481" sldId="605"/>
        </pc:sldMkLst>
      </pc:sldChg>
      <pc:sldChg chg="modNotesTx">
        <pc:chgData name="Jill Jones" userId="39ca9de6-c0e9-41b9-b6e2-bd8dc3ea0690" providerId="ADAL" clId="{8CF1E5B5-6858-43FC-9642-ABB6520A615A}" dt="2023-09-11T16:10:29.301" v="1" actId="20577"/>
        <pc:sldMkLst>
          <pc:docMk/>
          <pc:sldMk cId="1655036386" sldId="610"/>
        </pc:sldMkLst>
      </pc:sldChg>
      <pc:sldChg chg="modNotesTx">
        <pc:chgData name="Jill Jones" userId="39ca9de6-c0e9-41b9-b6e2-bd8dc3ea0690" providerId="ADAL" clId="{8CF1E5B5-6858-43FC-9642-ABB6520A615A}" dt="2023-09-11T16:11:06.702" v="8" actId="20577"/>
        <pc:sldMkLst>
          <pc:docMk/>
          <pc:sldMk cId="326219759" sldId="611"/>
        </pc:sldMkLst>
      </pc:sldChg>
      <pc:sldChg chg="modNotesTx">
        <pc:chgData name="Jill Jones" userId="39ca9de6-c0e9-41b9-b6e2-bd8dc3ea0690" providerId="ADAL" clId="{8CF1E5B5-6858-43FC-9642-ABB6520A615A}" dt="2023-09-11T16:11:30.998" v="12" actId="20577"/>
        <pc:sldMkLst>
          <pc:docMk/>
          <pc:sldMk cId="844561781" sldId="613"/>
        </pc:sldMkLst>
      </pc:sldChg>
      <pc:sldChg chg="modNotesTx">
        <pc:chgData name="Jill Jones" userId="39ca9de6-c0e9-41b9-b6e2-bd8dc3ea0690" providerId="ADAL" clId="{8CF1E5B5-6858-43FC-9642-ABB6520A615A}" dt="2023-09-11T16:11:25.751" v="11" actId="20577"/>
        <pc:sldMkLst>
          <pc:docMk/>
          <pc:sldMk cId="589961830" sldId="614"/>
        </pc:sldMkLst>
      </pc:sldChg>
      <pc:sldChg chg="modNotesTx">
        <pc:chgData name="Jill Jones" userId="39ca9de6-c0e9-41b9-b6e2-bd8dc3ea0690" providerId="ADAL" clId="{8CF1E5B5-6858-43FC-9642-ABB6520A615A}" dt="2023-09-11T16:11:48.844" v="15" actId="20577"/>
        <pc:sldMkLst>
          <pc:docMk/>
          <pc:sldMk cId="2346467102" sldId="615"/>
        </pc:sldMkLst>
      </pc:sldChg>
      <pc:sldChg chg="modNotesTx">
        <pc:chgData name="Jill Jones" userId="39ca9de6-c0e9-41b9-b6e2-bd8dc3ea0690" providerId="ADAL" clId="{8CF1E5B5-6858-43FC-9642-ABB6520A615A}" dt="2023-09-11T16:11:40.902" v="14" actId="20577"/>
        <pc:sldMkLst>
          <pc:docMk/>
          <pc:sldMk cId="2872395463" sldId="61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B4300-6313-8B46-9B26-2D67B697A50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723FB-6E99-2049-9D1F-B3601A988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90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033F9-9747-4C45-AF6D-34EAB700324E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ED99B-AFBC-4F9E-85F8-38A7DAB60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30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ED99B-AFBC-4F9E-85F8-38A7DAB601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041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ED99B-AFBC-4F9E-85F8-38A7DAB601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65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ED99B-AFBC-4F9E-85F8-38A7DAB6015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42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ED99B-AFBC-4F9E-85F8-38A7DAB601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556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ED99B-AFBC-4F9E-85F8-38A7DAB6015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96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ED99B-AFBC-4F9E-85F8-38A7DAB6015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754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C41FC-77FD-42A5-8205-4836794DC97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388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ED99B-AFBC-4F9E-85F8-38A7DAB6015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240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ED99B-AFBC-4F9E-85F8-38A7DAB601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248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ED99B-AFBC-4F9E-85F8-38A7DAB601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886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ED99B-AFBC-4F9E-85F8-38A7DAB601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724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ED99B-AFBC-4F9E-85F8-38A7DAB601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046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ED99B-AFBC-4F9E-85F8-38A7DAB601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36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ED99B-AFBC-4F9E-85F8-38A7DAB601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778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ED99B-AFBC-4F9E-85F8-38A7DAB601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256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ED99B-AFBC-4F9E-85F8-38A7DAB601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04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anfullhead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750"/>
            <a:ext cx="9144000" cy="1418004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790947" y="252413"/>
            <a:ext cx="6992830" cy="69215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GB"/>
              <a:t>Click to edit Master title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90947" y="944563"/>
            <a:ext cx="6992830" cy="603191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66CCFF"/>
                </a:solidFill>
              </a:defRPr>
            </a:lvl1pPr>
            <a:lvl2pPr marL="457200" indent="0" algn="l">
              <a:buNone/>
              <a:defRPr>
                <a:solidFill>
                  <a:srgbClr val="66CCFF"/>
                </a:solidFill>
              </a:defRPr>
            </a:lvl2pPr>
          </a:lstStyle>
          <a:p>
            <a:pPr lvl="0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5276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64052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602568"/>
            <a:ext cx="9144000" cy="255432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5829" y="13307"/>
            <a:ext cx="38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66CCFF"/>
                </a:solidFill>
              </a:rPr>
              <a:t>NHS Education for Scotland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5222" y="1798797"/>
            <a:ext cx="7684786" cy="448626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222" y="944563"/>
            <a:ext cx="7685041" cy="69215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17375E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GB"/>
              <a:t>Click to edit Master title styles</a:t>
            </a:r>
          </a:p>
        </p:txBody>
      </p:sp>
    </p:spTree>
    <p:extLst>
      <p:ext uri="{BB962C8B-B14F-4D97-AF65-F5344CB8AC3E}">
        <p14:creationId xmlns:p14="http://schemas.microsoft.com/office/powerpoint/2010/main" val="156778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64052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602568"/>
            <a:ext cx="9144000" cy="255432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5829" y="13307"/>
            <a:ext cx="38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66CCFF"/>
                </a:solidFill>
              </a:rPr>
              <a:t>NHS Education for Scotland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5222" y="1798797"/>
            <a:ext cx="3638877" cy="448626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222" y="944563"/>
            <a:ext cx="7685041" cy="69215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17375E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GB"/>
              <a:t>Click to edit Master title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1363" y="1798638"/>
            <a:ext cx="3898900" cy="4486275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8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64052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602568"/>
            <a:ext cx="9144000" cy="255432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5829" y="13307"/>
            <a:ext cx="38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66CCFF"/>
                </a:solidFill>
              </a:rPr>
              <a:t>NHS Education for Scotland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222" y="944563"/>
            <a:ext cx="7685041" cy="69215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17375E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GB"/>
              <a:t>Click to edit Master title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765175" y="1806575"/>
            <a:ext cx="3728471" cy="4446588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881" y="1806575"/>
            <a:ext cx="3769382" cy="44465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2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64052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602568"/>
            <a:ext cx="9144000" cy="255432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5829" y="13307"/>
            <a:ext cx="38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66CCFF"/>
                </a:solidFill>
              </a:rPr>
              <a:t>NHS Education for Scotland</a:t>
            </a:r>
          </a:p>
        </p:txBody>
      </p:sp>
    </p:spTree>
    <p:extLst>
      <p:ext uri="{BB962C8B-B14F-4D97-AF65-F5344CB8AC3E}">
        <p14:creationId xmlns:p14="http://schemas.microsoft.com/office/powerpoint/2010/main" val="155482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backcov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358219" y="3808429"/>
            <a:ext cx="3271101" cy="1611983"/>
          </a:xfrm>
          <a:prstGeom prst="rect">
            <a:avLst/>
          </a:prstGeom>
          <a:solidFill>
            <a:srgbClr val="0443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tanbackcover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6848" y="3990730"/>
            <a:ext cx="2166426" cy="13645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0E085-F5B7-174D-8AE6-30A4AA640D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70" y="4073652"/>
            <a:ext cx="1123950" cy="112006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4DC6A8-325C-1F41-AD42-42D861B0BCF2}"/>
              </a:ext>
            </a:extLst>
          </p:cNvPr>
          <p:cNvCxnSpPr/>
          <p:nvPr userDrawn="1"/>
        </p:nvCxnSpPr>
        <p:spPr>
          <a:xfrm>
            <a:off x="1849120" y="3952240"/>
            <a:ext cx="0" cy="13716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62D73E6-BEFE-8A45-A7A4-B4615042A35B}"/>
              </a:ext>
            </a:extLst>
          </p:cNvPr>
          <p:cNvSpPr/>
          <p:nvPr userDrawn="1"/>
        </p:nvSpPr>
        <p:spPr>
          <a:xfrm>
            <a:off x="358219" y="5496560"/>
            <a:ext cx="8389541" cy="914400"/>
          </a:xfrm>
          <a:prstGeom prst="rect">
            <a:avLst/>
          </a:prstGeom>
          <a:solidFill>
            <a:srgbClr val="0443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D348FB-D405-DB40-BB7A-8C402E2891C4}"/>
              </a:ext>
            </a:extLst>
          </p:cNvPr>
          <p:cNvSpPr txBox="1"/>
          <p:nvPr userDrawn="1"/>
        </p:nvSpPr>
        <p:spPr>
          <a:xfrm>
            <a:off x="648374" y="5734234"/>
            <a:ext cx="78092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© NHS Education for Scotland 2021. You can copy or reproduce the information in this resource for use within </a:t>
            </a:r>
            <a:r>
              <a:rPr lang="en-US" sz="1100" err="1">
                <a:solidFill>
                  <a:schemeClr val="bg1"/>
                </a:solidFill>
              </a:rPr>
              <a:t>NHSScotland</a:t>
            </a:r>
            <a:r>
              <a:rPr lang="en-US" sz="1100">
                <a:solidFill>
                  <a:schemeClr val="bg1"/>
                </a:solidFill>
              </a:rPr>
              <a:t> and</a:t>
            </a:r>
          </a:p>
          <a:p>
            <a:r>
              <a:rPr lang="en-US" sz="1100">
                <a:solidFill>
                  <a:schemeClr val="bg1"/>
                </a:solidFill>
              </a:rPr>
              <a:t>For non-commercial educational purposes. Use of this document for commercial purposes is permitted only with the written</a:t>
            </a:r>
          </a:p>
          <a:p>
            <a:r>
              <a:rPr lang="en-US" sz="1100">
                <a:solidFill>
                  <a:schemeClr val="bg1"/>
                </a:solidFill>
              </a:rPr>
              <a:t>Permission of NES.</a:t>
            </a:r>
          </a:p>
        </p:txBody>
      </p:sp>
    </p:spTree>
    <p:extLst>
      <p:ext uri="{BB962C8B-B14F-4D97-AF65-F5344CB8AC3E}">
        <p14:creationId xmlns:p14="http://schemas.microsoft.com/office/powerpoint/2010/main" val="347204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2C4537-F160-4BA3-AC9D-ADAF42D6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F023-C7D3-BE43-A4F7-485CACFF06A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7AA7E1-B268-4D0D-B0D1-8082B74E6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F6930-4575-4BD8-B959-35E85533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EA69-B9A0-3A4A-A32C-B2418D145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627C-87FC-489B-B0AF-86A338D5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5A594-FB48-4409-A4E6-EA1FB9982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9827A-F344-4070-ABF1-322DAA606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CD6-6134-4F9A-A0F1-3B57ACBBEA1F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AAED4-D8A6-449E-B2E8-390728F6F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37917-F3EB-48B7-8342-EB38A50D5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9DED-598E-42F3-A42C-4FCF3940C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6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04DE2-1782-41C9-91BD-BA3EE2A89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2183E-7700-4F15-A077-65FCE4DFC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D5C47-579E-41D1-BA91-07ECB382D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D133D-A4E7-45AA-9120-8170C8A4C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CD6-6134-4F9A-A0F1-3B57ACBBEA1F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91869-EDF2-41B3-8803-7C6DFBD8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F7826-8E5D-4C19-8F34-9AB03B0A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9DED-598E-42F3-A42C-4FCF3940C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87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3F023-C7D3-BE43-A4F7-485CACFF06A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6EA69-B9A0-3A4A-A32C-B2418D145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4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75" r:id="rId7"/>
    <p:sldLayoutId id="2147483676" r:id="rId8"/>
    <p:sldLayoutId id="214748367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iUHHmHftQs&amp;t=1123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0E40F2-C510-4B12-A38C-C8D39E1DF1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36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Neurodiversity Affirming Approach to Appraisal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912AB-21E1-41FB-9B3D-8DD766E578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Jill Jones and Fiona Young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DC2AB5-82A7-7760-9CDB-2132B2F59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637" y="2047556"/>
            <a:ext cx="5224725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B0C12FC-428B-0577-1749-D7446FF4E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222" y="2543319"/>
            <a:ext cx="3638877" cy="374173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>
                <a:ea typeface="Source Sans Pro"/>
              </a:rPr>
              <a:t>Understanding</a:t>
            </a: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r>
              <a:rPr lang="en-US">
                <a:ea typeface="Source Sans Pro"/>
              </a:rPr>
              <a:t>Recognition</a:t>
            </a: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r>
              <a:rPr lang="en-US">
                <a:ea typeface="Source Sans Pro"/>
              </a:rPr>
              <a:t>Acceptance</a:t>
            </a: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r>
              <a:rPr lang="en-US">
                <a:ea typeface="Source Sans Pro"/>
              </a:rPr>
              <a:t>Support</a:t>
            </a: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endParaRPr lang="en-US">
              <a:ea typeface="Source Sans Pr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43A8C-8076-7CEF-0610-2D676BD9B1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222" y="682408"/>
            <a:ext cx="7685041" cy="9543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What is Neurodiversity affirming practice?</a:t>
            </a:r>
          </a:p>
        </p:txBody>
      </p:sp>
      <p:pic>
        <p:nvPicPr>
          <p:cNvPr id="4" name="Picture 4" descr="Silver scissors on a blush pink background">
            <a:extLst>
              <a:ext uri="{FF2B5EF4-FFF2-40B4-BE49-F238E27FC236}">
                <a16:creationId xmlns:a16="http://schemas.microsoft.com/office/drawing/2014/main" id="{375DD4FE-18E8-8338-FC23-094D65DBC2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363" y="2092325"/>
            <a:ext cx="3898900" cy="3898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669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35CB1E4F-E0AB-6CDD-188B-734F04C210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222" y="2700613"/>
            <a:ext cx="3638877" cy="35844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Source Sans Pro"/>
              </a:rPr>
              <a:t>Strengths</a:t>
            </a:r>
            <a:endParaRPr lang="en-US"/>
          </a:p>
          <a:p>
            <a:pPr marL="0" indent="0">
              <a:buNone/>
            </a:pPr>
            <a:r>
              <a:rPr lang="en-US">
                <a:ea typeface="Source Sans Pro"/>
              </a:rPr>
              <a:t>Benefits</a:t>
            </a:r>
          </a:p>
          <a:p>
            <a:pPr marL="0" indent="0">
              <a:buNone/>
            </a:pPr>
            <a:r>
              <a:rPr lang="en-US">
                <a:ea typeface="Source Sans Pro"/>
              </a:rPr>
              <a:t>Outcomes</a:t>
            </a:r>
          </a:p>
          <a:p>
            <a:endParaRPr lang="en-US">
              <a:ea typeface="Source Sans Pr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BF851-EACD-7B95-D344-AC6490F51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222" y="616614"/>
            <a:ext cx="7752559" cy="106832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Valuing and celebrating ND in the population and the workforce</a:t>
            </a:r>
          </a:p>
          <a:p>
            <a:pPr>
              <a:lnSpc>
                <a:spcPct val="90000"/>
              </a:lnSpc>
            </a:pPr>
            <a:endParaRPr lang="en-GB">
              <a:ea typeface="Source Sans Pro"/>
            </a:endParaRPr>
          </a:p>
          <a:p>
            <a:pPr>
              <a:lnSpc>
                <a:spcPct val="90000"/>
              </a:lnSpc>
            </a:pPr>
            <a:endParaRPr lang="en-GB">
              <a:ea typeface="Source Sans Pro"/>
            </a:endParaRPr>
          </a:p>
        </p:txBody>
      </p:sp>
      <p:pic>
        <p:nvPicPr>
          <p:cNvPr id="7" name="Picture 7" descr="Colourful strings being woven togehter">
            <a:extLst>
              <a:ext uri="{FF2B5EF4-FFF2-40B4-BE49-F238E27FC236}">
                <a16:creationId xmlns:a16="http://schemas.microsoft.com/office/drawing/2014/main" id="{7445EFBB-7F3E-85A4-C0C4-5B840C0324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363" y="2740518"/>
            <a:ext cx="3898900" cy="2602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4161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552B1-C7AF-1976-07DF-C3D7D8A12D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Source Sans Pro"/>
              </a:rPr>
              <a:t>Neurodiversity Affirming Practice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8B0E54-BB75-CF18-74B0-26AE60D41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93" y="1716593"/>
            <a:ext cx="7021584" cy="370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BE0D08-087B-BB67-9D77-62B312CEEB3F}"/>
              </a:ext>
            </a:extLst>
          </p:cNvPr>
          <p:cNvSpPr txBox="1"/>
          <p:nvPr/>
        </p:nvSpPr>
        <p:spPr>
          <a:xfrm>
            <a:off x="505437" y="5517858"/>
            <a:ext cx="83218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212121"/>
                </a:solidFill>
                <a:latin typeface="source sans pro"/>
                <a:ea typeface="source sans pro"/>
              </a:rPr>
              <a:t>Doherty M, McCowan S, Shaw SC. Autistic SPACE: a novel framework for meeting the needs of autistic people in healthcare settings. Br J Hosp Med (Lond). 2023 Apr 2;84(4):1-9. </a:t>
            </a:r>
            <a:r>
              <a:rPr lang="en-US" sz="1600" err="1">
                <a:solidFill>
                  <a:srgbClr val="212121"/>
                </a:solidFill>
                <a:latin typeface="source sans pro"/>
                <a:ea typeface="source sans pro"/>
              </a:rPr>
              <a:t>doi</a:t>
            </a:r>
            <a:r>
              <a:rPr lang="en-US" sz="1600">
                <a:solidFill>
                  <a:srgbClr val="212121"/>
                </a:solidFill>
                <a:latin typeface="source sans pro"/>
                <a:ea typeface="source sans pro"/>
              </a:rPr>
              <a:t>: 10.12968/hmed.2023.0006. </a:t>
            </a:r>
            <a:r>
              <a:rPr lang="en-US" sz="1600" err="1">
                <a:solidFill>
                  <a:srgbClr val="212121"/>
                </a:solidFill>
                <a:latin typeface="source sans pro"/>
                <a:ea typeface="source sans pro"/>
              </a:rPr>
              <a:t>Epub</a:t>
            </a:r>
            <a:r>
              <a:rPr lang="en-US" sz="1600">
                <a:solidFill>
                  <a:srgbClr val="212121"/>
                </a:solidFill>
                <a:latin typeface="source sans pro"/>
                <a:ea typeface="source sans pro"/>
              </a:rPr>
              <a:t> 2023 Apr 17. PMID: 37127416</a:t>
            </a:r>
            <a:endParaRPr lang="en-US" sz="1600">
              <a:latin typeface="source sans pro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89961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7FAAAB-E02C-C861-4BA2-658E57BA8B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ea typeface="Source Sans Pro"/>
              </a:rPr>
              <a:t>Getting to know the person</a:t>
            </a:r>
            <a:endParaRPr lang="en-US">
              <a:ea typeface="Source Sans Pro"/>
            </a:endParaRPr>
          </a:p>
          <a:p>
            <a:pPr marL="0" indent="0">
              <a:buNone/>
            </a:pPr>
            <a:endParaRPr lang="en-GB">
              <a:ea typeface="Source Sans Pro"/>
            </a:endParaRPr>
          </a:p>
          <a:p>
            <a:pPr marL="0" indent="0">
              <a:buNone/>
            </a:pPr>
            <a:r>
              <a:rPr lang="en-GB" dirty="0">
                <a:ea typeface="Source Sans Pro"/>
              </a:rPr>
              <a:t>Consider how colleague feedback can work</a:t>
            </a:r>
          </a:p>
          <a:p>
            <a:pPr marL="0" indent="0">
              <a:buNone/>
            </a:pPr>
            <a:endParaRPr lang="en-GB">
              <a:ea typeface="Source Sans Pro"/>
            </a:endParaRPr>
          </a:p>
          <a:p>
            <a:pPr marL="0" indent="0">
              <a:buNone/>
            </a:pPr>
            <a:r>
              <a:rPr lang="en-GB" dirty="0">
                <a:ea typeface="Source Sans Pro"/>
              </a:rPr>
              <a:t>Organisations and professional bodies </a:t>
            </a:r>
          </a:p>
          <a:p>
            <a:endParaRPr lang="en-GB">
              <a:ea typeface="Source Sans Pro"/>
            </a:endParaRPr>
          </a:p>
          <a:p>
            <a:endParaRPr lang="en-GB">
              <a:ea typeface="Source Sans Pro"/>
            </a:endParaRPr>
          </a:p>
          <a:p>
            <a:endParaRPr lang="en-GB">
              <a:ea typeface="Source Sans Pr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587E4-1A14-91CC-540B-44CAD538F6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Source Sans Pro"/>
              </a:rPr>
              <a:t>ND Affirming Appraisal</a:t>
            </a:r>
            <a:endParaRPr lang="en-US"/>
          </a:p>
        </p:txBody>
      </p:sp>
      <p:pic>
        <p:nvPicPr>
          <p:cNvPr id="5" name="Picture Placeholder 4" descr="A person looking at a pen&#10;&#10;Description automatically generated">
            <a:extLst>
              <a:ext uri="{FF2B5EF4-FFF2-40B4-BE49-F238E27FC236}">
                <a16:creationId xmlns:a16="http://schemas.microsoft.com/office/drawing/2014/main" id="{A8BABE6C-871A-FED9-1E27-58B3CA0565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4532" y="1798638"/>
            <a:ext cx="3640108" cy="4486275"/>
          </a:xfrm>
        </p:spPr>
      </p:pic>
    </p:spTree>
    <p:extLst>
      <p:ext uri="{BB962C8B-B14F-4D97-AF65-F5344CB8AC3E}">
        <p14:creationId xmlns:p14="http://schemas.microsoft.com/office/powerpoint/2010/main" val="844561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DCD17A-4EF7-69C9-9579-D6B59CA579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What easy steps could you take now to make your appraisals  more ND affirming?</a:t>
            </a:r>
          </a:p>
          <a:p>
            <a:endParaRPr lang="en-GB">
              <a:ea typeface="Source Sans Pro"/>
            </a:endParaRPr>
          </a:p>
          <a:p>
            <a:endParaRPr lang="en-GB"/>
          </a:p>
          <a:p>
            <a:endParaRPr lang="en-GB">
              <a:ea typeface="Source Sans Pr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54BA5-DBE3-BCC1-448A-D83A2F08B2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Over to you</a:t>
            </a:r>
          </a:p>
        </p:txBody>
      </p:sp>
      <p:pic>
        <p:nvPicPr>
          <p:cNvPr id="4" name="Picture 3" descr="A close-up of a plant growing from dirt&#10;&#10;Description automatically generated">
            <a:extLst>
              <a:ext uri="{FF2B5EF4-FFF2-40B4-BE49-F238E27FC236}">
                <a16:creationId xmlns:a16="http://schemas.microsoft.com/office/drawing/2014/main" id="{B3238CC8-FB8A-CCAD-06CE-9D8105CFBC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268" y="3584436"/>
            <a:ext cx="3893388" cy="22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25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04064-BB6D-4179-B7C8-3C24ABDD7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354" y="1798797"/>
            <a:ext cx="7041822" cy="4486261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Changing landscape and workforce needs</a:t>
            </a:r>
          </a:p>
          <a:p>
            <a:r>
              <a:rPr lang="en-GB"/>
              <a:t>Ambition that all practice should be ND informed</a:t>
            </a:r>
          </a:p>
          <a:p>
            <a:r>
              <a:rPr lang="en-GB"/>
              <a:t>Theory into practice </a:t>
            </a:r>
          </a:p>
          <a:p>
            <a:r>
              <a:rPr lang="en-GB"/>
              <a:t>How?</a:t>
            </a:r>
          </a:p>
          <a:p>
            <a:pPr lvl="1"/>
            <a:r>
              <a:rPr lang="en-GB"/>
              <a:t>Listening to experience</a:t>
            </a:r>
          </a:p>
          <a:p>
            <a:pPr lvl="1"/>
            <a:r>
              <a:rPr lang="en-GB"/>
              <a:t>Listening to the workforce and what they need</a:t>
            </a:r>
          </a:p>
          <a:p>
            <a:pPr lvl="1"/>
            <a:r>
              <a:rPr lang="en-GB"/>
              <a:t>Paying attention to what evidence is available from research and science</a:t>
            </a:r>
          </a:p>
          <a:p>
            <a:endParaRPr lang="en-GB"/>
          </a:p>
          <a:p>
            <a:pPr lvl="1"/>
            <a:endParaRPr lang="en-GB"/>
          </a:p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30949B-3FB6-4A65-A3FA-95D0BB89E4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0408" y="56735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/>
              <a:t>Supporting Neurodevelopmentally Informed Practice – Improving Inequality</a:t>
            </a:r>
          </a:p>
        </p:txBody>
      </p:sp>
    </p:spTree>
    <p:extLst>
      <p:ext uri="{BB962C8B-B14F-4D97-AF65-F5344CB8AC3E}">
        <p14:creationId xmlns:p14="http://schemas.microsoft.com/office/powerpoint/2010/main" val="2872395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6EEC1E-ABE8-7153-C379-B3ABEA0D0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err="1"/>
              <a:t>Turas</a:t>
            </a:r>
            <a:r>
              <a:rPr lang="en-GB"/>
              <a:t> page</a:t>
            </a:r>
          </a:p>
          <a:p>
            <a:r>
              <a:rPr lang="en-GB"/>
              <a:t>Specific training opportunities</a:t>
            </a:r>
          </a:p>
          <a:p>
            <a:pPr lvl="1"/>
            <a:r>
              <a:rPr lang="en-GB"/>
              <a:t>Related to key priorities, with the goal of reducing inequality</a:t>
            </a:r>
          </a:p>
          <a:p>
            <a:pPr lvl="2"/>
            <a:r>
              <a:rPr lang="en-GB"/>
              <a:t>Awareness, recognition, assessment and diagnosis</a:t>
            </a:r>
          </a:p>
          <a:p>
            <a:pPr lvl="2"/>
            <a:r>
              <a:rPr lang="en-GB"/>
              <a:t>Person centred supports and intervention </a:t>
            </a:r>
          </a:p>
          <a:p>
            <a:pPr lvl="1"/>
            <a:r>
              <a:rPr lang="en-GB"/>
              <a:t>Live, online or face to face</a:t>
            </a:r>
          </a:p>
          <a:p>
            <a:pPr lvl="1"/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A125D-0419-7D09-936E-1BD7922FC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NES training opportunities</a:t>
            </a:r>
          </a:p>
          <a:p>
            <a:endParaRPr lang="en-GB">
              <a:highlight>
                <a:srgbClr val="FFFF00"/>
              </a:highlight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346467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80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2AFFD1-5B69-9F20-8B26-32F8A236C5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dirty="0">
                <a:effectLst/>
                <a:latin typeface="Calibri"/>
                <a:ea typeface="Calibri" panose="020F0502020204030204" pitchFamily="34" charset="0"/>
              </a:rPr>
              <a:t>Language</a:t>
            </a:r>
          </a:p>
          <a:p>
            <a:pPr lvl="1"/>
            <a:r>
              <a:rPr lang="en-GB" dirty="0">
                <a:effectLst/>
                <a:latin typeface="Calibri"/>
                <a:ea typeface="Calibri" panose="020F0502020204030204" pitchFamily="34" charset="0"/>
              </a:rPr>
              <a:t>Why has language become so important?</a:t>
            </a:r>
          </a:p>
          <a:p>
            <a:pPr lvl="1"/>
            <a:r>
              <a:rPr lang="en-GB" dirty="0">
                <a:latin typeface="Calibri"/>
                <a:ea typeface="Calibri" panose="020F0502020204030204" pitchFamily="34" charset="0"/>
              </a:rPr>
              <a:t>Taking a strengths based, affirming approach</a:t>
            </a:r>
          </a:p>
          <a:p>
            <a:r>
              <a:rPr lang="en-GB" dirty="0">
                <a:latin typeface="Calibri"/>
                <a:ea typeface="Calibri" panose="020F0502020204030204" pitchFamily="34" charset="0"/>
              </a:rPr>
              <a:t>ND Umbrella</a:t>
            </a:r>
          </a:p>
          <a:p>
            <a:r>
              <a:rPr lang="en-GB" dirty="0">
                <a:effectLst/>
                <a:latin typeface="Calibri"/>
                <a:ea typeface="Calibri" panose="020F0502020204030204" pitchFamily="34" charset="0"/>
              </a:rPr>
              <a:t>Appraisal in a ND affirming way</a:t>
            </a:r>
            <a:r>
              <a:rPr lang="en-GB" dirty="0">
                <a:latin typeface="Calibri"/>
                <a:ea typeface="Calibri" panose="020F0502020204030204" pitchFamily="34" charset="0"/>
              </a:rPr>
              <a:t> 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GB" dirty="0">
                <a:latin typeface="Calibri"/>
                <a:ea typeface="Calibri" panose="020F0502020204030204" pitchFamily="34" charset="0"/>
              </a:rPr>
              <a:t>What might this look like?</a:t>
            </a:r>
            <a:endParaRPr lang="en-GB" dirty="0">
              <a:latin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CA78F-4AD3-B46B-C960-956BA6A108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6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Neurodiversity Affirming Approach to Appraisal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03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65222" y="1639249"/>
            <a:ext cx="7684786" cy="46458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2400"/>
              <a:t>How language drives change</a:t>
            </a:r>
            <a:endParaRPr lang="en-GB" sz="2400">
              <a:ea typeface="Source Sans Pro"/>
            </a:endParaRPr>
          </a:p>
          <a:p>
            <a:r>
              <a:rPr lang="en-GB" sz="2400">
                <a:ea typeface="Source Sans Pro"/>
              </a:rPr>
              <a:t>Pace of change</a:t>
            </a:r>
          </a:p>
          <a:p>
            <a:r>
              <a:rPr lang="en-GB" sz="2400" b="1" u="sng">
                <a:ea typeface="Source Sans Pro"/>
              </a:rPr>
              <a:t>Always</a:t>
            </a:r>
            <a:r>
              <a:rPr lang="en-GB" sz="2400">
                <a:ea typeface="Source Sans Pro"/>
              </a:rPr>
              <a:t> an individual choice</a:t>
            </a:r>
          </a:p>
          <a:p>
            <a:pPr lvl="1"/>
            <a:endParaRPr lang="en-GB" sz="2000"/>
          </a:p>
          <a:p>
            <a:r>
              <a:rPr lang="en-GB" sz="2400"/>
              <a:t>What do we mean when we talk about:</a:t>
            </a:r>
            <a:endParaRPr lang="en-GB" sz="2400">
              <a:ea typeface="Source Sans Pro"/>
            </a:endParaRPr>
          </a:p>
          <a:p>
            <a:pPr lvl="1"/>
            <a:r>
              <a:rPr lang="en-GB" sz="2000"/>
              <a:t>Neurodiversity</a:t>
            </a:r>
            <a:endParaRPr lang="en-GB" sz="2000">
              <a:ea typeface="Source Sans Pro"/>
            </a:endParaRPr>
          </a:p>
          <a:p>
            <a:pPr lvl="1"/>
            <a:r>
              <a:rPr lang="en-GB" sz="2000"/>
              <a:t>Neurodivergent</a:t>
            </a:r>
            <a:endParaRPr lang="en-GB"/>
          </a:p>
          <a:p>
            <a:pPr lvl="1"/>
            <a:r>
              <a:rPr lang="en-GB" sz="2000">
                <a:ea typeface="Source Sans Pro"/>
              </a:rPr>
              <a:t>Neurodiversity affirming</a:t>
            </a:r>
          </a:p>
          <a:p>
            <a:endParaRPr lang="en-GB" sz="2400">
              <a:ea typeface="Source Sans Pro"/>
            </a:endParaRPr>
          </a:p>
          <a:p>
            <a:r>
              <a:rPr lang="en-GB" sz="2400">
                <a:ea typeface="Source Sans Pro"/>
                <a:hlinkClick r:id="rId3"/>
              </a:rPr>
              <a:t>Prof Sue Fletcher-Watson</a:t>
            </a:r>
            <a:endParaRPr lang="en-GB" sz="2400">
              <a:ea typeface="Source Sans Pro"/>
            </a:endParaRPr>
          </a:p>
          <a:p>
            <a:pPr lvl="1"/>
            <a:endParaRPr lang="en-GB" sz="2000"/>
          </a:p>
          <a:p>
            <a:r>
              <a:rPr lang="en-GB" sz="2400"/>
              <a:t>Differences, not deficit </a:t>
            </a:r>
            <a:endParaRPr lang="en-GB" sz="2400">
              <a:ea typeface="Source Sans Pro"/>
            </a:endParaRPr>
          </a:p>
          <a:p>
            <a:pPr lvl="1"/>
            <a:endParaRPr lang="en-GB" sz="200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2231" y="643887"/>
            <a:ext cx="8719794" cy="995362"/>
          </a:xfrm>
        </p:spPr>
        <p:txBody>
          <a:bodyPr>
            <a:noAutofit/>
          </a:bodyPr>
          <a:lstStyle/>
          <a:p>
            <a:pPr algn="l"/>
            <a:r>
              <a:rPr lang="en-GB" sz="3600"/>
              <a:t>Language – why is it so important?</a:t>
            </a:r>
          </a:p>
        </p:txBody>
      </p:sp>
    </p:spTree>
    <p:extLst>
      <p:ext uri="{BB962C8B-B14F-4D97-AF65-F5344CB8AC3E}">
        <p14:creationId xmlns:p14="http://schemas.microsoft.com/office/powerpoint/2010/main" val="1416335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2A05B-BD1C-4F30-99ED-E6B6A883CA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Source Sans Pro"/>
              </a:rPr>
              <a:t>Neurodivergence umbrella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A3933B-28B9-2EBA-40BF-27A0C6165DC5}"/>
              </a:ext>
            </a:extLst>
          </p:cNvPr>
          <p:cNvSpPr/>
          <p:nvPr/>
        </p:nvSpPr>
        <p:spPr>
          <a:xfrm>
            <a:off x="646441" y="3974732"/>
            <a:ext cx="1043623" cy="535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77C9679B-68C0-2534-E0EA-0616BA3351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310" y="1781883"/>
            <a:ext cx="8781697" cy="46904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E1547D-599B-C596-BA1D-7D6AFD069EF2}"/>
              </a:ext>
            </a:extLst>
          </p:cNvPr>
          <p:cNvSpPr/>
          <p:nvPr/>
        </p:nvSpPr>
        <p:spPr>
          <a:xfrm>
            <a:off x="798841" y="4127132"/>
            <a:ext cx="1043623" cy="535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83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004718-D5B9-5C91-48AD-E255093702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7CF19-0CB7-4671-D1B7-23BCF3774D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>
                <a:ea typeface="Source Sans Pro"/>
              </a:rPr>
              <a:t>Moving away from deficits-based models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DF5072-A300-15CD-E370-2439410202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4885"/>
            <a:ext cx="9144000" cy="4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CF9DF9-D49D-B91D-F66A-8FE8520A9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5319" y="1548757"/>
            <a:ext cx="4059026" cy="47832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Source Sans Pro"/>
              </a:rPr>
              <a:t>Physical health</a:t>
            </a:r>
          </a:p>
          <a:p>
            <a:r>
              <a:rPr lang="en-GB">
                <a:ea typeface="Source Sans Pro"/>
              </a:rPr>
              <a:t>Mental health</a:t>
            </a:r>
          </a:p>
          <a:p>
            <a:r>
              <a:rPr lang="en-GB">
                <a:ea typeface="Source Sans Pro"/>
              </a:rPr>
              <a:t>Death by suicide </a:t>
            </a:r>
          </a:p>
          <a:p>
            <a:r>
              <a:rPr lang="en-GB">
                <a:ea typeface="Source Sans Pro"/>
              </a:rPr>
              <a:t>Quality of life</a:t>
            </a:r>
          </a:p>
          <a:p>
            <a:r>
              <a:rPr lang="en-GB">
                <a:ea typeface="Source Sans Pro"/>
              </a:rPr>
              <a:t>Education and employment</a:t>
            </a:r>
          </a:p>
          <a:p>
            <a:r>
              <a:rPr lang="en-GB">
                <a:ea typeface="Source Sans Pro"/>
              </a:rPr>
              <a:t>Criminal justice and related settings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B648C-8A8F-F348-3A61-5D7C67613B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053" y="526000"/>
            <a:ext cx="4079947" cy="8613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4000">
                <a:ea typeface="Source Sans Pro"/>
              </a:rPr>
              <a:t>Inequality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244A8-5451-93C7-44F7-76951CA19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704" y="1548757"/>
            <a:ext cx="3516977" cy="497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5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8034BE-DD2C-129A-86B0-5776978B90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Source Sans Pro"/>
              </a:rPr>
              <a:t>Prevalence?</a:t>
            </a:r>
          </a:p>
          <a:p>
            <a:r>
              <a:rPr lang="en-GB">
                <a:ea typeface="Source Sans Pro"/>
              </a:rPr>
              <a:t>Presentation</a:t>
            </a:r>
          </a:p>
          <a:p>
            <a:r>
              <a:rPr lang="en-GB">
                <a:ea typeface="Source Sans Pro"/>
              </a:rPr>
              <a:t>Masking / camouflage</a:t>
            </a:r>
          </a:p>
          <a:p>
            <a:endParaRPr lang="en-GB">
              <a:ea typeface="Source Sans Pro"/>
            </a:endParaRPr>
          </a:p>
          <a:p>
            <a:endParaRPr lang="en-GB">
              <a:ea typeface="Source Sans Pro"/>
            </a:endParaRPr>
          </a:p>
          <a:p>
            <a:endParaRPr lang="en-GB">
              <a:ea typeface="Source Sans Pr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5E090-D6B4-519D-EE8C-F7AAE1FCEE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Source Sans Pro"/>
              </a:rPr>
              <a:t>A note about women and girls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4A95B-770C-5674-36D4-B6E99BD26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764" y="1798797"/>
            <a:ext cx="2778244" cy="42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4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017975-CE57-5023-03BC-E6B55B60E9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>
                <a:ea typeface="Source Sans Pro"/>
              </a:rPr>
              <a:t>Social media</a:t>
            </a:r>
          </a:p>
          <a:p>
            <a:endParaRPr lang="en-GB">
              <a:ea typeface="Source Sans Pro"/>
            </a:endParaRPr>
          </a:p>
          <a:p>
            <a:r>
              <a:rPr lang="en-GB">
                <a:ea typeface="Source Sans Pro"/>
              </a:rPr>
              <a:t>Role models / celebrities</a:t>
            </a:r>
          </a:p>
          <a:p>
            <a:endParaRPr lang="en-GB">
              <a:ea typeface="Source Sans Pro"/>
            </a:endParaRPr>
          </a:p>
          <a:p>
            <a:r>
              <a:rPr lang="en-GB">
                <a:ea typeface="Source Sans Pro"/>
              </a:rPr>
              <a:t>Increasing requests for diagnostic assessment</a:t>
            </a:r>
          </a:p>
          <a:p>
            <a:endParaRPr lang="en-GB">
              <a:ea typeface="Source Sans Pro"/>
            </a:endParaRPr>
          </a:p>
          <a:p>
            <a:r>
              <a:rPr lang="en-GB">
                <a:ea typeface="Source Sans Pro"/>
              </a:rPr>
              <a:t>Importance of neurodiversity affirming practice across all services</a:t>
            </a:r>
          </a:p>
          <a:p>
            <a:endParaRPr lang="en-GB">
              <a:ea typeface="Source Sans Pro"/>
            </a:endParaRPr>
          </a:p>
          <a:p>
            <a:endParaRPr lang="en-GB">
              <a:ea typeface="Source Sans Pr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19CA3-A6FE-4D66-08E9-9923B8F37D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Source Sans Pro"/>
              </a:rPr>
              <a:t>Rising awareness</a:t>
            </a:r>
          </a:p>
        </p:txBody>
      </p:sp>
    </p:spTree>
    <p:extLst>
      <p:ext uri="{BB962C8B-B14F-4D97-AF65-F5344CB8AC3E}">
        <p14:creationId xmlns:p14="http://schemas.microsoft.com/office/powerpoint/2010/main" val="10227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ud with icons from it&#10;&#10;Description automatically generated">
            <a:extLst>
              <a:ext uri="{FF2B5EF4-FFF2-40B4-BE49-F238E27FC236}">
                <a16:creationId xmlns:a16="http://schemas.microsoft.com/office/drawing/2014/main" id="{64CDD837-ED32-936D-E5E0-E099911699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" y="1012131"/>
            <a:ext cx="8963025" cy="5041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2197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21.0.2123"/>
  <p:tag name="SLIDO_PRESENTATION_ID" val="00000000-0000-0000-0000-000000000000"/>
  <p:tag name="SLIDO_EVENT_UUID" val="e7645179-e70b-4796-8adf-f9873f271a88"/>
  <p:tag name="SLIDO_EVENT_SECTION_UUID" val="9d2f7872-1949-4c34-96e0-6432f685e0e3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549f3f6-b7db-40ce-a15f-c10d2fdae267">
      <UserInfo>
        <DisplayName>McDougall, Allyson</DisplayName>
        <AccountId>4989</AccountId>
        <AccountType/>
      </UserInfo>
    </SharedWithUsers>
    <FIRSTNAME xmlns="0cf4b3a6-91e3-43a9-a28b-3e6e49204d49" xsi:nil="true"/>
    <GMC xmlns="0cf4b3a6-91e3-43a9-a28b-3e6e49204d49" xsi:nil="true"/>
    <TaxCatchAll xmlns="5549f3f6-b7db-40ce-a15f-c10d2fdae267" xsi:nil="true"/>
    <LASTNAME xmlns="0cf4b3a6-91e3-43a9-a28b-3e6e49204d49" xsi:nil="true"/>
    <lcf76f155ced4ddcb4097134ff3c332f xmlns="0cf4b3a6-91e3-43a9-a28b-3e6e49204d4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BD96815014FC4DAAF3A159B430C409" ma:contentTypeVersion="24" ma:contentTypeDescription="Create a new document." ma:contentTypeScope="" ma:versionID="fcf8c76a23cfc2dcb6ab407549304e74">
  <xsd:schema xmlns:xsd="http://www.w3.org/2001/XMLSchema" xmlns:xs="http://www.w3.org/2001/XMLSchema" xmlns:p="http://schemas.microsoft.com/office/2006/metadata/properties" xmlns:ns2="5549f3f6-b7db-40ce-a15f-c10d2fdae267" xmlns:ns3="0cf4b3a6-91e3-43a9-a28b-3e6e49204d49" targetNamespace="http://schemas.microsoft.com/office/2006/metadata/properties" ma:root="true" ma:fieldsID="231cc0d7d57edfa688ed303a104dea56" ns2:_="" ns3:_="">
    <xsd:import namespace="5549f3f6-b7db-40ce-a15f-c10d2fdae267"/>
    <xsd:import namespace="0cf4b3a6-91e3-43a9-a28b-3e6e49204d4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LengthInSeconds" minOccurs="0"/>
                <xsd:element ref="ns3:FIRSTNAME" minOccurs="0"/>
                <xsd:element ref="ns3:LASTNAME" minOccurs="0"/>
                <xsd:element ref="ns3:GM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9f3f6-b7db-40ce-a15f-c10d2fdae2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2" nillable="true" ma:displayName="Taxonomy Catch All Column" ma:hidden="true" ma:list="{aa080871-0da6-4a5a-8586-c1430601b9d6}" ma:internalName="TaxCatchAll" ma:showField="CatchAllData" ma:web="5549f3f6-b7db-40ce-a15f-c10d2fdae2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4b3a6-91e3-43a9-a28b-3e6e49204d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6ac32b6-d060-42fb-93c0-6c46742e1a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FIRSTNAME" ma:index="27" nillable="true" ma:displayName="FIRSTNAME" ma:format="Dropdown" ma:internalName="FIRSTNAME">
      <xsd:simpleType>
        <xsd:restriction base="dms:Text">
          <xsd:maxLength value="255"/>
        </xsd:restriction>
      </xsd:simpleType>
    </xsd:element>
    <xsd:element name="LASTNAME" ma:index="28" nillable="true" ma:displayName="LASTNAME" ma:format="Dropdown" ma:internalName="LASTNAME">
      <xsd:simpleType>
        <xsd:restriction base="dms:Text">
          <xsd:maxLength value="255"/>
        </xsd:restriction>
      </xsd:simpleType>
    </xsd:element>
    <xsd:element name="GMC" ma:index="29" nillable="true" ma:displayName="GMC" ma:format="Dropdown" ma:internalName="GMC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C60300-A213-4565-AEE6-D8B4AE5C6D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366B6E-B4C4-4F50-A7BB-B4D450358ADF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0cf4b3a6-91e3-43a9-a28b-3e6e49204d49"/>
    <ds:schemaRef ds:uri="http://www.w3.org/XML/1998/namespace"/>
    <ds:schemaRef ds:uri="http://schemas.microsoft.com/office/infopath/2007/PartnerControls"/>
    <ds:schemaRef ds:uri="5549f3f6-b7db-40ce-a15f-c10d2fdae26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16581F-00FA-4C9C-AA09-4F1629594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49f3f6-b7db-40ce-a15f-c10d2fdae267"/>
    <ds:schemaRef ds:uri="0cf4b3a6-91e3-43a9-a28b-3e6e49204d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On-screen Show (4:3)</PresentationFormat>
  <Paragraphs>105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Source Sans Pro</vt:lpstr>
      <vt:lpstr>Source Sans Pro</vt:lpstr>
      <vt:lpstr>Custom Design</vt:lpstr>
      <vt:lpstr>PowerPoint Presentation</vt:lpstr>
      <vt:lpstr>PowerPoint Presentation</vt:lpstr>
      <vt:lpstr>Language – why is it so important?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Supporting Neurodevelopmentally Informed Practice – Improving Inequality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Shiell</dc:creator>
  <cp:lastModifiedBy>William Liu</cp:lastModifiedBy>
  <cp:revision>131</cp:revision>
  <cp:lastPrinted>2022-11-15T13:13:14Z</cp:lastPrinted>
  <dcterms:modified xsi:type="dcterms:W3CDTF">2023-09-18T15:20:18Z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0x01010079C996113DDA2D41B72383971C6BC0A5</vt:lpwstr>
  </property>
  <property fmtid="{D5CDD505-2E9C-101B-9397-08002B2CF9AE}" pid="3" name="_dlc_DocIdItemGuid">
    <vt:lpwstr>eb6fd186-f39a-487c-820f-075f1d229bdc</vt:lpwstr>
  </property>
  <property fmtid="{D5CDD505-2E9C-101B-9397-08002B2CF9AE}" pid="4" name="SlidoAppVersion">
    <vt:lpwstr>0.21.0.2123</vt:lpwstr>
  </property>
</Properties>
</file>