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4" r:id="rId4"/>
    <p:sldMasterId id="2147483675" r:id="rId5"/>
  </p:sldMasterIdLst>
  <p:notesMasterIdLst>
    <p:notesMasterId r:id="rId32"/>
  </p:notesMasterIdLst>
  <p:handoutMasterIdLst>
    <p:handoutMasterId r:id="rId33"/>
  </p:handoutMasterIdLst>
  <p:sldIdLst>
    <p:sldId id="264" r:id="rId6"/>
    <p:sldId id="279" r:id="rId7"/>
    <p:sldId id="265" r:id="rId8"/>
    <p:sldId id="266" r:id="rId9"/>
    <p:sldId id="267" r:id="rId10"/>
    <p:sldId id="268" r:id="rId11"/>
    <p:sldId id="270" r:id="rId12"/>
    <p:sldId id="293" r:id="rId13"/>
    <p:sldId id="282" r:id="rId14"/>
    <p:sldId id="283" r:id="rId15"/>
    <p:sldId id="285" r:id="rId16"/>
    <p:sldId id="286" r:id="rId17"/>
    <p:sldId id="287" r:id="rId18"/>
    <p:sldId id="296" r:id="rId19"/>
    <p:sldId id="297" r:id="rId20"/>
    <p:sldId id="295" r:id="rId21"/>
    <p:sldId id="292" r:id="rId22"/>
    <p:sldId id="269" r:id="rId23"/>
    <p:sldId id="277" r:id="rId24"/>
    <p:sldId id="278" r:id="rId25"/>
    <p:sldId id="273" r:id="rId26"/>
    <p:sldId id="276" r:id="rId27"/>
    <p:sldId id="281" r:id="rId28"/>
    <p:sldId id="294" r:id="rId29"/>
    <p:sldId id="280" r:id="rId30"/>
    <p:sldId id="262"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ECB"/>
    <a:srgbClr val="CCDE90"/>
    <a:srgbClr val="F199C1"/>
    <a:srgbClr val="D69EC7"/>
    <a:srgbClr val="17365E"/>
    <a:srgbClr val="044380"/>
    <a:srgbClr val="004280"/>
    <a:srgbClr val="04306C"/>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52D40E-9178-4C49-9EEF-286E3E3D99EB}" v="2" dt="2022-04-27T11:39:08.4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82663" autoAdjust="0"/>
  </p:normalViewPr>
  <p:slideViewPr>
    <p:cSldViewPr snapToGrid="0" snapToObjects="1">
      <p:cViewPr varScale="1">
        <p:scale>
          <a:sx n="94" d="100"/>
          <a:sy n="94" d="100"/>
        </p:scale>
        <p:origin x="1181" y="67"/>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6B4300-6313-8B46-9B26-2D67B697A504}" type="datetimeFigureOut">
              <a:rPr lang="en-US" smtClean="0"/>
              <a:t>5/26/2022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2723FB-6E99-2049-9D1F-B3601A988037}" type="slidenum">
              <a:rPr lang="en-US" smtClean="0"/>
              <a:t>‹#›</a:t>
            </a:fld>
            <a:endParaRPr lang="en-US" dirty="0"/>
          </a:p>
        </p:txBody>
      </p:sp>
    </p:spTree>
    <p:extLst>
      <p:ext uri="{BB962C8B-B14F-4D97-AF65-F5344CB8AC3E}">
        <p14:creationId xmlns:p14="http://schemas.microsoft.com/office/powerpoint/2010/main" val="3209090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702BA7-0C6C-4E77-9F2A-7ED75EA6E083}" type="datetimeFigureOut">
              <a:rPr lang="en-GB" smtClean="0"/>
              <a:t>26/05/2022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F2FA71-D11C-40BB-AD2B-ACC0D3988218}" type="slidenum">
              <a:rPr lang="en-GB" smtClean="0"/>
              <a:t>‹#›</a:t>
            </a:fld>
            <a:endParaRPr lang="en-GB"/>
          </a:p>
        </p:txBody>
      </p:sp>
    </p:spTree>
    <p:extLst>
      <p:ext uri="{BB962C8B-B14F-4D97-AF65-F5344CB8AC3E}">
        <p14:creationId xmlns:p14="http://schemas.microsoft.com/office/powerpoint/2010/main" val="1086333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F2FA71-D11C-40BB-AD2B-ACC0D3988218}" type="slidenum">
              <a:rPr lang="en-GB" smtClean="0"/>
              <a:t>1</a:t>
            </a:fld>
            <a:endParaRPr lang="en-GB"/>
          </a:p>
        </p:txBody>
      </p:sp>
    </p:spTree>
    <p:extLst>
      <p:ext uri="{BB962C8B-B14F-4D97-AF65-F5344CB8AC3E}">
        <p14:creationId xmlns:p14="http://schemas.microsoft.com/office/powerpoint/2010/main" val="1913841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 went back to the CARE questionnaire, and used the shortened version with 5 Q</a:t>
            </a:r>
          </a:p>
          <a:p>
            <a:r>
              <a:rPr lang="en-GB" dirty="0"/>
              <a:t>I also wanted to know….</a:t>
            </a:r>
          </a:p>
          <a:p>
            <a:r>
              <a:rPr lang="en-GB" dirty="0"/>
              <a:t>And I was VERY keen to get comments as feedback too</a:t>
            </a:r>
          </a:p>
          <a:p>
            <a:r>
              <a:rPr lang="en-GB" dirty="0"/>
              <a:t>Then I created an anonymous questionnaire in MICROSOFT Forms – which is hosted in my safe and secure NHS Lothian O365 account. </a:t>
            </a:r>
          </a:p>
        </p:txBody>
      </p:sp>
      <p:sp>
        <p:nvSpPr>
          <p:cNvPr id="4" name="Slide Number Placeholder 3"/>
          <p:cNvSpPr>
            <a:spLocks noGrp="1"/>
          </p:cNvSpPr>
          <p:nvPr>
            <p:ph type="sldNum" sz="quarter" idx="5"/>
          </p:nvPr>
        </p:nvSpPr>
        <p:spPr/>
        <p:txBody>
          <a:bodyPr/>
          <a:lstStyle/>
          <a:p>
            <a:fld id="{96F2FA71-D11C-40BB-AD2B-ACC0D3988218}" type="slidenum">
              <a:rPr lang="en-GB" smtClean="0"/>
              <a:t>13</a:t>
            </a:fld>
            <a:endParaRPr lang="en-GB"/>
          </a:p>
        </p:txBody>
      </p:sp>
    </p:spTree>
    <p:extLst>
      <p:ext uri="{BB962C8B-B14F-4D97-AF65-F5344CB8AC3E}">
        <p14:creationId xmlns:p14="http://schemas.microsoft.com/office/powerpoint/2010/main" val="1875518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did I get patients to engage? I consented patients over the phone, then sent them an SMS with a link</a:t>
            </a:r>
          </a:p>
          <a:p>
            <a:r>
              <a:rPr lang="en-GB" dirty="0"/>
              <a:t>For F2F – I printed a QR code for my receptionist to point to after the consultation</a:t>
            </a:r>
          </a:p>
          <a:p>
            <a:r>
              <a:rPr lang="en-GB" dirty="0"/>
              <a:t>Paper copy for those who preferred, house calls, or had no smart phone</a:t>
            </a:r>
          </a:p>
        </p:txBody>
      </p:sp>
      <p:sp>
        <p:nvSpPr>
          <p:cNvPr id="4" name="Slide Number Placeholder 3"/>
          <p:cNvSpPr>
            <a:spLocks noGrp="1"/>
          </p:cNvSpPr>
          <p:nvPr>
            <p:ph type="sldNum" sz="quarter" idx="5"/>
          </p:nvPr>
        </p:nvSpPr>
        <p:spPr/>
        <p:txBody>
          <a:bodyPr/>
          <a:lstStyle/>
          <a:p>
            <a:fld id="{96F2FA71-D11C-40BB-AD2B-ACC0D3988218}" type="slidenum">
              <a:rPr lang="en-GB" smtClean="0"/>
              <a:t>14</a:t>
            </a:fld>
            <a:endParaRPr lang="en-GB"/>
          </a:p>
        </p:txBody>
      </p:sp>
    </p:spTree>
    <p:extLst>
      <p:ext uri="{BB962C8B-B14F-4D97-AF65-F5344CB8AC3E}">
        <p14:creationId xmlns:p14="http://schemas.microsoft.com/office/powerpoint/2010/main" val="29626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most GP software, there is a direct, individual SMS function. In Vision, it also becomes part of the record. </a:t>
            </a:r>
          </a:p>
        </p:txBody>
      </p:sp>
      <p:sp>
        <p:nvSpPr>
          <p:cNvPr id="4" name="Slide Number Placeholder 3"/>
          <p:cNvSpPr>
            <a:spLocks noGrp="1"/>
          </p:cNvSpPr>
          <p:nvPr>
            <p:ph type="sldNum" sz="quarter" idx="5"/>
          </p:nvPr>
        </p:nvSpPr>
        <p:spPr/>
        <p:txBody>
          <a:bodyPr/>
          <a:lstStyle/>
          <a:p>
            <a:fld id="{96F2FA71-D11C-40BB-AD2B-ACC0D3988218}" type="slidenum">
              <a:rPr lang="en-GB" smtClean="0"/>
              <a:t>15</a:t>
            </a:fld>
            <a:endParaRPr lang="en-GB"/>
          </a:p>
        </p:txBody>
      </p:sp>
    </p:spTree>
    <p:extLst>
      <p:ext uri="{BB962C8B-B14F-4D97-AF65-F5344CB8AC3E}">
        <p14:creationId xmlns:p14="http://schemas.microsoft.com/office/powerpoint/2010/main" val="583642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results end up in YOUR own, personal NHS O365 account. No one has to collate or enter anything. You can view the results in a nice pie chart/numerical form, or download as an excel spreadsheet. The comments were particularly great – 22 took the time to enter something! (often the meaty part of the PSQ discussion)</a:t>
            </a:r>
          </a:p>
        </p:txBody>
      </p:sp>
      <p:sp>
        <p:nvSpPr>
          <p:cNvPr id="4" name="Slide Number Placeholder 3"/>
          <p:cNvSpPr>
            <a:spLocks noGrp="1"/>
          </p:cNvSpPr>
          <p:nvPr>
            <p:ph type="sldNum" sz="quarter" idx="5"/>
          </p:nvPr>
        </p:nvSpPr>
        <p:spPr/>
        <p:txBody>
          <a:bodyPr/>
          <a:lstStyle/>
          <a:p>
            <a:fld id="{96F2FA71-D11C-40BB-AD2B-ACC0D3988218}" type="slidenum">
              <a:rPr lang="en-GB" smtClean="0"/>
              <a:t>16</a:t>
            </a:fld>
            <a:endParaRPr lang="en-GB"/>
          </a:p>
        </p:txBody>
      </p:sp>
    </p:spTree>
    <p:extLst>
      <p:ext uri="{BB962C8B-B14F-4D97-AF65-F5344CB8AC3E}">
        <p14:creationId xmlns:p14="http://schemas.microsoft.com/office/powerpoint/2010/main" val="2117748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in summary. This 5 CARE Question PSQ, provided an anonymised, secure way to get a PSQ – covering the RANGE of my practice (including all the phone consultations we do now). It also encourages comments, can easily be adapted to each practitioner/practice. </a:t>
            </a:r>
          </a:p>
          <a:p>
            <a:r>
              <a:rPr lang="en-GB" dirty="0"/>
              <a:t>Feel free to email me if you want to learn more, or even try it out.</a:t>
            </a:r>
          </a:p>
          <a:p>
            <a:r>
              <a:rPr lang="en-GB" dirty="0"/>
              <a:t>At the moment, I am working with NHSLOTHIAN Digital Health to develop a possibly even easier option (for both primary and secondary care doctor). The doctor logs in to send an SMS on the go (from their mobile/tablet/laptop) to the questionnaire, which is hosted on a secure platform, where only they can access the results. Perhaps I can tell you more about this at next year’s conference. Or if you are just very interested, and want to be kept in the loop, feel free to ping me an email. (CLOSE THE POLL, back to you Christiane)</a:t>
            </a:r>
          </a:p>
        </p:txBody>
      </p:sp>
      <p:sp>
        <p:nvSpPr>
          <p:cNvPr id="4" name="Slide Number Placeholder 3"/>
          <p:cNvSpPr>
            <a:spLocks noGrp="1"/>
          </p:cNvSpPr>
          <p:nvPr>
            <p:ph type="sldNum" sz="quarter" idx="5"/>
          </p:nvPr>
        </p:nvSpPr>
        <p:spPr/>
        <p:txBody>
          <a:bodyPr/>
          <a:lstStyle/>
          <a:p>
            <a:fld id="{96F2FA71-D11C-40BB-AD2B-ACC0D3988218}" type="slidenum">
              <a:rPr lang="en-GB" smtClean="0"/>
              <a:t>17</a:t>
            </a:fld>
            <a:endParaRPr lang="en-GB"/>
          </a:p>
        </p:txBody>
      </p:sp>
    </p:spTree>
    <p:extLst>
      <p:ext uri="{BB962C8B-B14F-4D97-AF65-F5344CB8AC3E}">
        <p14:creationId xmlns:p14="http://schemas.microsoft.com/office/powerpoint/2010/main" val="1383830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GB" dirty="0"/>
              <a:t>Principles apply equally to other areas of appraisal:</a:t>
            </a:r>
            <a:br>
              <a:rPr lang="en-GB" dirty="0"/>
            </a:br>
            <a:r>
              <a:rPr lang="en-GB" dirty="0"/>
              <a:t>Too</a:t>
            </a:r>
            <a:r>
              <a:rPr lang="en-GB" baseline="0" dirty="0"/>
              <a:t> much or too little supporting information</a:t>
            </a:r>
          </a:p>
          <a:p>
            <a:pPr>
              <a:buFont typeface="Arial" pitchFamily="34" charset="0"/>
              <a:buNone/>
            </a:pPr>
            <a:r>
              <a:rPr lang="en-GB" baseline="0" dirty="0"/>
              <a:t>SI appears irrelevant</a:t>
            </a:r>
          </a:p>
          <a:p>
            <a:pPr>
              <a:buFont typeface="Arial" pitchFamily="34" charset="0"/>
              <a:buNone/>
            </a:pPr>
            <a:r>
              <a:rPr lang="en-GB" baseline="0" dirty="0"/>
              <a:t>Appraisees have not recognised what they are doing that would be suitable as SI</a:t>
            </a:r>
          </a:p>
          <a:p>
            <a:pPr>
              <a:buFont typeface="Arial" pitchFamily="34" charset="0"/>
              <a:buNone/>
            </a:pPr>
            <a:r>
              <a:rPr lang="en-GB" baseline="0" dirty="0"/>
              <a:t>Not on track for revalidation</a:t>
            </a:r>
          </a:p>
          <a:p>
            <a:pPr>
              <a:buFont typeface="Arial" pitchFamily="34" charset="0"/>
              <a:buNone/>
            </a:pPr>
            <a:r>
              <a:rPr lang="en-GB" baseline="0" dirty="0"/>
              <a:t>....</a:t>
            </a:r>
            <a:endParaRPr lang="en-GB" dirty="0"/>
          </a:p>
          <a:p>
            <a:endParaRPr lang="en-GB" dirty="0"/>
          </a:p>
        </p:txBody>
      </p:sp>
      <p:sp>
        <p:nvSpPr>
          <p:cNvPr id="4" name="Slide Number Placeholder 3"/>
          <p:cNvSpPr>
            <a:spLocks noGrp="1"/>
          </p:cNvSpPr>
          <p:nvPr>
            <p:ph type="sldNum" sz="quarter" idx="5"/>
          </p:nvPr>
        </p:nvSpPr>
        <p:spPr/>
        <p:txBody>
          <a:bodyPr/>
          <a:lstStyle/>
          <a:p>
            <a:fld id="{96F2FA71-D11C-40BB-AD2B-ACC0D3988218}" type="slidenum">
              <a:rPr lang="en-GB" smtClean="0"/>
              <a:t>21</a:t>
            </a:fld>
            <a:endParaRPr lang="en-GB"/>
          </a:p>
        </p:txBody>
      </p:sp>
    </p:spTree>
    <p:extLst>
      <p:ext uri="{BB962C8B-B14F-4D97-AF65-F5344CB8AC3E}">
        <p14:creationId xmlns:p14="http://schemas.microsoft.com/office/powerpoint/2010/main" val="531692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5"/>
          </p:nvPr>
        </p:nvSpPr>
        <p:spPr/>
        <p:txBody>
          <a:bodyPr/>
          <a:lstStyle/>
          <a:p>
            <a:fld id="{7E8F2155-34E4-48BC-975B-FFB9DE965D0C}" type="slidenum">
              <a:rPr lang="en-GB" smtClean="0"/>
              <a:t>22</a:t>
            </a:fld>
            <a:endParaRPr lang="en-GB"/>
          </a:p>
        </p:txBody>
      </p:sp>
    </p:spTree>
    <p:extLst>
      <p:ext uri="{BB962C8B-B14F-4D97-AF65-F5344CB8AC3E}">
        <p14:creationId xmlns:p14="http://schemas.microsoft.com/office/powerpoint/2010/main" val="753776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buNone/>
            </a:pPr>
            <a:r>
              <a:rPr lang="en-GB" dirty="0"/>
              <a:t>From the GMC guidance:</a:t>
            </a:r>
          </a:p>
          <a:p>
            <a:pPr>
              <a:spcAft>
                <a:spcPts val="800"/>
              </a:spcAft>
            </a:pPr>
            <a:r>
              <a:rPr lang="en-GB" dirty="0"/>
              <a:t>PSQ: The purpose of reflecting on feedback from your patients is to help you to understand their experience of your practice. Patients have a unique perspective and their feedback can help you to identify areas of strength or opportunities for improvement. It can help you develop greater insight and self-awareness and challenge assumptions.</a:t>
            </a:r>
          </a:p>
          <a:p>
            <a:r>
              <a:rPr lang="en-GB" dirty="0"/>
              <a:t>MSF: To understand how the range of people you work with view your practice.</a:t>
            </a:r>
          </a:p>
          <a:p>
            <a:r>
              <a:rPr lang="en-GB" dirty="0"/>
              <a:t>To help you identify areas of strength and development, and highlight changes you could make to improve the care or services you provide.</a:t>
            </a:r>
          </a:p>
          <a:p>
            <a:r>
              <a:rPr lang="en-GB" dirty="0"/>
              <a:t>To evaluate whether changes you have made to your practice in light of earlier feedback have had a positive impact.</a:t>
            </a:r>
          </a:p>
        </p:txBody>
      </p:sp>
      <p:sp>
        <p:nvSpPr>
          <p:cNvPr id="4" name="Slide Number Placeholder 3"/>
          <p:cNvSpPr>
            <a:spLocks noGrp="1"/>
          </p:cNvSpPr>
          <p:nvPr>
            <p:ph type="sldNum" sz="quarter" idx="5"/>
          </p:nvPr>
        </p:nvSpPr>
        <p:spPr/>
        <p:txBody>
          <a:bodyPr/>
          <a:lstStyle/>
          <a:p>
            <a:fld id="{96F2FA71-D11C-40BB-AD2B-ACC0D3988218}" type="slidenum">
              <a:rPr lang="en-GB" smtClean="0"/>
              <a:t>3</a:t>
            </a:fld>
            <a:endParaRPr lang="en-GB"/>
          </a:p>
        </p:txBody>
      </p:sp>
    </p:spTree>
    <p:extLst>
      <p:ext uri="{BB962C8B-B14F-4D97-AF65-F5344CB8AC3E}">
        <p14:creationId xmlns:p14="http://schemas.microsoft.com/office/powerpoint/2010/main" val="2002369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Consider how feedback in specific roles fits in best</a:t>
            </a:r>
          </a:p>
        </p:txBody>
      </p:sp>
      <p:sp>
        <p:nvSpPr>
          <p:cNvPr id="4" name="Slide Number Placeholder 3"/>
          <p:cNvSpPr>
            <a:spLocks noGrp="1"/>
          </p:cNvSpPr>
          <p:nvPr>
            <p:ph type="sldNum" sz="quarter" idx="5"/>
          </p:nvPr>
        </p:nvSpPr>
        <p:spPr/>
        <p:txBody>
          <a:bodyPr/>
          <a:lstStyle/>
          <a:p>
            <a:fld id="{96F2FA71-D11C-40BB-AD2B-ACC0D3988218}" type="slidenum">
              <a:rPr lang="en-GB" smtClean="0"/>
              <a:t>5</a:t>
            </a:fld>
            <a:endParaRPr lang="en-GB"/>
          </a:p>
        </p:txBody>
      </p:sp>
    </p:spTree>
    <p:extLst>
      <p:ext uri="{BB962C8B-B14F-4D97-AF65-F5344CB8AC3E}">
        <p14:creationId xmlns:p14="http://schemas.microsoft.com/office/powerpoint/2010/main" val="184455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Christiane. I am Mimi Cogliano….. I’d like to take you on a whistle stop tour of a PSQ pilot we are developing in </a:t>
            </a:r>
            <a:r>
              <a:rPr lang="en-GB"/>
              <a:t>NHS Lothian…..</a:t>
            </a:r>
            <a:endParaRPr lang="en-GB" dirty="0"/>
          </a:p>
        </p:txBody>
      </p:sp>
      <p:sp>
        <p:nvSpPr>
          <p:cNvPr id="4" name="Slide Number Placeholder 3"/>
          <p:cNvSpPr>
            <a:spLocks noGrp="1"/>
          </p:cNvSpPr>
          <p:nvPr>
            <p:ph type="sldNum" sz="quarter" idx="5"/>
          </p:nvPr>
        </p:nvSpPr>
        <p:spPr/>
        <p:txBody>
          <a:bodyPr/>
          <a:lstStyle/>
          <a:p>
            <a:fld id="{96F2FA71-D11C-40BB-AD2B-ACC0D3988218}" type="slidenum">
              <a:rPr lang="en-GB" smtClean="0"/>
              <a:t>7</a:t>
            </a:fld>
            <a:endParaRPr lang="en-GB"/>
          </a:p>
        </p:txBody>
      </p:sp>
    </p:spTree>
    <p:extLst>
      <p:ext uri="{BB962C8B-B14F-4D97-AF65-F5344CB8AC3E}">
        <p14:creationId xmlns:p14="http://schemas.microsoft.com/office/powerpoint/2010/main" val="3722691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First, however, I</a:t>
            </a:r>
            <a:r>
              <a:rPr lang="en-GB" dirty="0"/>
              <a:t> would like to find out from YOU ALL, what </a:t>
            </a:r>
            <a:r>
              <a:rPr lang="en-GB" b="1" dirty="0"/>
              <a:t>you</a:t>
            </a:r>
            <a:r>
              <a:rPr lang="en-GB" dirty="0"/>
              <a:t> feel are the greatest challenges to patient feedback just now? </a:t>
            </a:r>
          </a:p>
          <a:p>
            <a:r>
              <a:rPr lang="en-GB" dirty="0"/>
              <a:t>Help us build a picture, either by single words or a sentence. </a:t>
            </a:r>
          </a:p>
          <a:p>
            <a:r>
              <a:rPr lang="en-GB" dirty="0"/>
              <a:t>If you want to just have a think about it, just minimise the box and the word cloud poll will stay open in CHAT. It will be open in CHAT until the end of my talk. </a:t>
            </a:r>
          </a:p>
        </p:txBody>
      </p:sp>
      <p:sp>
        <p:nvSpPr>
          <p:cNvPr id="4" name="Slide Number Placeholder 3"/>
          <p:cNvSpPr>
            <a:spLocks noGrp="1"/>
          </p:cNvSpPr>
          <p:nvPr>
            <p:ph type="sldNum" sz="quarter" idx="5"/>
          </p:nvPr>
        </p:nvSpPr>
        <p:spPr/>
        <p:txBody>
          <a:bodyPr/>
          <a:lstStyle/>
          <a:p>
            <a:fld id="{96F2FA71-D11C-40BB-AD2B-ACC0D3988218}" type="slidenum">
              <a:rPr lang="en-GB" smtClean="0"/>
              <a:t>8</a:t>
            </a:fld>
            <a:endParaRPr lang="en-GB"/>
          </a:p>
        </p:txBody>
      </p:sp>
    </p:spTree>
    <p:extLst>
      <p:ext uri="{BB962C8B-B14F-4D97-AF65-F5344CB8AC3E}">
        <p14:creationId xmlns:p14="http://schemas.microsoft.com/office/powerpoint/2010/main" val="208720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Almost mid-pandemic the GMC came out with new guidance as to the requirements for patient feedback. They stated that we could continue to use a questionnaire, but other examples included…</a:t>
            </a:r>
          </a:p>
          <a:p>
            <a:r>
              <a:rPr lang="en-GB" dirty="0"/>
              <a:t>They also stated that doctors should reflect on COMMENTS not just numbers</a:t>
            </a:r>
          </a:p>
          <a:p>
            <a:r>
              <a:rPr lang="en-GB" dirty="0"/>
              <a:t>Questions should be short and easy to understand, and of note is that we need to provide resources and training for both </a:t>
            </a:r>
            <a:r>
              <a:rPr lang="en-GB" b="1" dirty="0"/>
              <a:t>appraiser</a:t>
            </a:r>
            <a:r>
              <a:rPr lang="en-GB" dirty="0"/>
              <a:t> and </a:t>
            </a:r>
            <a:r>
              <a:rPr lang="en-GB" b="1" dirty="0"/>
              <a:t>appraisees</a:t>
            </a:r>
          </a:p>
          <a:p>
            <a:r>
              <a:rPr lang="en-GB" dirty="0"/>
              <a:t>A TALL ORDER INDEED</a:t>
            </a:r>
          </a:p>
        </p:txBody>
      </p:sp>
      <p:sp>
        <p:nvSpPr>
          <p:cNvPr id="4" name="Slide Number Placeholder 3"/>
          <p:cNvSpPr>
            <a:spLocks noGrp="1"/>
          </p:cNvSpPr>
          <p:nvPr>
            <p:ph type="sldNum" sz="quarter" idx="5"/>
          </p:nvPr>
        </p:nvSpPr>
        <p:spPr/>
        <p:txBody>
          <a:bodyPr/>
          <a:lstStyle/>
          <a:p>
            <a:fld id="{96F2FA71-D11C-40BB-AD2B-ACC0D3988218}" type="slidenum">
              <a:rPr lang="en-GB" smtClean="0"/>
              <a:t>9</a:t>
            </a:fld>
            <a:endParaRPr lang="en-GB"/>
          </a:p>
        </p:txBody>
      </p:sp>
    </p:spTree>
    <p:extLst>
      <p:ext uri="{BB962C8B-B14F-4D97-AF65-F5344CB8AC3E}">
        <p14:creationId xmlns:p14="http://schemas.microsoft.com/office/powerpoint/2010/main" val="782455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us, we felt this created a significant amount of uncertainty….</a:t>
            </a:r>
          </a:p>
        </p:txBody>
      </p:sp>
      <p:sp>
        <p:nvSpPr>
          <p:cNvPr id="4" name="Slide Number Placeholder 3"/>
          <p:cNvSpPr>
            <a:spLocks noGrp="1"/>
          </p:cNvSpPr>
          <p:nvPr>
            <p:ph type="sldNum" sz="quarter" idx="5"/>
          </p:nvPr>
        </p:nvSpPr>
        <p:spPr/>
        <p:txBody>
          <a:bodyPr/>
          <a:lstStyle/>
          <a:p>
            <a:fld id="{96F2FA71-D11C-40BB-AD2B-ACC0D3988218}" type="slidenum">
              <a:rPr lang="en-GB" smtClean="0"/>
              <a:t>10</a:t>
            </a:fld>
            <a:endParaRPr lang="en-GB"/>
          </a:p>
        </p:txBody>
      </p:sp>
    </p:spTree>
    <p:extLst>
      <p:ext uri="{BB962C8B-B14F-4D97-AF65-F5344CB8AC3E}">
        <p14:creationId xmlns:p14="http://schemas.microsoft.com/office/powerpoint/2010/main" val="3079023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at the specifics of each option…..</a:t>
            </a:r>
          </a:p>
        </p:txBody>
      </p:sp>
      <p:sp>
        <p:nvSpPr>
          <p:cNvPr id="4" name="Slide Number Placeholder 3"/>
          <p:cNvSpPr>
            <a:spLocks noGrp="1"/>
          </p:cNvSpPr>
          <p:nvPr>
            <p:ph type="sldNum" sz="quarter" idx="5"/>
          </p:nvPr>
        </p:nvSpPr>
        <p:spPr/>
        <p:txBody>
          <a:bodyPr/>
          <a:lstStyle/>
          <a:p>
            <a:fld id="{96F2FA71-D11C-40BB-AD2B-ACC0D3988218}" type="slidenum">
              <a:rPr lang="en-GB" smtClean="0"/>
              <a:t>11</a:t>
            </a:fld>
            <a:endParaRPr lang="en-GB"/>
          </a:p>
        </p:txBody>
      </p:sp>
    </p:spTree>
    <p:extLst>
      <p:ext uri="{BB962C8B-B14F-4D97-AF65-F5344CB8AC3E}">
        <p14:creationId xmlns:p14="http://schemas.microsoft.com/office/powerpoint/2010/main" val="421668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try to tease out where to go….I thought, </a:t>
            </a:r>
            <a:r>
              <a:rPr lang="en-GB" b="1" dirty="0"/>
              <a:t>What do we actually WANT from a PSQ </a:t>
            </a:r>
          </a:p>
        </p:txBody>
      </p:sp>
      <p:sp>
        <p:nvSpPr>
          <p:cNvPr id="4" name="Slide Number Placeholder 3"/>
          <p:cNvSpPr>
            <a:spLocks noGrp="1"/>
          </p:cNvSpPr>
          <p:nvPr>
            <p:ph type="sldNum" sz="quarter" idx="5"/>
          </p:nvPr>
        </p:nvSpPr>
        <p:spPr/>
        <p:txBody>
          <a:bodyPr/>
          <a:lstStyle/>
          <a:p>
            <a:fld id="{96F2FA71-D11C-40BB-AD2B-ACC0D3988218}" type="slidenum">
              <a:rPr lang="en-GB" smtClean="0"/>
              <a:t>12</a:t>
            </a:fld>
            <a:endParaRPr lang="en-GB"/>
          </a:p>
        </p:txBody>
      </p:sp>
    </p:spTree>
    <p:extLst>
      <p:ext uri="{BB962C8B-B14F-4D97-AF65-F5344CB8AC3E}">
        <p14:creationId xmlns:p14="http://schemas.microsoft.com/office/powerpoint/2010/main" val="3205295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150D8C-C0BE-AF46-B688-3798A8E41160}"/>
              </a:ext>
            </a:extLst>
          </p:cNvPr>
          <p:cNvSpPr/>
          <p:nvPr userDrawn="1"/>
        </p:nvSpPr>
        <p:spPr>
          <a:xfrm>
            <a:off x="0" y="131046"/>
            <a:ext cx="9144000" cy="1078161"/>
          </a:xfrm>
          <a:prstGeom prst="rect">
            <a:avLst/>
          </a:prstGeom>
          <a:solidFill>
            <a:srgbClr val="0443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0A45CC62-8A13-5942-9298-B02EC4AD42C0}"/>
              </a:ext>
            </a:extLst>
          </p:cNvPr>
          <p:cNvSpPr>
            <a:spLocks noGrp="1"/>
          </p:cNvSpPr>
          <p:nvPr>
            <p:ph type="body" sz="quarter" idx="14" hasCustomPrompt="1"/>
          </p:nvPr>
        </p:nvSpPr>
        <p:spPr>
          <a:xfrm>
            <a:off x="1487620" y="717643"/>
            <a:ext cx="5777826" cy="461084"/>
          </a:xfrm>
        </p:spPr>
        <p:txBody>
          <a:bodyPr>
            <a:normAutofit/>
          </a:bodyPr>
          <a:lstStyle>
            <a:lvl1pPr marL="0" indent="0">
              <a:buNone/>
              <a:defRPr sz="2400">
                <a:solidFill>
                  <a:srgbClr val="66CCFF"/>
                </a:solidFill>
              </a:defRPr>
            </a:lvl1pPr>
            <a:lvl2pPr marL="457200" indent="0" algn="l">
              <a:buNone/>
              <a:defRPr>
                <a:solidFill>
                  <a:srgbClr val="66CCFF"/>
                </a:solidFill>
              </a:defRPr>
            </a:lvl2pPr>
          </a:lstStyle>
          <a:p>
            <a:pPr lvl="0"/>
            <a:r>
              <a:rPr lang="en-GB" dirty="0"/>
              <a:t>Second level</a:t>
            </a:r>
          </a:p>
        </p:txBody>
      </p:sp>
      <p:pic>
        <p:nvPicPr>
          <p:cNvPr id="9" name="Picture 8">
            <a:extLst>
              <a:ext uri="{FF2B5EF4-FFF2-40B4-BE49-F238E27FC236}">
                <a16:creationId xmlns:a16="http://schemas.microsoft.com/office/drawing/2014/main" id="{E9425589-58CC-BA44-89A8-1152C02CA9A7}"/>
              </a:ext>
            </a:extLst>
          </p:cNvPr>
          <p:cNvPicPr>
            <a:picLocks noChangeAspect="1"/>
          </p:cNvPicPr>
          <p:nvPr userDrawn="1"/>
        </p:nvPicPr>
        <p:blipFill>
          <a:blip r:embed="rId2"/>
          <a:stretch>
            <a:fillRect/>
          </a:stretch>
        </p:blipFill>
        <p:spPr>
          <a:xfrm>
            <a:off x="225331" y="280197"/>
            <a:ext cx="779138" cy="776443"/>
          </a:xfrm>
          <a:prstGeom prst="rect">
            <a:avLst/>
          </a:prstGeom>
        </p:spPr>
      </p:pic>
      <p:sp>
        <p:nvSpPr>
          <p:cNvPr id="2" name="Title 1">
            <a:extLst>
              <a:ext uri="{FF2B5EF4-FFF2-40B4-BE49-F238E27FC236}">
                <a16:creationId xmlns:a16="http://schemas.microsoft.com/office/drawing/2014/main" id="{D59D58F6-E889-44FA-A0B7-224499EEC160}"/>
              </a:ext>
            </a:extLst>
          </p:cNvPr>
          <p:cNvSpPr>
            <a:spLocks noGrp="1"/>
          </p:cNvSpPr>
          <p:nvPr>
            <p:ph type="title"/>
          </p:nvPr>
        </p:nvSpPr>
        <p:spPr>
          <a:xfrm>
            <a:off x="1487620" y="186026"/>
            <a:ext cx="5777825" cy="531617"/>
          </a:xfrm>
        </p:spPr>
        <p:txBody>
          <a:bodyPr>
            <a:noAutofit/>
          </a:bodyPr>
          <a:lstStyle>
            <a:lvl1pPr algn="l">
              <a:defRPr sz="3600">
                <a:solidFill>
                  <a:schemeClr val="bg1"/>
                </a:solidFill>
                <a:latin typeface="Source Sans Pro" panose="020B0503030403020204" pitchFamily="34" charset="0"/>
              </a:defRPr>
            </a:lvl1pPr>
          </a:lstStyle>
          <a:p>
            <a:r>
              <a:rPr lang="en-US" dirty="0"/>
              <a:t>Click to edit Master title style</a:t>
            </a:r>
            <a:endParaRPr lang="en-GB" dirty="0"/>
          </a:p>
        </p:txBody>
      </p:sp>
      <p:cxnSp>
        <p:nvCxnSpPr>
          <p:cNvPr id="10" name="Straight Connector 9">
            <a:extLst>
              <a:ext uri="{FF2B5EF4-FFF2-40B4-BE49-F238E27FC236}">
                <a16:creationId xmlns:a16="http://schemas.microsoft.com/office/drawing/2014/main" id="{085776EA-D8CB-9F4D-9E50-6D0DB218675E}"/>
              </a:ext>
            </a:extLst>
          </p:cNvPr>
          <p:cNvCxnSpPr>
            <a:cxnSpLocks/>
          </p:cNvCxnSpPr>
          <p:nvPr userDrawn="1"/>
        </p:nvCxnSpPr>
        <p:spPr>
          <a:xfrm>
            <a:off x="1269467" y="221217"/>
            <a:ext cx="0" cy="876533"/>
          </a:xfrm>
          <a:prstGeom prst="line">
            <a:avLst/>
          </a:prstGeom>
          <a:ln w="44450">
            <a:solidFill>
              <a:schemeClr val="bg1">
                <a:alpha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2766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314454"/>
            <a:ext cx="6119016" cy="1366886"/>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2884539"/>
            <a:ext cx="6119018" cy="715910"/>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F3F023-C7D3-BE43-A4F7-485CACFF06A8}" type="datetimeFigureOut">
              <a:rPr lang="en-US" smtClean="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86EA69-B9A0-3A4A-A32C-B2418D145B26}" type="slidenum">
              <a:rPr lang="en-US" smtClean="0"/>
              <a:t>‹#›</a:t>
            </a:fld>
            <a:endParaRPr lang="en-US" dirty="0"/>
          </a:p>
        </p:txBody>
      </p:sp>
      <p:cxnSp>
        <p:nvCxnSpPr>
          <p:cNvPr id="16" name="Straight Connector 15"/>
          <p:cNvCxnSpPr/>
          <p:nvPr/>
        </p:nvCxnSpPr>
        <p:spPr>
          <a:xfrm>
            <a:off x="1509542" y="2782939"/>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4329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1920240"/>
            <a:ext cx="3538728" cy="248259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1920240"/>
            <a:ext cx="3538728" cy="248259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F3F023-C7D3-BE43-A4F7-485CACFF06A8}" type="datetimeFigureOut">
              <a:rPr lang="en-US" smtClean="0"/>
              <a:t>5/26/2022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86EA69-B9A0-3A4A-A32C-B2418D145B26}" type="slidenum">
              <a:rPr lang="en-US" smtClean="0"/>
              <a:t>‹#›</a:t>
            </a:fld>
            <a:endParaRPr lang="en-US" dirty="0"/>
          </a:p>
        </p:txBody>
      </p:sp>
    </p:spTree>
    <p:extLst>
      <p:ext uri="{BB962C8B-B14F-4D97-AF65-F5344CB8AC3E}">
        <p14:creationId xmlns:p14="http://schemas.microsoft.com/office/powerpoint/2010/main" val="2047380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71550" y="2432447"/>
            <a:ext cx="3538728" cy="197445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35503" y="2432447"/>
            <a:ext cx="3538728" cy="197445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F3F023-C7D3-BE43-A4F7-485CACFF06A8}" type="datetimeFigureOut">
              <a:rPr lang="en-US" smtClean="0"/>
              <a:t>5/26/2022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86EA69-B9A0-3A4A-A32C-B2418D145B26}" type="slidenum">
              <a:rPr lang="en-US" smtClean="0"/>
              <a:t>‹#›</a:t>
            </a:fld>
            <a:endParaRPr lang="en-US" dirty="0"/>
          </a:p>
        </p:txBody>
      </p:sp>
      <p:cxnSp>
        <p:nvCxnSpPr>
          <p:cNvPr id="18" name="Straight Connector 1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0103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F3F023-C7D3-BE43-A4F7-485CACFF06A8}" type="datetimeFigureOut">
              <a:rPr lang="en-US" smtClean="0"/>
              <a:t>5/26/2022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86EA69-B9A0-3A4A-A32C-B2418D145B26}" type="slidenum">
              <a:rPr lang="en-US" smtClean="0"/>
              <a:t>‹#›</a:t>
            </a:fld>
            <a:endParaRPr lang="en-US" dirty="0"/>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3820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F3F023-C7D3-BE43-A4F7-485CACFF06A8}" type="datetimeFigureOut">
              <a:rPr lang="en-US" smtClean="0"/>
              <a:t>5/26/2022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86EA69-B9A0-3A4A-A32C-B2418D145B26}" type="slidenum">
              <a:rPr lang="en-US" smtClean="0"/>
              <a:t>‹#›</a:t>
            </a:fld>
            <a:endParaRPr lang="en-US" dirty="0"/>
          </a:p>
        </p:txBody>
      </p:sp>
    </p:spTree>
    <p:extLst>
      <p:ext uri="{BB962C8B-B14F-4D97-AF65-F5344CB8AC3E}">
        <p14:creationId xmlns:p14="http://schemas.microsoft.com/office/powerpoint/2010/main" val="841745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041401"/>
            <a:ext cx="2788841" cy="10287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1" y="736599"/>
            <a:ext cx="4102100" cy="3670301"/>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59" y="2273299"/>
            <a:ext cx="2788841" cy="1828803"/>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3F3F023-C7D3-BE43-A4F7-485CACFF06A8}" type="datetimeFigureOut">
              <a:rPr lang="en-US" smtClean="0"/>
              <a:t>5/26/2022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86EA69-B9A0-3A4A-A32C-B2418D145B26}" type="slidenum">
              <a:rPr lang="en-US" smtClean="0"/>
              <a:t>‹#›</a:t>
            </a:fld>
            <a:endParaRPr lang="en-US" dirty="0"/>
          </a:p>
        </p:txBody>
      </p:sp>
      <p:cxnSp>
        <p:nvCxnSpPr>
          <p:cNvPr id="16" name="Straight Connector 15"/>
          <p:cNvCxnSpPr/>
          <p:nvPr/>
        </p:nvCxnSpPr>
        <p:spPr>
          <a:xfrm>
            <a:off x="1047127" y="2184400"/>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2689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412874"/>
            <a:ext cx="4681362" cy="10287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4" y="781050"/>
            <a:ext cx="2297510" cy="35814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2441574"/>
            <a:ext cx="4681362" cy="13716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3F3F023-C7D3-BE43-A4F7-485CACFF06A8}" type="datetimeFigureOut">
              <a:rPr lang="en-US" smtClean="0"/>
              <a:t>5/26/2022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86EA69-B9A0-3A4A-A32C-B2418D145B26}" type="slidenum">
              <a:rPr lang="en-US" smtClean="0"/>
              <a:t>‹#›</a:t>
            </a:fld>
            <a:endParaRPr lang="en-US" dirty="0"/>
          </a:p>
        </p:txBody>
      </p:sp>
    </p:spTree>
    <p:extLst>
      <p:ext uri="{BB962C8B-B14F-4D97-AF65-F5344CB8AC3E}">
        <p14:creationId xmlns:p14="http://schemas.microsoft.com/office/powerpoint/2010/main" val="2114390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3611561"/>
            <a:ext cx="7207250" cy="425054"/>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781050"/>
            <a:ext cx="7579479" cy="2501902"/>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4036615"/>
            <a:ext cx="7207250"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3F3F023-C7D3-BE43-A4F7-485CACFF06A8}" type="datetimeFigureOut">
              <a:rPr lang="en-US" smtClean="0"/>
              <a:t>5/26/2022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86EA69-B9A0-3A4A-A32C-B2418D145B26}" type="slidenum">
              <a:rPr lang="en-US" smtClean="0"/>
              <a:t>‹#›</a:t>
            </a:fld>
            <a:endParaRPr lang="en-US" dirty="0"/>
          </a:p>
        </p:txBody>
      </p:sp>
    </p:spTree>
    <p:extLst>
      <p:ext uri="{BB962C8B-B14F-4D97-AF65-F5344CB8AC3E}">
        <p14:creationId xmlns:p14="http://schemas.microsoft.com/office/powerpoint/2010/main" val="98156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736599"/>
            <a:ext cx="7194549" cy="2216151"/>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1" y="3257550"/>
            <a:ext cx="7194549"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F3F023-C7D3-BE43-A4F7-485CACFF06A8}" type="datetimeFigureOut">
              <a:rPr lang="en-US" smtClean="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86EA69-B9A0-3A4A-A32C-B2418D145B26}" type="slidenum">
              <a:rPr lang="en-US" smtClean="0"/>
              <a:t>‹#›</a:t>
            </a:fld>
            <a:endParaRPr lang="en-US" dirty="0"/>
          </a:p>
        </p:txBody>
      </p:sp>
      <p:cxnSp>
        <p:nvCxnSpPr>
          <p:cNvPr id="15" name="Straight Connector 14"/>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9078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778001"/>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2514600"/>
            <a:ext cx="6629402" cy="43815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971551" y="3257550"/>
            <a:ext cx="7207250"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F3F023-C7D3-BE43-A4F7-485CACFF06A8}" type="datetimeFigureOut">
              <a:rPr lang="en-US" smtClean="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86EA69-B9A0-3A4A-A32C-B2418D145B26}" type="slidenum">
              <a:rPr lang="en-US" smtClean="0"/>
              <a:t>‹#›</a:t>
            </a:fld>
            <a:endParaRPr lang="en-US" dirty="0"/>
          </a:p>
        </p:txBody>
      </p:sp>
      <p:sp>
        <p:nvSpPr>
          <p:cNvPr id="14" name="TextBox 13"/>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120903"/>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3347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80089-1C7C-451E-A047-19DBD42FD242}"/>
              </a:ext>
            </a:extLst>
          </p:cNvPr>
          <p:cNvSpPr>
            <a:spLocks noGrp="1"/>
          </p:cNvSpPr>
          <p:nvPr>
            <p:ph type="title"/>
          </p:nvPr>
        </p:nvSpPr>
        <p:spPr>
          <a:xfrm>
            <a:off x="765223" y="708422"/>
            <a:ext cx="8229600" cy="521610"/>
          </a:xfrm>
        </p:spPr>
        <p:txBody>
          <a:bodyPr>
            <a:noAutofit/>
          </a:bodyPr>
          <a:lstStyle>
            <a:lvl1pPr algn="l">
              <a:defRPr sz="3600">
                <a:solidFill>
                  <a:srgbClr val="17365E"/>
                </a:solidFill>
                <a:latin typeface="Source Sans Pro" panose="020B0503030403020204" pitchFamily="34" charset="0"/>
              </a:defRPr>
            </a:lvl1pPr>
          </a:lstStyle>
          <a:p>
            <a:r>
              <a:rPr lang="en-US" dirty="0"/>
              <a:t>Click to edit Master title style</a:t>
            </a:r>
            <a:endParaRPr lang="en-GB" dirty="0"/>
          </a:p>
        </p:txBody>
      </p:sp>
      <p:sp>
        <p:nvSpPr>
          <p:cNvPr id="10" name="Rectangle 9"/>
          <p:cNvSpPr/>
          <p:nvPr userDrawn="1"/>
        </p:nvSpPr>
        <p:spPr>
          <a:xfrm>
            <a:off x="0" y="0"/>
            <a:ext cx="9144000" cy="348039"/>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 name="Rectangle 10"/>
          <p:cNvSpPr/>
          <p:nvPr userDrawn="1"/>
        </p:nvSpPr>
        <p:spPr>
          <a:xfrm>
            <a:off x="0" y="4951926"/>
            <a:ext cx="9144000" cy="191574"/>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 name="TextBox 7"/>
          <p:cNvSpPr txBox="1"/>
          <p:nvPr userDrawn="1"/>
        </p:nvSpPr>
        <p:spPr>
          <a:xfrm>
            <a:off x="105829" y="9980"/>
            <a:ext cx="388309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solidFill>
                  <a:schemeClr val="bg1"/>
                </a:solidFill>
              </a:rPr>
              <a:t>NHS Education for Scotland</a:t>
            </a:r>
          </a:p>
        </p:txBody>
      </p:sp>
      <p:sp>
        <p:nvSpPr>
          <p:cNvPr id="3" name="Text Placeholder 2"/>
          <p:cNvSpPr>
            <a:spLocks noGrp="1"/>
          </p:cNvSpPr>
          <p:nvPr>
            <p:ph type="body" sz="quarter" idx="10"/>
          </p:nvPr>
        </p:nvSpPr>
        <p:spPr>
          <a:xfrm>
            <a:off x="765222" y="1349098"/>
            <a:ext cx="7684786" cy="3364696"/>
          </a:xfrm>
        </p:spPr>
        <p:txBody>
          <a:bodyPr/>
          <a:lstStyle>
            <a:lvl1pPr>
              <a:defRPr>
                <a:solidFill>
                  <a:schemeClr val="tx2">
                    <a:lumMod val="75000"/>
                  </a:schemeClr>
                </a:solidFill>
                <a:latin typeface="Source Sans Pro"/>
                <a:cs typeface="Source Sans Pro"/>
              </a:defRPr>
            </a:lvl1pPr>
            <a:lvl2pPr>
              <a:defRPr>
                <a:solidFill>
                  <a:schemeClr val="tx2">
                    <a:lumMod val="75000"/>
                  </a:schemeClr>
                </a:solidFill>
                <a:latin typeface="Source Sans Pro"/>
                <a:cs typeface="Source Sans Pro"/>
              </a:defRPr>
            </a:lvl2pPr>
            <a:lvl3pPr>
              <a:defRPr>
                <a:solidFill>
                  <a:schemeClr val="tx2">
                    <a:lumMod val="75000"/>
                  </a:schemeClr>
                </a:solidFill>
                <a:latin typeface="Source Sans Pro"/>
                <a:cs typeface="Source Sans Pro"/>
              </a:defRPr>
            </a:lvl3pPr>
            <a:lvl4pPr>
              <a:defRPr>
                <a:solidFill>
                  <a:schemeClr val="tx2">
                    <a:lumMod val="75000"/>
                  </a:schemeClr>
                </a:solidFill>
                <a:latin typeface="Source Sans Pro"/>
                <a:cs typeface="Source Sans Pro"/>
              </a:defRPr>
            </a:lvl4pPr>
            <a:lvl5pPr>
              <a:defRPr>
                <a:solidFill>
                  <a:schemeClr val="tx2">
                    <a:lumMod val="75000"/>
                  </a:schemeClr>
                </a:solidFill>
                <a:latin typeface="Source Sans Pro"/>
                <a:cs typeface="Source Sans Pro"/>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67780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2481436"/>
            <a:ext cx="7207251" cy="11016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3036"/>
            <a:ext cx="7207251"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F3F023-C7D3-BE43-A4F7-485CACFF06A8}" type="datetimeFigureOut">
              <a:rPr lang="en-US" smtClean="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86EA69-B9A0-3A4A-A32C-B2418D145B26}" type="slidenum">
              <a:rPr lang="en-US" smtClean="0"/>
              <a:t>‹#›</a:t>
            </a:fld>
            <a:endParaRPr lang="en-US" dirty="0"/>
          </a:p>
        </p:txBody>
      </p:sp>
    </p:spTree>
    <p:extLst>
      <p:ext uri="{BB962C8B-B14F-4D97-AF65-F5344CB8AC3E}">
        <p14:creationId xmlns:p14="http://schemas.microsoft.com/office/powerpoint/2010/main" val="2563194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682751"/>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1" y="2729484"/>
            <a:ext cx="7207251" cy="665226"/>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1" y="3397250"/>
            <a:ext cx="7207251" cy="10096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F3F023-C7D3-BE43-A4F7-485CACFF06A8}" type="datetimeFigureOut">
              <a:rPr lang="en-US" smtClean="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86EA69-B9A0-3A4A-A32C-B2418D145B26}" type="slidenum">
              <a:rPr lang="en-US" smtClean="0"/>
              <a:t>‹#›</a:t>
            </a:fld>
            <a:endParaRPr lang="en-US" dirty="0"/>
          </a:p>
        </p:txBody>
      </p:sp>
      <p:sp>
        <p:nvSpPr>
          <p:cNvPr id="12" name="TextBox 11"/>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1949446"/>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0692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736599"/>
            <a:ext cx="7207250" cy="1682751"/>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1" y="2722626"/>
            <a:ext cx="7207251" cy="630936"/>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0" y="3352800"/>
            <a:ext cx="7207253" cy="10541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F3F023-C7D3-BE43-A4F7-485CACFF06A8}" type="datetimeFigureOut">
              <a:rPr lang="en-US" smtClean="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86EA69-B9A0-3A4A-A32C-B2418D145B26}" type="slidenum">
              <a:rPr lang="en-US" smtClean="0"/>
              <a:t>‹#›</a:t>
            </a:fld>
            <a:endParaRPr lang="en-US" dirty="0"/>
          </a:p>
        </p:txBody>
      </p:sp>
      <p:cxnSp>
        <p:nvCxnSpPr>
          <p:cNvPr id="15" name="Straight Connector 14"/>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5009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F3F023-C7D3-BE43-A4F7-485CACFF06A8}" type="datetimeFigureOut">
              <a:rPr lang="en-US" smtClean="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86EA69-B9A0-3A4A-A32C-B2418D145B26}" type="slidenum">
              <a:rPr lang="en-US" smtClean="0"/>
              <a:t>‹#›</a:t>
            </a:fld>
            <a:endParaRPr lang="en-US" dirty="0"/>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9396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736599"/>
            <a:ext cx="1418171" cy="36703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49" y="736599"/>
            <a:ext cx="5574769" cy="36703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F3F023-C7D3-BE43-A4F7-485CACFF06A8}" type="datetimeFigureOut">
              <a:rPr lang="en-US" smtClean="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86EA69-B9A0-3A4A-A32C-B2418D145B26}" type="slidenum">
              <a:rPr lang="en-US" smtClean="0"/>
              <a:t>‹#›</a:t>
            </a:fld>
            <a:endParaRPr lang="en-US" dirty="0"/>
          </a:p>
        </p:txBody>
      </p:sp>
      <p:cxnSp>
        <p:nvCxnSpPr>
          <p:cNvPr id="14" name="Straight Connector 13"/>
          <p:cNvCxnSpPr/>
          <p:nvPr/>
        </p:nvCxnSpPr>
        <p:spPr>
          <a:xfrm>
            <a:off x="6647918" y="742950"/>
            <a:ext cx="0" cy="36576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5392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x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80089-1C7C-451E-A047-19DBD42FD242}"/>
              </a:ext>
            </a:extLst>
          </p:cNvPr>
          <p:cNvSpPr>
            <a:spLocks noGrp="1"/>
          </p:cNvSpPr>
          <p:nvPr>
            <p:ph type="title"/>
          </p:nvPr>
        </p:nvSpPr>
        <p:spPr>
          <a:xfrm>
            <a:off x="765223" y="708422"/>
            <a:ext cx="8229600" cy="521610"/>
          </a:xfrm>
        </p:spPr>
        <p:txBody>
          <a:bodyPr>
            <a:noAutofit/>
          </a:bodyPr>
          <a:lstStyle>
            <a:lvl1pPr algn="l">
              <a:defRPr sz="3600">
                <a:solidFill>
                  <a:srgbClr val="17365E"/>
                </a:solidFill>
                <a:latin typeface="Source Sans Pro" panose="020B0503030403020204" pitchFamily="34" charset="0"/>
              </a:defRPr>
            </a:lvl1pPr>
          </a:lstStyle>
          <a:p>
            <a:r>
              <a:rPr lang="en-US" dirty="0"/>
              <a:t>Click to edit Master title style</a:t>
            </a:r>
            <a:endParaRPr lang="en-GB" dirty="0"/>
          </a:p>
        </p:txBody>
      </p:sp>
      <p:sp>
        <p:nvSpPr>
          <p:cNvPr id="10" name="Rectangle 9"/>
          <p:cNvSpPr/>
          <p:nvPr userDrawn="1"/>
        </p:nvSpPr>
        <p:spPr>
          <a:xfrm>
            <a:off x="0" y="0"/>
            <a:ext cx="9144000" cy="348039"/>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 name="Rectangle 10"/>
          <p:cNvSpPr/>
          <p:nvPr userDrawn="1"/>
        </p:nvSpPr>
        <p:spPr>
          <a:xfrm>
            <a:off x="0" y="4951926"/>
            <a:ext cx="9144000" cy="191574"/>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 name="TextBox 7"/>
          <p:cNvSpPr txBox="1"/>
          <p:nvPr userDrawn="1"/>
        </p:nvSpPr>
        <p:spPr>
          <a:xfrm>
            <a:off x="105829" y="9980"/>
            <a:ext cx="388309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solidFill>
                  <a:schemeClr val="bg1"/>
                </a:solidFill>
              </a:rPr>
              <a:t>NHS Education for Scotland</a:t>
            </a:r>
          </a:p>
        </p:txBody>
      </p:sp>
      <p:sp>
        <p:nvSpPr>
          <p:cNvPr id="3" name="Text Placeholder 2"/>
          <p:cNvSpPr>
            <a:spLocks noGrp="1"/>
          </p:cNvSpPr>
          <p:nvPr>
            <p:ph type="body" sz="quarter" idx="10"/>
          </p:nvPr>
        </p:nvSpPr>
        <p:spPr>
          <a:xfrm>
            <a:off x="765222" y="1349098"/>
            <a:ext cx="7684786" cy="3364696"/>
          </a:xfrm>
        </p:spPr>
        <p:txBody>
          <a:bodyPr/>
          <a:lstStyle>
            <a:lvl1pPr>
              <a:defRPr>
                <a:solidFill>
                  <a:schemeClr val="tx2">
                    <a:lumMod val="75000"/>
                  </a:schemeClr>
                </a:solidFill>
                <a:latin typeface="Source Sans Pro"/>
                <a:cs typeface="Source Sans Pro"/>
              </a:defRPr>
            </a:lvl1pPr>
            <a:lvl2pPr>
              <a:defRPr>
                <a:solidFill>
                  <a:schemeClr val="tx2">
                    <a:lumMod val="75000"/>
                  </a:schemeClr>
                </a:solidFill>
                <a:latin typeface="Source Sans Pro"/>
                <a:cs typeface="Source Sans Pro"/>
              </a:defRPr>
            </a:lvl2pPr>
            <a:lvl3pPr>
              <a:defRPr>
                <a:solidFill>
                  <a:schemeClr val="tx2">
                    <a:lumMod val="75000"/>
                  </a:schemeClr>
                </a:solidFill>
                <a:latin typeface="Source Sans Pro"/>
                <a:cs typeface="Source Sans Pro"/>
              </a:defRPr>
            </a:lvl3pPr>
            <a:lvl4pPr>
              <a:defRPr>
                <a:solidFill>
                  <a:schemeClr val="tx2">
                    <a:lumMod val="75000"/>
                  </a:schemeClr>
                </a:solidFill>
                <a:latin typeface="Source Sans Pro"/>
                <a:cs typeface="Source Sans Pro"/>
              </a:defRPr>
            </a:lvl4pPr>
            <a:lvl5pPr>
              <a:defRPr>
                <a:solidFill>
                  <a:schemeClr val="tx2">
                    <a:lumMod val="75000"/>
                  </a:schemeClr>
                </a:solidFill>
                <a:latin typeface="Source Sans Pro"/>
                <a:cs typeface="Source Sans Pro"/>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191383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11" name="Rectangle 10"/>
          <p:cNvSpPr/>
          <p:nvPr userDrawn="1"/>
        </p:nvSpPr>
        <p:spPr>
          <a:xfrm>
            <a:off x="0" y="4951926"/>
            <a:ext cx="9144000" cy="191574"/>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 name="Text Placeholder 2"/>
          <p:cNvSpPr>
            <a:spLocks noGrp="1"/>
          </p:cNvSpPr>
          <p:nvPr>
            <p:ph type="body" sz="quarter" idx="10"/>
          </p:nvPr>
        </p:nvSpPr>
        <p:spPr>
          <a:xfrm>
            <a:off x="765223" y="1349098"/>
            <a:ext cx="3638877" cy="3364696"/>
          </a:xfrm>
        </p:spPr>
        <p:txBody>
          <a:bodyPr/>
          <a:lstStyle>
            <a:lvl1pPr>
              <a:defRPr>
                <a:solidFill>
                  <a:schemeClr val="tx2">
                    <a:lumMod val="75000"/>
                  </a:schemeClr>
                </a:solidFill>
                <a:latin typeface="Source Sans Pro"/>
                <a:cs typeface="Source Sans Pro"/>
              </a:defRPr>
            </a:lvl1pPr>
            <a:lvl2pPr>
              <a:defRPr>
                <a:solidFill>
                  <a:schemeClr val="tx2">
                    <a:lumMod val="75000"/>
                  </a:schemeClr>
                </a:solidFill>
                <a:latin typeface="Source Sans Pro"/>
                <a:cs typeface="Source Sans Pro"/>
              </a:defRPr>
            </a:lvl2pPr>
            <a:lvl3pPr>
              <a:defRPr>
                <a:solidFill>
                  <a:schemeClr val="tx2">
                    <a:lumMod val="75000"/>
                  </a:schemeClr>
                </a:solidFill>
                <a:latin typeface="Source Sans Pro"/>
                <a:cs typeface="Source Sans Pro"/>
              </a:defRPr>
            </a:lvl3pPr>
            <a:lvl4pPr>
              <a:defRPr>
                <a:solidFill>
                  <a:schemeClr val="tx2">
                    <a:lumMod val="75000"/>
                  </a:schemeClr>
                </a:solidFill>
                <a:latin typeface="Source Sans Pro"/>
                <a:cs typeface="Source Sans Pro"/>
              </a:defRPr>
            </a:lvl4pPr>
            <a:lvl5pPr>
              <a:defRPr>
                <a:solidFill>
                  <a:schemeClr val="tx2">
                    <a:lumMod val="75000"/>
                  </a:schemeClr>
                </a:solidFill>
                <a:latin typeface="Source Sans Pro"/>
                <a:cs typeface="Source Sans Pro"/>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Picture Placeholder 3"/>
          <p:cNvSpPr>
            <a:spLocks noGrp="1"/>
          </p:cNvSpPr>
          <p:nvPr>
            <p:ph type="pic" sz="quarter" idx="12"/>
          </p:nvPr>
        </p:nvSpPr>
        <p:spPr>
          <a:xfrm>
            <a:off x="4551363" y="1348979"/>
            <a:ext cx="3898900" cy="3364706"/>
          </a:xfrm>
        </p:spPr>
        <p:txBody>
          <a:bodyPr/>
          <a:lstStyle>
            <a:lvl1pPr>
              <a:defRPr>
                <a:solidFill>
                  <a:srgbClr val="17375E"/>
                </a:solidFill>
              </a:defRPr>
            </a:lvl1pPr>
          </a:lstStyle>
          <a:p>
            <a:endParaRPr lang="en-US" dirty="0"/>
          </a:p>
        </p:txBody>
      </p:sp>
      <p:sp>
        <p:nvSpPr>
          <p:cNvPr id="9" name="Rectangle 8">
            <a:extLst>
              <a:ext uri="{FF2B5EF4-FFF2-40B4-BE49-F238E27FC236}">
                <a16:creationId xmlns:a16="http://schemas.microsoft.com/office/drawing/2014/main" id="{DF415E4E-20A8-DB4C-BFC2-2CB11BAA1EDB}"/>
              </a:ext>
            </a:extLst>
          </p:cNvPr>
          <p:cNvSpPr/>
          <p:nvPr userDrawn="1"/>
        </p:nvSpPr>
        <p:spPr>
          <a:xfrm>
            <a:off x="0" y="0"/>
            <a:ext cx="9144000" cy="348039"/>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2" name="TextBox 11">
            <a:extLst>
              <a:ext uri="{FF2B5EF4-FFF2-40B4-BE49-F238E27FC236}">
                <a16:creationId xmlns:a16="http://schemas.microsoft.com/office/drawing/2014/main" id="{B62D7BB0-A125-6345-874D-587ADC1CE88B}"/>
              </a:ext>
            </a:extLst>
          </p:cNvPr>
          <p:cNvSpPr txBox="1"/>
          <p:nvPr userDrawn="1"/>
        </p:nvSpPr>
        <p:spPr>
          <a:xfrm>
            <a:off x="105829" y="9980"/>
            <a:ext cx="388309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solidFill>
                  <a:schemeClr val="bg1"/>
                </a:solidFill>
              </a:rPr>
              <a:t>NHS Education for Scotland</a:t>
            </a:r>
          </a:p>
        </p:txBody>
      </p:sp>
      <p:sp>
        <p:nvSpPr>
          <p:cNvPr id="8" name="Title 1">
            <a:extLst>
              <a:ext uri="{FF2B5EF4-FFF2-40B4-BE49-F238E27FC236}">
                <a16:creationId xmlns:a16="http://schemas.microsoft.com/office/drawing/2014/main" id="{5CD1960E-0000-4EC6-BA44-A5A0921B9A37}"/>
              </a:ext>
            </a:extLst>
          </p:cNvPr>
          <p:cNvSpPr>
            <a:spLocks noGrp="1"/>
          </p:cNvSpPr>
          <p:nvPr>
            <p:ph type="title"/>
          </p:nvPr>
        </p:nvSpPr>
        <p:spPr>
          <a:xfrm>
            <a:off x="765223" y="708422"/>
            <a:ext cx="8229600" cy="521610"/>
          </a:xfrm>
        </p:spPr>
        <p:txBody>
          <a:bodyPr>
            <a:noAutofit/>
          </a:bodyPr>
          <a:lstStyle>
            <a:lvl1pPr algn="l">
              <a:defRPr sz="3600">
                <a:solidFill>
                  <a:srgbClr val="17365E"/>
                </a:solidFill>
                <a:latin typeface="Source Sans Pro" panose="020B0503030403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418878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and Text Slide">
    <p:spTree>
      <p:nvGrpSpPr>
        <p:cNvPr id="1" name=""/>
        <p:cNvGrpSpPr/>
        <p:nvPr/>
      </p:nvGrpSpPr>
      <p:grpSpPr>
        <a:xfrm>
          <a:off x="0" y="0"/>
          <a:ext cx="0" cy="0"/>
          <a:chOff x="0" y="0"/>
          <a:chExt cx="0" cy="0"/>
        </a:xfrm>
      </p:grpSpPr>
      <p:sp>
        <p:nvSpPr>
          <p:cNvPr id="12" name="Rectangle 11"/>
          <p:cNvSpPr/>
          <p:nvPr userDrawn="1"/>
        </p:nvSpPr>
        <p:spPr>
          <a:xfrm>
            <a:off x="0" y="4951926"/>
            <a:ext cx="9144000" cy="191574"/>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4" name="Chart Placeholder 3"/>
          <p:cNvSpPr>
            <a:spLocks noGrp="1"/>
          </p:cNvSpPr>
          <p:nvPr>
            <p:ph type="chart" sz="quarter" idx="12"/>
          </p:nvPr>
        </p:nvSpPr>
        <p:spPr>
          <a:xfrm>
            <a:off x="765176" y="1354931"/>
            <a:ext cx="3728471" cy="3334941"/>
          </a:xfrm>
        </p:spPr>
        <p:txBody>
          <a:bodyPr/>
          <a:lstStyle>
            <a:lvl1pPr>
              <a:defRPr>
                <a:solidFill>
                  <a:srgbClr val="17375E"/>
                </a:solidFill>
              </a:defRPr>
            </a:lvl1pPr>
          </a:lstStyle>
          <a:p>
            <a:endParaRPr lang="en-US" dirty="0"/>
          </a:p>
        </p:txBody>
      </p:sp>
      <p:sp>
        <p:nvSpPr>
          <p:cNvPr id="11" name="Text Placeholder 10"/>
          <p:cNvSpPr>
            <a:spLocks noGrp="1"/>
          </p:cNvSpPr>
          <p:nvPr>
            <p:ph type="body" sz="quarter" idx="13"/>
          </p:nvPr>
        </p:nvSpPr>
        <p:spPr>
          <a:xfrm>
            <a:off x="4680881" y="1354931"/>
            <a:ext cx="3769382" cy="3334941"/>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Rectangle 8">
            <a:extLst>
              <a:ext uri="{FF2B5EF4-FFF2-40B4-BE49-F238E27FC236}">
                <a16:creationId xmlns:a16="http://schemas.microsoft.com/office/drawing/2014/main" id="{A55C02A9-445A-D747-BD7B-01C106682672}"/>
              </a:ext>
            </a:extLst>
          </p:cNvPr>
          <p:cNvSpPr/>
          <p:nvPr userDrawn="1"/>
        </p:nvSpPr>
        <p:spPr>
          <a:xfrm>
            <a:off x="0" y="0"/>
            <a:ext cx="9144000" cy="348039"/>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3" name="TextBox 12">
            <a:extLst>
              <a:ext uri="{FF2B5EF4-FFF2-40B4-BE49-F238E27FC236}">
                <a16:creationId xmlns:a16="http://schemas.microsoft.com/office/drawing/2014/main" id="{4E6D7F93-AD93-DE46-8837-4590C1D32389}"/>
              </a:ext>
            </a:extLst>
          </p:cNvPr>
          <p:cNvSpPr txBox="1"/>
          <p:nvPr userDrawn="1"/>
        </p:nvSpPr>
        <p:spPr>
          <a:xfrm>
            <a:off x="105829" y="9980"/>
            <a:ext cx="388309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solidFill>
                  <a:schemeClr val="bg1"/>
                </a:solidFill>
              </a:rPr>
              <a:t>NHS Education for Scotland</a:t>
            </a:r>
          </a:p>
        </p:txBody>
      </p:sp>
      <p:sp>
        <p:nvSpPr>
          <p:cNvPr id="8" name="Title 1">
            <a:extLst>
              <a:ext uri="{FF2B5EF4-FFF2-40B4-BE49-F238E27FC236}">
                <a16:creationId xmlns:a16="http://schemas.microsoft.com/office/drawing/2014/main" id="{EC103896-F5E2-4BE2-8CCA-83123C6B1B85}"/>
              </a:ext>
            </a:extLst>
          </p:cNvPr>
          <p:cNvSpPr>
            <a:spLocks noGrp="1"/>
          </p:cNvSpPr>
          <p:nvPr>
            <p:ph type="title"/>
          </p:nvPr>
        </p:nvSpPr>
        <p:spPr>
          <a:xfrm>
            <a:off x="765223" y="708422"/>
            <a:ext cx="8229600" cy="521610"/>
          </a:xfrm>
        </p:spPr>
        <p:txBody>
          <a:bodyPr>
            <a:noAutofit/>
          </a:bodyPr>
          <a:lstStyle>
            <a:lvl1pPr algn="l">
              <a:defRPr sz="3600">
                <a:solidFill>
                  <a:srgbClr val="17365E"/>
                </a:solidFill>
                <a:latin typeface="Source Sans Pro" panose="020B0503030403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582721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Rectangle 6"/>
          <p:cNvSpPr/>
          <p:nvPr userDrawn="1"/>
        </p:nvSpPr>
        <p:spPr>
          <a:xfrm>
            <a:off x="0" y="4951926"/>
            <a:ext cx="9144000" cy="191574"/>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5" name="Rectangle 4">
            <a:extLst>
              <a:ext uri="{FF2B5EF4-FFF2-40B4-BE49-F238E27FC236}">
                <a16:creationId xmlns:a16="http://schemas.microsoft.com/office/drawing/2014/main" id="{08F7703B-8BDA-524E-AAA9-5EED478CE161}"/>
              </a:ext>
            </a:extLst>
          </p:cNvPr>
          <p:cNvSpPr/>
          <p:nvPr userDrawn="1"/>
        </p:nvSpPr>
        <p:spPr>
          <a:xfrm>
            <a:off x="0" y="0"/>
            <a:ext cx="9144000" cy="348039"/>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9" name="TextBox 8">
            <a:extLst>
              <a:ext uri="{FF2B5EF4-FFF2-40B4-BE49-F238E27FC236}">
                <a16:creationId xmlns:a16="http://schemas.microsoft.com/office/drawing/2014/main" id="{A20FDFDB-D917-8F48-91F7-8B045EF48DAE}"/>
              </a:ext>
            </a:extLst>
          </p:cNvPr>
          <p:cNvSpPr txBox="1"/>
          <p:nvPr userDrawn="1"/>
        </p:nvSpPr>
        <p:spPr>
          <a:xfrm>
            <a:off x="105829" y="9980"/>
            <a:ext cx="388309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solidFill>
                  <a:schemeClr val="bg1"/>
                </a:solidFill>
              </a:rPr>
              <a:t>NHS Education for Scotland</a:t>
            </a:r>
          </a:p>
        </p:txBody>
      </p:sp>
    </p:spTree>
    <p:extLst>
      <p:ext uri="{BB962C8B-B14F-4D97-AF65-F5344CB8AC3E}">
        <p14:creationId xmlns:p14="http://schemas.microsoft.com/office/powerpoint/2010/main" val="1554824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1" descr="16-9back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B242D85A-7818-2C41-B02C-B0C46D60A1B7}"/>
              </a:ext>
            </a:extLst>
          </p:cNvPr>
          <p:cNvSpPr/>
          <p:nvPr userDrawn="1"/>
        </p:nvSpPr>
        <p:spPr>
          <a:xfrm>
            <a:off x="287358" y="2571750"/>
            <a:ext cx="3553272" cy="1515818"/>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9A2D2B0-073D-6C40-A439-781832FF551B}"/>
              </a:ext>
            </a:extLst>
          </p:cNvPr>
          <p:cNvPicPr>
            <a:picLocks noChangeAspect="1"/>
          </p:cNvPicPr>
          <p:nvPr userDrawn="1"/>
        </p:nvPicPr>
        <p:blipFill>
          <a:blip r:embed="rId3"/>
          <a:stretch>
            <a:fillRect/>
          </a:stretch>
        </p:blipFill>
        <p:spPr>
          <a:xfrm>
            <a:off x="377294" y="2834638"/>
            <a:ext cx="2609020" cy="1261879"/>
          </a:xfrm>
          <a:prstGeom prst="rect">
            <a:avLst/>
          </a:prstGeom>
        </p:spPr>
      </p:pic>
      <p:pic>
        <p:nvPicPr>
          <p:cNvPr id="6" name="Picture 5" descr="16-9backcover.jpg">
            <a:extLst>
              <a:ext uri="{FF2B5EF4-FFF2-40B4-BE49-F238E27FC236}">
                <a16:creationId xmlns:a16="http://schemas.microsoft.com/office/drawing/2014/main" id="{98C3B37A-DBB5-0840-9B2A-C899E3C972A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1750820" y="2886982"/>
            <a:ext cx="1700763" cy="1099741"/>
          </a:xfrm>
          <a:prstGeom prst="rect">
            <a:avLst/>
          </a:prstGeom>
        </p:spPr>
      </p:pic>
      <p:sp>
        <p:nvSpPr>
          <p:cNvPr id="8" name="Rectangle 7">
            <a:extLst>
              <a:ext uri="{FF2B5EF4-FFF2-40B4-BE49-F238E27FC236}">
                <a16:creationId xmlns:a16="http://schemas.microsoft.com/office/drawing/2014/main" id="{7525F47F-199D-3E47-B0CD-690775BD0F1F}"/>
              </a:ext>
            </a:extLst>
          </p:cNvPr>
          <p:cNvSpPr/>
          <p:nvPr userDrawn="1"/>
        </p:nvSpPr>
        <p:spPr>
          <a:xfrm>
            <a:off x="287358" y="4096517"/>
            <a:ext cx="8611428" cy="914400"/>
          </a:xfrm>
          <a:prstGeom prst="rect">
            <a:avLst/>
          </a:prstGeom>
          <a:solidFill>
            <a:srgbClr val="0443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13DD341-0649-8742-9F9D-9CFE63B75317}"/>
              </a:ext>
            </a:extLst>
          </p:cNvPr>
          <p:cNvSpPr txBox="1"/>
          <p:nvPr userDrawn="1"/>
        </p:nvSpPr>
        <p:spPr>
          <a:xfrm>
            <a:off x="371749" y="4366841"/>
            <a:ext cx="7809230" cy="600164"/>
          </a:xfrm>
          <a:prstGeom prst="rect">
            <a:avLst/>
          </a:prstGeom>
          <a:noFill/>
        </p:spPr>
        <p:txBody>
          <a:bodyPr wrap="square" rtlCol="0">
            <a:spAutoFit/>
          </a:bodyPr>
          <a:lstStyle/>
          <a:p>
            <a:r>
              <a:rPr lang="en-US" sz="1100" dirty="0">
                <a:solidFill>
                  <a:schemeClr val="bg1"/>
                </a:solidFill>
              </a:rPr>
              <a:t>© NHS Education for Scotland 2022. You can copy or reproduce the information in this resource for use within </a:t>
            </a:r>
            <a:r>
              <a:rPr lang="en-US" sz="1100" dirty="0" err="1">
                <a:solidFill>
                  <a:schemeClr val="bg1"/>
                </a:solidFill>
              </a:rPr>
              <a:t>NHSScotland</a:t>
            </a:r>
            <a:r>
              <a:rPr lang="en-US" sz="1100" dirty="0">
                <a:solidFill>
                  <a:schemeClr val="bg1"/>
                </a:solidFill>
              </a:rPr>
              <a:t> and</a:t>
            </a:r>
          </a:p>
          <a:p>
            <a:r>
              <a:rPr lang="en-US" sz="1100" dirty="0">
                <a:solidFill>
                  <a:schemeClr val="bg1"/>
                </a:solidFill>
              </a:rPr>
              <a:t>for non-commercial educational purposes. Use of this document for commercial purposes is permitted only with the written</a:t>
            </a:r>
          </a:p>
          <a:p>
            <a:r>
              <a:rPr lang="en-US" sz="1100" dirty="0">
                <a:solidFill>
                  <a:schemeClr val="bg1"/>
                </a:solidFill>
              </a:rPr>
              <a:t>Permission of NES.</a:t>
            </a:r>
          </a:p>
        </p:txBody>
      </p:sp>
    </p:spTree>
    <p:extLst>
      <p:ext uri="{BB962C8B-B14F-4D97-AF65-F5344CB8AC3E}">
        <p14:creationId xmlns:p14="http://schemas.microsoft.com/office/powerpoint/2010/main" val="3472047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ext and Image Slide">
    <p:spTree>
      <p:nvGrpSpPr>
        <p:cNvPr id="1" name=""/>
        <p:cNvGrpSpPr/>
        <p:nvPr/>
      </p:nvGrpSpPr>
      <p:grpSpPr>
        <a:xfrm>
          <a:off x="0" y="0"/>
          <a:ext cx="0" cy="0"/>
          <a:chOff x="0" y="0"/>
          <a:chExt cx="0" cy="0"/>
        </a:xfrm>
      </p:grpSpPr>
      <p:sp>
        <p:nvSpPr>
          <p:cNvPr id="10" name="Rectangle 9"/>
          <p:cNvSpPr/>
          <p:nvPr userDrawn="1"/>
        </p:nvSpPr>
        <p:spPr>
          <a:xfrm>
            <a:off x="0" y="0"/>
            <a:ext cx="9144000" cy="348039"/>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 name="Rectangle 10"/>
          <p:cNvSpPr/>
          <p:nvPr userDrawn="1"/>
        </p:nvSpPr>
        <p:spPr>
          <a:xfrm>
            <a:off x="0" y="4951926"/>
            <a:ext cx="9144000" cy="191574"/>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 name="TextBox 7"/>
          <p:cNvSpPr txBox="1"/>
          <p:nvPr userDrawn="1"/>
        </p:nvSpPr>
        <p:spPr>
          <a:xfrm>
            <a:off x="105829" y="9980"/>
            <a:ext cx="388309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66CCFF"/>
                </a:solidFill>
              </a:rPr>
              <a:t>NHS Education for Scotland</a:t>
            </a:r>
          </a:p>
        </p:txBody>
      </p:sp>
      <p:sp>
        <p:nvSpPr>
          <p:cNvPr id="3" name="Text Placeholder 2"/>
          <p:cNvSpPr>
            <a:spLocks noGrp="1"/>
          </p:cNvSpPr>
          <p:nvPr>
            <p:ph type="body" sz="quarter" idx="10"/>
          </p:nvPr>
        </p:nvSpPr>
        <p:spPr>
          <a:xfrm>
            <a:off x="765223" y="1349098"/>
            <a:ext cx="3638877" cy="3364696"/>
          </a:xfrm>
        </p:spPr>
        <p:txBody>
          <a:bodyPr/>
          <a:lstStyle>
            <a:lvl1pPr>
              <a:defRPr>
                <a:solidFill>
                  <a:schemeClr val="tx2">
                    <a:lumMod val="75000"/>
                  </a:schemeClr>
                </a:solidFill>
                <a:latin typeface="Source Sans Pro"/>
                <a:cs typeface="Source Sans Pro"/>
              </a:defRPr>
            </a:lvl1pPr>
            <a:lvl2pPr>
              <a:defRPr>
                <a:solidFill>
                  <a:schemeClr val="tx2">
                    <a:lumMod val="75000"/>
                  </a:schemeClr>
                </a:solidFill>
                <a:latin typeface="Source Sans Pro"/>
                <a:cs typeface="Source Sans Pro"/>
              </a:defRPr>
            </a:lvl2pPr>
            <a:lvl3pPr>
              <a:defRPr>
                <a:solidFill>
                  <a:schemeClr val="tx2">
                    <a:lumMod val="75000"/>
                  </a:schemeClr>
                </a:solidFill>
                <a:latin typeface="Source Sans Pro"/>
                <a:cs typeface="Source Sans Pro"/>
              </a:defRPr>
            </a:lvl3pPr>
            <a:lvl4pPr>
              <a:defRPr>
                <a:solidFill>
                  <a:schemeClr val="tx2">
                    <a:lumMod val="75000"/>
                  </a:schemeClr>
                </a:solidFill>
                <a:latin typeface="Source Sans Pro"/>
                <a:cs typeface="Source Sans Pro"/>
              </a:defRPr>
            </a:lvl4pPr>
            <a:lvl5pPr>
              <a:defRPr>
                <a:solidFill>
                  <a:schemeClr val="tx2">
                    <a:lumMod val="75000"/>
                  </a:schemeClr>
                </a:solidFill>
                <a:latin typeface="Source Sans Pro"/>
                <a:cs typeface="Source Sans Pro"/>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11" hasCustomPrompt="1"/>
          </p:nvPr>
        </p:nvSpPr>
        <p:spPr>
          <a:xfrm>
            <a:off x="765223" y="708422"/>
            <a:ext cx="7685041" cy="519113"/>
          </a:xfrm>
        </p:spPr>
        <p:txBody>
          <a:bodyPr>
            <a:normAutofit/>
          </a:bodyPr>
          <a:lstStyle>
            <a:lvl1pPr marL="0" indent="0">
              <a:buNone/>
              <a:defRPr sz="3600">
                <a:solidFill>
                  <a:srgbClr val="17375E"/>
                </a:solidFill>
                <a:latin typeface="Source Sans Pro"/>
                <a:cs typeface="Source Sans Pro"/>
              </a:defRPr>
            </a:lvl1pPr>
          </a:lstStyle>
          <a:p>
            <a:pPr lvl="0"/>
            <a:r>
              <a:rPr lang="en-GB" dirty="0"/>
              <a:t>Click to edit Master title styles</a:t>
            </a:r>
          </a:p>
        </p:txBody>
      </p:sp>
      <p:sp>
        <p:nvSpPr>
          <p:cNvPr id="4" name="Picture Placeholder 3"/>
          <p:cNvSpPr>
            <a:spLocks noGrp="1"/>
          </p:cNvSpPr>
          <p:nvPr>
            <p:ph type="pic" sz="quarter" idx="12"/>
          </p:nvPr>
        </p:nvSpPr>
        <p:spPr>
          <a:xfrm>
            <a:off x="4551363" y="1348979"/>
            <a:ext cx="3898900" cy="3364706"/>
          </a:xfrm>
        </p:spPr>
        <p:txBody>
          <a:bodyPr/>
          <a:lstStyle>
            <a:lvl1pPr>
              <a:defRPr>
                <a:solidFill>
                  <a:srgbClr val="17375E"/>
                </a:solidFill>
              </a:defRPr>
            </a:lvl1pPr>
          </a:lstStyle>
          <a:p>
            <a:endParaRPr lang="en-US" dirty="0"/>
          </a:p>
        </p:txBody>
      </p:sp>
    </p:spTree>
    <p:extLst>
      <p:ext uri="{BB962C8B-B14F-4D97-AF65-F5344CB8AC3E}">
        <p14:creationId xmlns:p14="http://schemas.microsoft.com/office/powerpoint/2010/main" val="1093321033"/>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5142161"/>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403349"/>
            <a:ext cx="5111752" cy="1136650"/>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299" y="2743198"/>
            <a:ext cx="5111752" cy="9906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3778247"/>
            <a:ext cx="673100" cy="209550"/>
          </a:xfrm>
        </p:spPr>
        <p:txBody>
          <a:bodyPr/>
          <a:lstStyle/>
          <a:p>
            <a:fld id="{43F3F023-C7D3-BE43-A4F7-485CACFF06A8}" type="datetimeFigureOut">
              <a:rPr lang="en-US" smtClean="0"/>
              <a:t>5/26/2022</a:t>
            </a:fld>
            <a:endParaRPr lang="en-US" dirty="0"/>
          </a:p>
        </p:txBody>
      </p:sp>
      <p:sp>
        <p:nvSpPr>
          <p:cNvPr id="5" name="Footer Placeholder 4"/>
          <p:cNvSpPr>
            <a:spLocks noGrp="1"/>
          </p:cNvSpPr>
          <p:nvPr>
            <p:ph type="ftr" sz="quarter" idx="11"/>
          </p:nvPr>
        </p:nvSpPr>
        <p:spPr>
          <a:xfrm>
            <a:off x="2019298" y="3778247"/>
            <a:ext cx="3910976" cy="209550"/>
          </a:xfrm>
        </p:spPr>
        <p:txBody>
          <a:bodyPr/>
          <a:lstStyle/>
          <a:p>
            <a:endParaRPr lang="en-US" dirty="0"/>
          </a:p>
        </p:txBody>
      </p:sp>
      <p:sp>
        <p:nvSpPr>
          <p:cNvPr id="6" name="Slide Number Placeholder 5"/>
          <p:cNvSpPr>
            <a:spLocks noGrp="1"/>
          </p:cNvSpPr>
          <p:nvPr>
            <p:ph type="sldNum" sz="quarter" idx="12"/>
          </p:nvPr>
        </p:nvSpPr>
        <p:spPr>
          <a:xfrm>
            <a:off x="6717676" y="3778247"/>
            <a:ext cx="413375" cy="209550"/>
          </a:xfrm>
        </p:spPr>
        <p:txBody>
          <a:bodyPr/>
          <a:lstStyle/>
          <a:p>
            <a:fld id="{7E86EA69-B9A0-3A4A-A32C-B2418D145B26}" type="slidenum">
              <a:rPr lang="en-US" smtClean="0"/>
              <a:t>‹#›</a:t>
            </a:fld>
            <a:endParaRPr lang="en-US" dirty="0"/>
          </a:p>
        </p:txBody>
      </p:sp>
      <p:cxnSp>
        <p:nvCxnSpPr>
          <p:cNvPr id="15" name="Straight Connector 14"/>
          <p:cNvCxnSpPr/>
          <p:nvPr/>
        </p:nvCxnSpPr>
        <p:spPr>
          <a:xfrm>
            <a:off x="2019299" y="2641598"/>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4907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F3F023-C7D3-BE43-A4F7-485CACFF06A8}" type="datetimeFigureOut">
              <a:rPr lang="en-US" smtClean="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86EA69-B9A0-3A4A-A32C-B2418D145B26}" type="slidenum">
              <a:rPr lang="en-US" smtClean="0"/>
              <a:t>‹#›</a:t>
            </a:fld>
            <a:endParaRPr lang="en-US" dirty="0"/>
          </a:p>
        </p:txBody>
      </p:sp>
    </p:spTree>
    <p:extLst>
      <p:ext uri="{BB962C8B-B14F-4D97-AF65-F5344CB8AC3E}">
        <p14:creationId xmlns:p14="http://schemas.microsoft.com/office/powerpoint/2010/main" val="3305593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image" Target="../media/image8.png"/><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F3F023-C7D3-BE43-A4F7-485CACFF06A8}" type="datetimeFigureOut">
              <a:rPr lang="en-US" smtClean="0"/>
              <a:t>5/26/2022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E86EA69-B9A0-3A4A-A32C-B2418D145B26}" type="slidenum">
              <a:rPr lang="en-US" smtClean="0"/>
              <a:t>‹#›</a:t>
            </a:fld>
            <a:endParaRPr lang="en-US" dirty="0"/>
          </a:p>
        </p:txBody>
      </p:sp>
    </p:spTree>
    <p:extLst>
      <p:ext uri="{BB962C8B-B14F-4D97-AF65-F5344CB8AC3E}">
        <p14:creationId xmlns:p14="http://schemas.microsoft.com/office/powerpoint/2010/main" val="347484783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67" r:id="rId6"/>
    <p:sldLayoutId id="214748367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5142161"/>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736600"/>
            <a:ext cx="7200897" cy="9779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1" y="1917699"/>
            <a:ext cx="7200897" cy="248920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4476750"/>
            <a:ext cx="1200150"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43F3F023-C7D3-BE43-A4F7-485CACFF06A8}" type="datetimeFigureOut">
              <a:rPr lang="en-US" smtClean="0"/>
              <a:t>5/26/2022</a:t>
            </a:fld>
            <a:endParaRPr lang="en-US" dirty="0"/>
          </a:p>
        </p:txBody>
      </p:sp>
      <p:sp>
        <p:nvSpPr>
          <p:cNvPr id="5" name="Footer Placeholder 4"/>
          <p:cNvSpPr>
            <a:spLocks noGrp="1"/>
          </p:cNvSpPr>
          <p:nvPr>
            <p:ph type="ftr" sz="quarter" idx="3"/>
          </p:nvPr>
        </p:nvSpPr>
        <p:spPr>
          <a:xfrm>
            <a:off x="971551" y="4476750"/>
            <a:ext cx="5479425" cy="20955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765426" y="4476750"/>
            <a:ext cx="407023"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7E86EA69-B9A0-3A4A-A32C-B2418D145B26}" type="slidenum">
              <a:rPr lang="en-US" smtClean="0"/>
              <a:t>‹#›</a:t>
            </a:fld>
            <a:endParaRPr lang="en-US" dirty="0"/>
          </a:p>
        </p:txBody>
      </p:sp>
    </p:spTree>
    <p:extLst>
      <p:ext uri="{BB962C8B-B14F-4D97-AF65-F5344CB8AC3E}">
        <p14:creationId xmlns:p14="http://schemas.microsoft.com/office/powerpoint/2010/main" val="425266268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Lst>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36.png"/><Relationship Id="rId3" Type="http://schemas.openxmlformats.org/officeDocument/2006/relationships/image" Target="../media/image29.png"/><Relationship Id="rId7" Type="http://schemas.openxmlformats.org/officeDocument/2006/relationships/image" Target="../media/image33.png"/><Relationship Id="rId12" Type="http://schemas.microsoft.com/office/2007/relationships/hdphoto" Target="../media/hdphoto3.wdp"/><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5.png"/><Relationship Id="rId5" Type="http://schemas.openxmlformats.org/officeDocument/2006/relationships/image" Target="../media/image31.png"/><Relationship Id="rId10" Type="http://schemas.microsoft.com/office/2007/relationships/hdphoto" Target="../media/hdphoto2.wdp"/><Relationship Id="rId4" Type="http://schemas.openxmlformats.org/officeDocument/2006/relationships/image" Target="../media/image30.png"/><Relationship Id="rId9" Type="http://schemas.openxmlformats.org/officeDocument/2006/relationships/image" Target="../media/image34.png"/><Relationship Id="rId14" Type="http://schemas.microsoft.com/office/2007/relationships/hdphoto" Target="../media/hdphoto4.wdp"/></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4.jpe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F24439-B0B7-458C-ADAB-64A50EE8BBFA}"/>
              </a:ext>
            </a:extLst>
          </p:cNvPr>
          <p:cNvSpPr>
            <a:spLocks noGrp="1"/>
          </p:cNvSpPr>
          <p:nvPr>
            <p:ph type="body" sz="quarter" idx="14"/>
          </p:nvPr>
        </p:nvSpPr>
        <p:spPr/>
        <p:txBody>
          <a:bodyPr/>
          <a:lstStyle/>
          <a:p>
            <a:r>
              <a:rPr lang="en-GB" dirty="0"/>
              <a:t>28 April 2022</a:t>
            </a:r>
          </a:p>
        </p:txBody>
      </p:sp>
      <p:sp>
        <p:nvSpPr>
          <p:cNvPr id="2" name="Title 1">
            <a:extLst>
              <a:ext uri="{FF2B5EF4-FFF2-40B4-BE49-F238E27FC236}">
                <a16:creationId xmlns:a16="http://schemas.microsoft.com/office/drawing/2014/main" id="{146E82A6-BF8D-4DFA-BC05-9209E950B5C6}"/>
              </a:ext>
            </a:extLst>
          </p:cNvPr>
          <p:cNvSpPr>
            <a:spLocks noGrp="1"/>
          </p:cNvSpPr>
          <p:nvPr>
            <p:ph type="title"/>
          </p:nvPr>
        </p:nvSpPr>
        <p:spPr>
          <a:xfrm>
            <a:off x="1487620" y="186026"/>
            <a:ext cx="5777826" cy="531617"/>
          </a:xfrm>
        </p:spPr>
        <p:txBody>
          <a:bodyPr/>
          <a:lstStyle/>
          <a:p>
            <a:r>
              <a:rPr lang="en-GB" sz="2400" dirty="0"/>
              <a:t>Scottish Medical Appraisers Conference</a:t>
            </a:r>
          </a:p>
        </p:txBody>
      </p:sp>
      <p:sp>
        <p:nvSpPr>
          <p:cNvPr id="4" name="Text Placeholder 4">
            <a:extLst>
              <a:ext uri="{FF2B5EF4-FFF2-40B4-BE49-F238E27FC236}">
                <a16:creationId xmlns:a16="http://schemas.microsoft.com/office/drawing/2014/main" id="{36E16D76-B252-4149-B434-3B32E0F38F2B}"/>
              </a:ext>
            </a:extLst>
          </p:cNvPr>
          <p:cNvSpPr txBox="1">
            <a:spLocks/>
          </p:cNvSpPr>
          <p:nvPr/>
        </p:nvSpPr>
        <p:spPr>
          <a:xfrm>
            <a:off x="1355266" y="2099144"/>
            <a:ext cx="7428511" cy="104162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solidFill>
                  <a:srgbClr val="044380"/>
                </a:solidFill>
              </a:rPr>
              <a:t>Feedback in Medical Appraisal</a:t>
            </a:r>
            <a:endParaRPr lang="en-GB" sz="2800" i="1" dirty="0">
              <a:solidFill>
                <a:srgbClr val="044380"/>
              </a:solidFill>
            </a:endParaRPr>
          </a:p>
        </p:txBody>
      </p:sp>
      <p:sp>
        <p:nvSpPr>
          <p:cNvPr id="5" name="Text Placeholder 5">
            <a:extLst>
              <a:ext uri="{FF2B5EF4-FFF2-40B4-BE49-F238E27FC236}">
                <a16:creationId xmlns:a16="http://schemas.microsoft.com/office/drawing/2014/main" id="{921538AA-1462-4116-A4A2-DE06589B0C81}"/>
              </a:ext>
            </a:extLst>
          </p:cNvPr>
          <p:cNvSpPr txBox="1">
            <a:spLocks/>
          </p:cNvSpPr>
          <p:nvPr/>
        </p:nvSpPr>
        <p:spPr>
          <a:xfrm>
            <a:off x="1355266" y="3150173"/>
            <a:ext cx="7255517" cy="1372093"/>
          </a:xfrm>
          <a:prstGeom prst="rect">
            <a:avLst/>
          </a:prstGeom>
        </p:spPr>
        <p:txBody>
          <a:bodyPr vert="horz" lIns="91440" tIns="45720" rIns="91440" bIns="45720" rtlCol="0">
            <a:normAutofit fontScale="70000" lnSpcReduction="20000"/>
          </a:bodyPr>
          <a:lstStyle>
            <a:lvl1pPr marL="0" indent="0" algn="l" defTabSz="457200" rtl="0" eaLnBrk="1" latinLnBrk="0" hangingPunct="1">
              <a:spcBef>
                <a:spcPct val="20000"/>
              </a:spcBef>
              <a:buFont typeface="Arial"/>
              <a:buNone/>
              <a:defRPr sz="2400" kern="1200">
                <a:solidFill>
                  <a:srgbClr val="66CCFF"/>
                </a:solidFill>
                <a:latin typeface="+mn-lt"/>
                <a:ea typeface="+mn-ea"/>
                <a:cs typeface="+mn-cs"/>
              </a:defRPr>
            </a:lvl1pPr>
            <a:lvl2pPr marL="457200" indent="0" algn="l" defTabSz="457200" rtl="0" eaLnBrk="1" latinLnBrk="0" hangingPunct="1">
              <a:spcBef>
                <a:spcPct val="20000"/>
              </a:spcBef>
              <a:buFont typeface="Arial"/>
              <a:buNone/>
              <a:defRPr sz="2800" kern="1200">
                <a:solidFill>
                  <a:srgbClr val="66CC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a:solidFill>
                  <a:srgbClr val="00B0F0"/>
                </a:solidFill>
              </a:rPr>
              <a:t>Dr Christiane Shrimpton</a:t>
            </a:r>
          </a:p>
          <a:p>
            <a:r>
              <a:rPr lang="en-GB" i="1" dirty="0">
                <a:solidFill>
                  <a:srgbClr val="00B0F0"/>
                </a:solidFill>
              </a:rPr>
              <a:t>NES APGD for Appraisal and Revalidation</a:t>
            </a:r>
          </a:p>
          <a:p>
            <a:endParaRPr lang="en-GB" i="1" dirty="0">
              <a:solidFill>
                <a:srgbClr val="00B0F0"/>
              </a:solidFill>
            </a:endParaRPr>
          </a:p>
          <a:p>
            <a:r>
              <a:rPr lang="en-GB" b="1" dirty="0">
                <a:solidFill>
                  <a:srgbClr val="00B0F0"/>
                </a:solidFill>
              </a:rPr>
              <a:t>Dr Mimi Cogliano</a:t>
            </a:r>
          </a:p>
          <a:p>
            <a:r>
              <a:rPr lang="en-GB" i="1" dirty="0">
                <a:solidFill>
                  <a:srgbClr val="00B0F0"/>
                </a:solidFill>
              </a:rPr>
              <a:t>NHS Borders and Lothian - Deputy Primary Care Appraisal Lead</a:t>
            </a:r>
          </a:p>
        </p:txBody>
      </p:sp>
    </p:spTree>
    <p:extLst>
      <p:ext uri="{BB962C8B-B14F-4D97-AF65-F5344CB8AC3E}">
        <p14:creationId xmlns:p14="http://schemas.microsoft.com/office/powerpoint/2010/main" val="1037221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2ECFA-1182-4F56-B476-6B8BF61882A2}"/>
              </a:ext>
            </a:extLst>
          </p:cNvPr>
          <p:cNvSpPr>
            <a:spLocks noGrp="1"/>
          </p:cNvSpPr>
          <p:nvPr>
            <p:ph type="title"/>
          </p:nvPr>
        </p:nvSpPr>
        <p:spPr/>
        <p:txBody>
          <a:bodyPr/>
          <a:lstStyle/>
          <a:p>
            <a:r>
              <a:rPr lang="en-GB" cap="all" dirty="0"/>
              <a:t>UNCERTAINTY…..</a:t>
            </a:r>
            <a:r>
              <a:rPr lang="en-GB" dirty="0"/>
              <a:t>​</a:t>
            </a:r>
          </a:p>
        </p:txBody>
      </p:sp>
      <p:sp>
        <p:nvSpPr>
          <p:cNvPr id="3" name="Text Placeholder 2">
            <a:extLst>
              <a:ext uri="{FF2B5EF4-FFF2-40B4-BE49-F238E27FC236}">
                <a16:creationId xmlns:a16="http://schemas.microsoft.com/office/drawing/2014/main" id="{655C7E92-FE1E-4306-84AD-E6BCA8B1365C}"/>
              </a:ext>
            </a:extLst>
          </p:cNvPr>
          <p:cNvSpPr>
            <a:spLocks noGrp="1"/>
          </p:cNvSpPr>
          <p:nvPr>
            <p:ph type="body" sz="quarter" idx="10"/>
          </p:nvPr>
        </p:nvSpPr>
        <p:spPr/>
        <p:txBody>
          <a:bodyPr>
            <a:normAutofit fontScale="70000" lnSpcReduction="20000"/>
          </a:bodyPr>
          <a:lstStyle/>
          <a:p>
            <a:pPr marL="0" indent="0" fontAlgn="base">
              <a:buNone/>
            </a:pPr>
            <a:r>
              <a:rPr lang="en-GB" b="1" dirty="0"/>
              <a:t>Appraisees</a:t>
            </a:r>
            <a:r>
              <a:rPr lang="en-GB" dirty="0"/>
              <a:t>:  </a:t>
            </a:r>
            <a:r>
              <a:rPr lang="en-US" dirty="0"/>
              <a:t>​</a:t>
            </a:r>
          </a:p>
          <a:p>
            <a:pPr fontAlgn="base"/>
            <a:r>
              <a:rPr lang="en-GB" dirty="0"/>
              <a:t>What do we use now, instead of the reflective template?</a:t>
            </a:r>
            <a:r>
              <a:rPr lang="en-US" dirty="0"/>
              <a:t>​</a:t>
            </a:r>
          </a:p>
          <a:p>
            <a:pPr fontAlgn="base"/>
            <a:r>
              <a:rPr lang="en-GB" dirty="0"/>
              <a:t>Looking for specific guidance </a:t>
            </a:r>
            <a:r>
              <a:rPr lang="en-US" dirty="0"/>
              <a:t>​</a:t>
            </a:r>
          </a:p>
          <a:p>
            <a:pPr marL="0" indent="0" fontAlgn="base">
              <a:buNone/>
            </a:pPr>
            <a:endParaRPr lang="en-GB" dirty="0"/>
          </a:p>
          <a:p>
            <a:pPr marL="0" indent="0" fontAlgn="base">
              <a:buNone/>
            </a:pPr>
            <a:r>
              <a:rPr lang="en-GB" b="1" dirty="0"/>
              <a:t>Appraisers:</a:t>
            </a:r>
            <a:r>
              <a:rPr lang="en-GB" dirty="0"/>
              <a:t>​</a:t>
            </a:r>
          </a:p>
          <a:p>
            <a:pPr fontAlgn="base"/>
            <a:r>
              <a:rPr lang="en-GB" dirty="0"/>
              <a:t>What is “acceptable” feedback, going forward?</a:t>
            </a:r>
            <a:r>
              <a:rPr lang="en-US" dirty="0"/>
              <a:t>​</a:t>
            </a:r>
          </a:p>
          <a:p>
            <a:pPr fontAlgn="base"/>
            <a:r>
              <a:rPr lang="en-GB" dirty="0"/>
              <a:t>Cannot keep asking Appraiser Leads each time…..</a:t>
            </a:r>
            <a:r>
              <a:rPr lang="en-US" dirty="0"/>
              <a:t>​</a:t>
            </a:r>
          </a:p>
          <a:p>
            <a:pPr fontAlgn="base"/>
            <a:r>
              <a:rPr lang="en-GB" dirty="0"/>
              <a:t>How do we best facilitate constructive discussions?</a:t>
            </a:r>
            <a:endParaRPr lang="en-US" dirty="0"/>
          </a:p>
          <a:p>
            <a:endParaRPr lang="en-GB" dirty="0"/>
          </a:p>
        </p:txBody>
      </p:sp>
    </p:spTree>
    <p:extLst>
      <p:ext uri="{BB962C8B-B14F-4D97-AF65-F5344CB8AC3E}">
        <p14:creationId xmlns:p14="http://schemas.microsoft.com/office/powerpoint/2010/main" val="343649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002F7-0358-42DE-9CEB-81399A249CEC}"/>
              </a:ext>
            </a:extLst>
          </p:cNvPr>
          <p:cNvSpPr>
            <a:spLocks noGrp="1"/>
          </p:cNvSpPr>
          <p:nvPr>
            <p:ph type="title"/>
          </p:nvPr>
        </p:nvSpPr>
        <p:spPr/>
        <p:txBody>
          <a:bodyPr/>
          <a:lstStyle/>
          <a:p>
            <a:r>
              <a:rPr lang="en-GB" cap="all" dirty="0">
                <a:latin typeface="Source Sans Pro"/>
                <a:ea typeface="Source Sans Pro"/>
              </a:rPr>
              <a:t>Issues...</a:t>
            </a:r>
            <a:endParaRPr lang="en-GB" dirty="0">
              <a:latin typeface="Source Sans Pro"/>
              <a:ea typeface="Source Sans Pro"/>
            </a:endParaRPr>
          </a:p>
        </p:txBody>
      </p:sp>
      <p:sp>
        <p:nvSpPr>
          <p:cNvPr id="3" name="Text Placeholder 2">
            <a:extLst>
              <a:ext uri="{FF2B5EF4-FFF2-40B4-BE49-F238E27FC236}">
                <a16:creationId xmlns:a16="http://schemas.microsoft.com/office/drawing/2014/main" id="{542927BC-CF21-426A-BDCE-625D97F21AD2}"/>
              </a:ext>
            </a:extLst>
          </p:cNvPr>
          <p:cNvSpPr>
            <a:spLocks noGrp="1"/>
          </p:cNvSpPr>
          <p:nvPr>
            <p:ph type="body" sz="quarter" idx="10"/>
          </p:nvPr>
        </p:nvSpPr>
        <p:spPr>
          <a:xfrm>
            <a:off x="765223" y="1349098"/>
            <a:ext cx="7684786" cy="3364696"/>
          </a:xfrm>
        </p:spPr>
        <p:txBody>
          <a:bodyPr vert="horz" lIns="91440" tIns="45720" rIns="91440" bIns="45720" rtlCol="0" anchor="t">
            <a:normAutofit fontScale="55000" lnSpcReduction="20000"/>
          </a:bodyPr>
          <a:lstStyle/>
          <a:p>
            <a:pPr marL="0" indent="0" fontAlgn="base">
              <a:buNone/>
            </a:pPr>
            <a:r>
              <a:rPr lang="en-GB" b="1" dirty="0"/>
              <a:t>1) CARE or GMC Questionnaire</a:t>
            </a:r>
            <a:r>
              <a:rPr lang="en-US" dirty="0"/>
              <a:t>​</a:t>
            </a:r>
          </a:p>
          <a:p>
            <a:pPr marL="0" indent="0" fontAlgn="base">
              <a:buNone/>
            </a:pPr>
            <a:r>
              <a:rPr lang="en-GB" dirty="0"/>
              <a:t>Difficult with telephone/video consultations, VERY low return rate, admin burden.</a:t>
            </a:r>
            <a:r>
              <a:rPr lang="en-US" dirty="0"/>
              <a:t>​</a:t>
            </a:r>
            <a:endParaRPr lang="en-US" dirty="0">
              <a:ea typeface="Source Sans Pro"/>
            </a:endParaRPr>
          </a:p>
          <a:p>
            <a:pPr marL="0" indent="0" fontAlgn="base">
              <a:buNone/>
            </a:pPr>
            <a:r>
              <a:rPr lang="en-GB" dirty="0"/>
              <a:t>​</a:t>
            </a:r>
          </a:p>
          <a:p>
            <a:pPr marL="0" indent="0" fontAlgn="base">
              <a:buNone/>
            </a:pPr>
            <a:r>
              <a:rPr lang="en-GB" b="1" dirty="0"/>
              <a:t>2) Fourteen Fish</a:t>
            </a:r>
            <a:r>
              <a:rPr lang="en-US" dirty="0"/>
              <a:t>​</a:t>
            </a:r>
          </a:p>
          <a:p>
            <a:pPr marL="0" indent="0" fontAlgn="base">
              <a:buNone/>
            </a:pPr>
            <a:r>
              <a:rPr lang="en-GB" dirty="0"/>
              <a:t>Cost to appraisee/health board, new software, a lot of Q, admin burden, outside provider</a:t>
            </a:r>
            <a:r>
              <a:rPr lang="en-US" dirty="0"/>
              <a:t>​</a:t>
            </a:r>
            <a:endParaRPr lang="en-US" dirty="0">
              <a:ea typeface="Source Sans Pro"/>
            </a:endParaRPr>
          </a:p>
          <a:p>
            <a:pPr marL="0" indent="0" fontAlgn="base">
              <a:buNone/>
            </a:pPr>
            <a:r>
              <a:rPr lang="en-GB" dirty="0"/>
              <a:t>​</a:t>
            </a:r>
          </a:p>
          <a:p>
            <a:pPr marL="0" indent="0" fontAlgn="base">
              <a:buNone/>
            </a:pPr>
            <a:r>
              <a:rPr lang="en-GB" b="1" dirty="0"/>
              <a:t>3) Qualitative approach/interviews/targeted groups</a:t>
            </a:r>
            <a:r>
              <a:rPr lang="en-US" dirty="0"/>
              <a:t>​</a:t>
            </a:r>
          </a:p>
          <a:p>
            <a:pPr marL="0" indent="0" fontAlgn="base">
              <a:buNone/>
            </a:pPr>
            <a:r>
              <a:rPr lang="en-GB" dirty="0"/>
              <a:t>Time consuming, will it be up to each appraiser to assess validity? Could potentially add a huge burden to Appraiser Leads for consultations about each one...</a:t>
            </a:r>
            <a:endParaRPr lang="en-US" dirty="0"/>
          </a:p>
          <a:p>
            <a:endParaRPr lang="en-GB" dirty="0"/>
          </a:p>
        </p:txBody>
      </p:sp>
    </p:spTree>
    <p:extLst>
      <p:ext uri="{BB962C8B-B14F-4D97-AF65-F5344CB8AC3E}">
        <p14:creationId xmlns:p14="http://schemas.microsoft.com/office/powerpoint/2010/main" val="164092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down)">
                                      <p:cBhvr>
                                        <p:cTn id="23" dur="500"/>
                                        <p:tgtEl>
                                          <p:spTgt spid="3">
                                            <p:txEl>
                                              <p:pRg st="6" end="6"/>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down)">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41BCC-96AE-4162-9675-4DA55783568A}"/>
              </a:ext>
            </a:extLst>
          </p:cNvPr>
          <p:cNvSpPr>
            <a:spLocks noGrp="1"/>
          </p:cNvSpPr>
          <p:nvPr>
            <p:ph type="title"/>
          </p:nvPr>
        </p:nvSpPr>
        <p:spPr/>
        <p:txBody>
          <a:bodyPr/>
          <a:lstStyle/>
          <a:p>
            <a:r>
              <a:rPr lang="en-GB" cap="all" dirty="0"/>
              <a:t>WHAT DO WE WANT FROM A PSQ? </a:t>
            </a:r>
            <a:r>
              <a:rPr lang="en-GB" dirty="0"/>
              <a:t>​</a:t>
            </a:r>
          </a:p>
        </p:txBody>
      </p:sp>
      <p:sp>
        <p:nvSpPr>
          <p:cNvPr id="3" name="Text Placeholder 2">
            <a:extLst>
              <a:ext uri="{FF2B5EF4-FFF2-40B4-BE49-F238E27FC236}">
                <a16:creationId xmlns:a16="http://schemas.microsoft.com/office/drawing/2014/main" id="{06F673FA-542B-4F0B-851E-5F758745566D}"/>
              </a:ext>
            </a:extLst>
          </p:cNvPr>
          <p:cNvSpPr>
            <a:spLocks noGrp="1"/>
          </p:cNvSpPr>
          <p:nvPr>
            <p:ph type="body" sz="quarter" idx="10"/>
          </p:nvPr>
        </p:nvSpPr>
        <p:spPr>
          <a:xfrm>
            <a:off x="765221" y="1349098"/>
            <a:ext cx="8166637" cy="3364696"/>
          </a:xfrm>
        </p:spPr>
        <p:txBody>
          <a:bodyPr vert="horz" lIns="91440" tIns="45720" rIns="91440" bIns="45720" rtlCol="0" anchor="t">
            <a:normAutofit lnSpcReduction="10000"/>
          </a:bodyPr>
          <a:lstStyle/>
          <a:p>
            <a:pPr fontAlgn="base"/>
            <a:r>
              <a:rPr lang="en-GB" sz="2200" dirty="0"/>
              <a:t>Collect helpful feedback to encourage/stimulate reflection and discussion</a:t>
            </a:r>
            <a:r>
              <a:rPr lang="en-US" sz="2200" dirty="0"/>
              <a:t>​</a:t>
            </a:r>
          </a:p>
          <a:p>
            <a:pPr fontAlgn="base"/>
            <a:r>
              <a:rPr lang="en-GB" sz="2200" dirty="0"/>
              <a:t>Quick and easy to use (for Drs and patients)</a:t>
            </a:r>
            <a:r>
              <a:rPr lang="en-US" sz="2200" dirty="0"/>
              <a:t>​</a:t>
            </a:r>
          </a:p>
          <a:p>
            <a:pPr fontAlgn="base"/>
            <a:r>
              <a:rPr lang="en-GB" sz="2200" dirty="0"/>
              <a:t>Adaptable (can be amended/changed easily)</a:t>
            </a:r>
            <a:r>
              <a:rPr lang="en-US" sz="2200" dirty="0"/>
              <a:t>​</a:t>
            </a:r>
          </a:p>
          <a:p>
            <a:pPr fontAlgn="base"/>
            <a:r>
              <a:rPr lang="en-GB" sz="2200" dirty="0"/>
              <a:t>Admin friendly (no added burden)</a:t>
            </a:r>
            <a:r>
              <a:rPr lang="en-US" sz="2200" dirty="0"/>
              <a:t>​</a:t>
            </a:r>
          </a:p>
          <a:p>
            <a:pPr fontAlgn="base"/>
            <a:r>
              <a:rPr lang="en-GB" sz="2200" dirty="0"/>
              <a:t>Anonymised!</a:t>
            </a:r>
            <a:r>
              <a:rPr lang="en-US" sz="2200" dirty="0"/>
              <a:t>​</a:t>
            </a:r>
          </a:p>
          <a:p>
            <a:pPr fontAlgn="base"/>
            <a:r>
              <a:rPr lang="en-GB" sz="2200" dirty="0"/>
              <a:t>Accessible to young/old/IT savvy and those without a mobile/computer</a:t>
            </a:r>
            <a:endParaRPr lang="en-US" sz="2200" dirty="0"/>
          </a:p>
          <a:p>
            <a:r>
              <a:rPr lang="en-GB" sz="2200" dirty="0">
                <a:ea typeface="Source Sans Pro"/>
              </a:rPr>
              <a:t>“Validated” and following Information Governance (IG) principles</a:t>
            </a:r>
            <a:endParaRPr lang="en-US" sz="2200" dirty="0">
              <a:ea typeface="Source Sans Pro"/>
            </a:endParaRPr>
          </a:p>
          <a:p>
            <a:endParaRPr lang="en-GB" sz="2200" dirty="0">
              <a:ea typeface="Source Sans Pro"/>
            </a:endParaRPr>
          </a:p>
          <a:p>
            <a:endParaRPr lang="en-GB" dirty="0">
              <a:ea typeface="Source Sans Pro"/>
            </a:endParaRPr>
          </a:p>
        </p:txBody>
      </p:sp>
    </p:spTree>
    <p:extLst>
      <p:ext uri="{BB962C8B-B14F-4D97-AF65-F5344CB8AC3E}">
        <p14:creationId xmlns:p14="http://schemas.microsoft.com/office/powerpoint/2010/main" val="278837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1083-F1EF-42AC-A80A-40641A299064}"/>
              </a:ext>
            </a:extLst>
          </p:cNvPr>
          <p:cNvSpPr>
            <a:spLocks noGrp="1"/>
          </p:cNvSpPr>
          <p:nvPr>
            <p:ph type="title"/>
          </p:nvPr>
        </p:nvSpPr>
        <p:spPr/>
        <p:txBody>
          <a:bodyPr/>
          <a:lstStyle/>
          <a:p>
            <a:r>
              <a:rPr lang="fr-FR" cap="all" dirty="0">
                <a:latin typeface="Source Sans Pro"/>
                <a:ea typeface="Source Sans Pro"/>
              </a:rPr>
              <a:t>PSQ PILOT </a:t>
            </a:r>
            <a:r>
              <a:rPr lang="fr-FR" dirty="0">
                <a:latin typeface="Source Sans Pro"/>
                <a:ea typeface="Source Sans Pro"/>
              </a:rPr>
              <a:t>​</a:t>
            </a:r>
            <a:r>
              <a:rPr lang="fr-FR" sz="2400" cap="all" dirty="0">
                <a:latin typeface="Source Sans Pro"/>
                <a:ea typeface="Source Sans Pro"/>
              </a:rPr>
              <a:t>(“5 </a:t>
            </a:r>
            <a:r>
              <a:rPr lang="fr-FR" sz="2400" i="1" cap="all" dirty="0">
                <a:latin typeface="Source Sans Pro"/>
                <a:ea typeface="Source Sans Pro"/>
              </a:rPr>
              <a:t>CARE</a:t>
            </a:r>
            <a:r>
              <a:rPr lang="en-GB" sz="2000" dirty="0">
                <a:solidFill>
                  <a:srgbClr val="00B050"/>
                </a:solidFill>
              </a:rPr>
              <a:t> </a:t>
            </a:r>
            <a:r>
              <a:rPr lang="en-GB" sz="2400" dirty="0">
                <a:solidFill>
                  <a:schemeClr val="tx2"/>
                </a:solidFill>
              </a:rPr>
              <a:t>” </a:t>
            </a:r>
            <a:r>
              <a:rPr lang="fr-FR" sz="2400" i="1" dirty="0">
                <a:latin typeface="Source Sans Pro"/>
                <a:ea typeface="Source Sans Pro"/>
              </a:rPr>
              <a:t>​</a:t>
            </a:r>
            <a:r>
              <a:rPr lang="fr-FR" sz="2400" dirty="0">
                <a:latin typeface="Source Sans Pro"/>
                <a:ea typeface="Source Sans Pro"/>
              </a:rPr>
              <a:t>questions)</a:t>
            </a:r>
            <a:endParaRPr lang="en-GB" sz="2400" dirty="0">
              <a:latin typeface="Source Sans Pro"/>
              <a:ea typeface="Source Sans Pro"/>
            </a:endParaRPr>
          </a:p>
        </p:txBody>
      </p:sp>
      <p:sp>
        <p:nvSpPr>
          <p:cNvPr id="4" name="Text Placeholder 3">
            <a:extLst>
              <a:ext uri="{FF2B5EF4-FFF2-40B4-BE49-F238E27FC236}">
                <a16:creationId xmlns:a16="http://schemas.microsoft.com/office/drawing/2014/main" id="{5BC81396-F70B-4BBE-A4B9-916A6ED17E65}"/>
              </a:ext>
            </a:extLst>
          </p:cNvPr>
          <p:cNvSpPr>
            <a:spLocks noGrp="1"/>
          </p:cNvSpPr>
          <p:nvPr>
            <p:ph type="body" sz="quarter" idx="10"/>
          </p:nvPr>
        </p:nvSpPr>
        <p:spPr/>
        <p:txBody>
          <a:bodyPr vert="horz" lIns="91440" tIns="45720" rIns="91440" bIns="45720" rtlCol="0" anchor="t">
            <a:normAutofit fontScale="70000" lnSpcReduction="20000"/>
          </a:bodyPr>
          <a:lstStyle/>
          <a:p>
            <a:pPr fontAlgn="base"/>
            <a:r>
              <a:rPr lang="en-GB" dirty="0">
                <a:solidFill>
                  <a:srgbClr val="C00000"/>
                </a:solidFill>
              </a:rPr>
              <a:t>Telephone or F2F?</a:t>
            </a:r>
            <a:r>
              <a:rPr lang="en-US" dirty="0">
                <a:solidFill>
                  <a:srgbClr val="C00000"/>
                </a:solidFill>
              </a:rPr>
              <a:t>​</a:t>
            </a:r>
            <a:endParaRPr lang="en-US" dirty="0">
              <a:solidFill>
                <a:srgbClr val="C00000"/>
              </a:solidFill>
              <a:ea typeface="Source Sans Pro"/>
            </a:endParaRPr>
          </a:p>
          <a:p>
            <a:pPr fontAlgn="base"/>
            <a:r>
              <a:rPr lang="en-GB" dirty="0">
                <a:solidFill>
                  <a:srgbClr val="C00000"/>
                </a:solidFill>
              </a:rPr>
              <a:t>Preferences for Telephone/F2F</a:t>
            </a:r>
            <a:r>
              <a:rPr lang="en-US" dirty="0">
                <a:solidFill>
                  <a:srgbClr val="C00000"/>
                </a:solidFill>
              </a:rPr>
              <a:t>​</a:t>
            </a:r>
            <a:endParaRPr lang="en-US" dirty="0">
              <a:solidFill>
                <a:srgbClr val="C00000"/>
              </a:solidFill>
              <a:ea typeface="Source Sans Pro"/>
            </a:endParaRPr>
          </a:p>
          <a:p>
            <a:pPr fontAlgn="base"/>
            <a:r>
              <a:rPr lang="en-GB" b="1" dirty="0">
                <a:solidFill>
                  <a:schemeClr val="tx2">
                    <a:lumMod val="60000"/>
                    <a:lumOff val="40000"/>
                  </a:schemeClr>
                </a:solidFill>
              </a:rPr>
              <a:t>Making you feel at ease?</a:t>
            </a:r>
            <a:r>
              <a:rPr lang="en-US" b="1" dirty="0">
                <a:solidFill>
                  <a:schemeClr val="tx2">
                    <a:lumMod val="60000"/>
                    <a:lumOff val="40000"/>
                  </a:schemeClr>
                </a:solidFill>
              </a:rPr>
              <a:t>​</a:t>
            </a:r>
            <a:endParaRPr lang="en-US" b="1" dirty="0">
              <a:solidFill>
                <a:schemeClr val="tx2">
                  <a:lumMod val="60000"/>
                  <a:lumOff val="40000"/>
                </a:schemeClr>
              </a:solidFill>
              <a:ea typeface="Source Sans Pro"/>
            </a:endParaRPr>
          </a:p>
          <a:p>
            <a:pPr fontAlgn="base"/>
            <a:r>
              <a:rPr lang="en-GB" b="1" dirty="0">
                <a:solidFill>
                  <a:schemeClr val="tx2">
                    <a:lumMod val="60000"/>
                    <a:lumOff val="40000"/>
                  </a:schemeClr>
                </a:solidFill>
              </a:rPr>
              <a:t>Asking Q and letting you talk?</a:t>
            </a:r>
            <a:r>
              <a:rPr lang="en-US" b="1" dirty="0">
                <a:solidFill>
                  <a:schemeClr val="tx2">
                    <a:lumMod val="60000"/>
                    <a:lumOff val="40000"/>
                  </a:schemeClr>
                </a:solidFill>
              </a:rPr>
              <a:t>​</a:t>
            </a:r>
            <a:endParaRPr lang="en-US" b="1" dirty="0">
              <a:solidFill>
                <a:schemeClr val="tx2">
                  <a:lumMod val="60000"/>
                  <a:lumOff val="40000"/>
                </a:schemeClr>
              </a:solidFill>
              <a:ea typeface="Source Sans Pro"/>
            </a:endParaRPr>
          </a:p>
          <a:p>
            <a:pPr fontAlgn="base"/>
            <a:r>
              <a:rPr lang="en-GB" b="1" dirty="0">
                <a:solidFill>
                  <a:schemeClr val="tx2">
                    <a:lumMod val="60000"/>
                    <a:lumOff val="40000"/>
                  </a:schemeClr>
                </a:solidFill>
              </a:rPr>
              <a:t>Listening and understanding?</a:t>
            </a:r>
            <a:r>
              <a:rPr lang="en-US" b="1" dirty="0">
                <a:solidFill>
                  <a:schemeClr val="tx2">
                    <a:lumMod val="60000"/>
                    <a:lumOff val="40000"/>
                  </a:schemeClr>
                </a:solidFill>
              </a:rPr>
              <a:t>​ </a:t>
            </a:r>
            <a:endParaRPr lang="en-US" b="1" dirty="0">
              <a:solidFill>
                <a:schemeClr val="tx2">
                  <a:lumMod val="60000"/>
                  <a:lumOff val="40000"/>
                </a:schemeClr>
              </a:solidFill>
              <a:ea typeface="Source Sans Pro"/>
            </a:endParaRPr>
          </a:p>
          <a:p>
            <a:pPr fontAlgn="base"/>
            <a:r>
              <a:rPr lang="en-GB" b="1" dirty="0">
                <a:solidFill>
                  <a:schemeClr val="tx2">
                    <a:lumMod val="60000"/>
                    <a:lumOff val="40000"/>
                  </a:schemeClr>
                </a:solidFill>
              </a:rPr>
              <a:t>Explaining things?</a:t>
            </a:r>
            <a:r>
              <a:rPr lang="en-US" b="1" dirty="0">
                <a:solidFill>
                  <a:schemeClr val="tx2">
                    <a:lumMod val="60000"/>
                    <a:lumOff val="40000"/>
                  </a:schemeClr>
                </a:solidFill>
              </a:rPr>
              <a:t>​</a:t>
            </a:r>
            <a:endParaRPr lang="en-US" b="1" dirty="0">
              <a:solidFill>
                <a:schemeClr val="tx2">
                  <a:lumMod val="60000"/>
                  <a:lumOff val="40000"/>
                </a:schemeClr>
              </a:solidFill>
              <a:ea typeface="Source Sans Pro"/>
            </a:endParaRPr>
          </a:p>
          <a:p>
            <a:pPr fontAlgn="base"/>
            <a:r>
              <a:rPr lang="en-GB" b="1" dirty="0">
                <a:solidFill>
                  <a:schemeClr val="tx2">
                    <a:lumMod val="60000"/>
                    <a:lumOff val="40000"/>
                  </a:schemeClr>
                </a:solidFill>
              </a:rPr>
              <a:t>Making a plan?</a:t>
            </a:r>
            <a:r>
              <a:rPr lang="en-US" b="1" dirty="0">
                <a:solidFill>
                  <a:schemeClr val="tx2">
                    <a:lumMod val="60000"/>
                    <a:lumOff val="40000"/>
                  </a:schemeClr>
                </a:solidFill>
              </a:rPr>
              <a:t>​</a:t>
            </a:r>
            <a:endParaRPr lang="en-US" b="1" dirty="0">
              <a:solidFill>
                <a:schemeClr val="tx2">
                  <a:lumMod val="60000"/>
                  <a:lumOff val="40000"/>
                </a:schemeClr>
              </a:solidFill>
              <a:ea typeface="Source Sans Pro"/>
            </a:endParaRPr>
          </a:p>
          <a:p>
            <a:pPr fontAlgn="base"/>
            <a:r>
              <a:rPr lang="en-GB" dirty="0">
                <a:solidFill>
                  <a:srgbClr val="00B050"/>
                </a:solidFill>
              </a:rPr>
              <a:t>“Stars” – positive comments?</a:t>
            </a:r>
            <a:r>
              <a:rPr lang="en-US" dirty="0">
                <a:solidFill>
                  <a:srgbClr val="00B050"/>
                </a:solidFill>
              </a:rPr>
              <a:t>​</a:t>
            </a:r>
            <a:endParaRPr lang="en-US" dirty="0">
              <a:solidFill>
                <a:srgbClr val="00B050"/>
              </a:solidFill>
              <a:ea typeface="Source Sans Pro"/>
            </a:endParaRPr>
          </a:p>
          <a:p>
            <a:pPr fontAlgn="base"/>
            <a:r>
              <a:rPr lang="en-GB" dirty="0">
                <a:solidFill>
                  <a:srgbClr val="00B050"/>
                </a:solidFill>
              </a:rPr>
              <a:t>“Wishes” – what can we improve on? </a:t>
            </a:r>
            <a:r>
              <a:rPr lang="en-US" dirty="0">
                <a:solidFill>
                  <a:srgbClr val="00B050"/>
                </a:solidFill>
              </a:rPr>
              <a:t>​</a:t>
            </a:r>
            <a:endParaRPr lang="en-US" dirty="0">
              <a:solidFill>
                <a:srgbClr val="00B050"/>
              </a:solidFill>
              <a:ea typeface="Source Sans Pro"/>
            </a:endParaRPr>
          </a:p>
          <a:p>
            <a:endParaRPr lang="en-GB" dirty="0"/>
          </a:p>
        </p:txBody>
      </p:sp>
      <p:pic>
        <p:nvPicPr>
          <p:cNvPr id="2052" name="Picture 4">
            <a:extLst>
              <a:ext uri="{FF2B5EF4-FFF2-40B4-BE49-F238E27FC236}">
                <a16:creationId xmlns:a16="http://schemas.microsoft.com/office/drawing/2014/main" id="{7D258291-714B-4A00-9F33-BEC34E859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598" y="131457"/>
            <a:ext cx="2191283" cy="4880585"/>
          </a:xfrm>
          <a:prstGeom prst="rect">
            <a:avLst/>
          </a:prstGeom>
          <a:noFill/>
          <a:scene3d>
            <a:camera prst="orthographicFront"/>
            <a:lightRig rig="threePt" dir="t"/>
          </a:scene3d>
          <a:sp3d contourW="25400">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22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animEffect transition="in" filter="wipe(right)">
                                      <p:cBhvr>
                                        <p:cTn id="15" dur="500"/>
                                        <p:tgtEl>
                                          <p:spTgt spid="4">
                                            <p:txEl>
                                              <p:pRg st="7" end="7"/>
                                            </p:txEl>
                                          </p:spTgt>
                                        </p:tgtEl>
                                      </p:cBhvr>
                                    </p:animEffect>
                                  </p:childTnLst>
                                </p:cTn>
                              </p:par>
                              <p:par>
                                <p:cTn id="16" presetID="22" presetClass="entr" presetSubtype="2" fill="hold" nodeType="withEffect">
                                  <p:stCondLst>
                                    <p:cond delay="0"/>
                                  </p:stCondLst>
                                  <p:childTnLst>
                                    <p:set>
                                      <p:cBhvr>
                                        <p:cTn id="17" dur="1" fill="hold">
                                          <p:stCondLst>
                                            <p:cond delay="0"/>
                                          </p:stCondLst>
                                        </p:cTn>
                                        <p:tgtEl>
                                          <p:spTgt spid="4">
                                            <p:txEl>
                                              <p:pRg st="8" end="8"/>
                                            </p:txEl>
                                          </p:spTgt>
                                        </p:tgtEl>
                                        <p:attrNameLst>
                                          <p:attrName>style.visibility</p:attrName>
                                        </p:attrNameLst>
                                      </p:cBhvr>
                                      <p:to>
                                        <p:strVal val="visible"/>
                                      </p:to>
                                    </p:set>
                                    <p:animEffect transition="in" filter="wipe(right)">
                                      <p:cBhvr>
                                        <p:cTn id="18" dur="500"/>
                                        <p:tgtEl>
                                          <p:spTgt spid="4">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148905-48BD-433C-93B1-E03037A37B84}"/>
              </a:ext>
            </a:extLst>
          </p:cNvPr>
          <p:cNvSpPr>
            <a:spLocks noGrp="1"/>
          </p:cNvSpPr>
          <p:nvPr>
            <p:ph type="title"/>
          </p:nvPr>
        </p:nvSpPr>
        <p:spPr/>
        <p:txBody>
          <a:bodyPr/>
          <a:lstStyle/>
          <a:p>
            <a:r>
              <a:rPr lang="en-GB" dirty="0"/>
              <a:t>How to collect data?</a:t>
            </a:r>
          </a:p>
        </p:txBody>
      </p:sp>
      <p:sp>
        <p:nvSpPr>
          <p:cNvPr id="8" name="Rectangle: Rounded Corners 7">
            <a:extLst>
              <a:ext uri="{FF2B5EF4-FFF2-40B4-BE49-F238E27FC236}">
                <a16:creationId xmlns:a16="http://schemas.microsoft.com/office/drawing/2014/main" id="{683B9F0E-A44A-47C1-BC7D-4AF26EBDACF1}"/>
              </a:ext>
            </a:extLst>
          </p:cNvPr>
          <p:cNvSpPr/>
          <p:nvPr/>
        </p:nvSpPr>
        <p:spPr>
          <a:xfrm>
            <a:off x="374813" y="1908517"/>
            <a:ext cx="2643401" cy="224958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7556BF8E-F299-4CB7-B1E9-A958F56B7352}"/>
              </a:ext>
            </a:extLst>
          </p:cNvPr>
          <p:cNvSpPr/>
          <p:nvPr/>
        </p:nvSpPr>
        <p:spPr>
          <a:xfrm>
            <a:off x="6219262" y="1913959"/>
            <a:ext cx="2494222" cy="22495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26" name="Picture 2">
            <a:extLst>
              <a:ext uri="{FF2B5EF4-FFF2-40B4-BE49-F238E27FC236}">
                <a16:creationId xmlns:a16="http://schemas.microsoft.com/office/drawing/2014/main" id="{251BB09B-004E-44F9-BCCE-0EDF56C4A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77" y="2167792"/>
            <a:ext cx="2237464" cy="1491643"/>
          </a:xfrm>
          <a:prstGeom prst="rect">
            <a:avLst/>
          </a:prstGeom>
          <a:noFill/>
          <a:effectLst>
            <a:outerShdw blurRad="50800" dist="50800" dir="54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39BE4363-50B3-4C3D-BFDF-D3199D04E84D}"/>
              </a:ext>
            </a:extLst>
          </p:cNvPr>
          <p:cNvSpPr>
            <a:spLocks/>
          </p:cNvSpPr>
          <p:nvPr/>
        </p:nvSpPr>
        <p:spPr>
          <a:xfrm>
            <a:off x="3332847" y="1913959"/>
            <a:ext cx="2575965" cy="21937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28" name="Picture 4">
            <a:extLst>
              <a:ext uri="{FF2B5EF4-FFF2-40B4-BE49-F238E27FC236}">
                <a16:creationId xmlns:a16="http://schemas.microsoft.com/office/drawing/2014/main" id="{FB434D31-41CE-4EF5-B923-12333253696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3516" y="2019761"/>
            <a:ext cx="1493491" cy="1928311"/>
          </a:xfrm>
          <a:prstGeom prst="rect">
            <a:avLst/>
          </a:prstGeom>
          <a:noFill/>
          <a:effectLst>
            <a:outerShdw blurRad="50800" dist="50800" dir="5400000" algn="ctr" rotWithShape="0">
              <a:schemeClr val="tx1"/>
            </a:outerShdw>
          </a:effectLst>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73D9F39-88A6-4128-A3BF-B66A619870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1208" y="2184550"/>
            <a:ext cx="1810329" cy="1598732"/>
          </a:xfrm>
          <a:prstGeom prst="rect">
            <a:avLst/>
          </a:prstGeom>
          <a:noFill/>
          <a:effectLst>
            <a:outerShdw blurRad="50800" dist="50800" dir="54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93F1AD6-C909-48C5-A97C-E1F344BD00A8}"/>
              </a:ext>
            </a:extLst>
          </p:cNvPr>
          <p:cNvSpPr txBox="1"/>
          <p:nvPr/>
        </p:nvSpPr>
        <p:spPr>
          <a:xfrm>
            <a:off x="870509" y="1514246"/>
            <a:ext cx="7498080" cy="369332"/>
          </a:xfrm>
          <a:prstGeom prst="rect">
            <a:avLst/>
          </a:prstGeom>
          <a:noFill/>
        </p:spPr>
        <p:txBody>
          <a:bodyPr wrap="square" rtlCol="0">
            <a:spAutoFit/>
          </a:bodyPr>
          <a:lstStyle/>
          <a:p>
            <a:r>
              <a:rPr lang="en-GB" dirty="0">
                <a:solidFill>
                  <a:schemeClr val="tx2">
                    <a:lumMod val="75000"/>
                  </a:schemeClr>
                </a:solidFill>
              </a:rPr>
              <a:t>SMS	(or email)					QR code					Paper copy</a:t>
            </a:r>
          </a:p>
        </p:txBody>
      </p:sp>
    </p:spTree>
    <p:extLst>
      <p:ext uri="{BB962C8B-B14F-4D97-AF65-F5344CB8AC3E}">
        <p14:creationId xmlns:p14="http://schemas.microsoft.com/office/powerpoint/2010/main" val="80965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628B9AA0-BCDB-4FDF-9C3A-DBB30063D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758" y="443151"/>
            <a:ext cx="4322697" cy="2328863"/>
          </a:xfrm>
          <a:prstGeom prst="rect">
            <a:avLst/>
          </a:prstGeom>
          <a:noFill/>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48A230F5-68F4-4E42-B08B-D82946C16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1449" y="2940967"/>
            <a:ext cx="5049202" cy="1865708"/>
          </a:xfrm>
          <a:prstGeom prst="rect">
            <a:avLst/>
          </a:prstGeom>
          <a:noFill/>
          <a:effectLst>
            <a:outerShdw blurRad="50800" dist="38100" dir="2700000" sx="101000" sy="101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7F31B18-C82A-4241-9F29-92E919F69778}"/>
              </a:ext>
            </a:extLst>
          </p:cNvPr>
          <p:cNvSpPr txBox="1"/>
          <p:nvPr/>
        </p:nvSpPr>
        <p:spPr>
          <a:xfrm>
            <a:off x="5954573" y="929028"/>
            <a:ext cx="2443276" cy="1015663"/>
          </a:xfrm>
          <a:prstGeom prst="rect">
            <a:avLst/>
          </a:prstGeom>
          <a:noFill/>
        </p:spPr>
        <p:txBody>
          <a:bodyPr wrap="square" rtlCol="0">
            <a:spAutoFit/>
          </a:bodyPr>
          <a:lstStyle/>
          <a:p>
            <a:r>
              <a:rPr lang="en-GB" sz="2000" dirty="0">
                <a:solidFill>
                  <a:schemeClr val="tx2">
                    <a:lumMod val="60000"/>
                    <a:lumOff val="40000"/>
                  </a:schemeClr>
                </a:solidFill>
              </a:rPr>
              <a:t>SMS function within GP Vision software (similar with MJOG)</a:t>
            </a:r>
          </a:p>
        </p:txBody>
      </p:sp>
      <p:sp>
        <p:nvSpPr>
          <p:cNvPr id="4" name="TextBox 3">
            <a:extLst>
              <a:ext uri="{FF2B5EF4-FFF2-40B4-BE49-F238E27FC236}">
                <a16:creationId xmlns:a16="http://schemas.microsoft.com/office/drawing/2014/main" id="{9C4B7872-BCCE-4BEC-AF5A-EE722897392B}"/>
              </a:ext>
            </a:extLst>
          </p:cNvPr>
          <p:cNvSpPr txBox="1"/>
          <p:nvPr/>
        </p:nvSpPr>
        <p:spPr>
          <a:xfrm>
            <a:off x="345758" y="3511294"/>
            <a:ext cx="2243823" cy="707886"/>
          </a:xfrm>
          <a:prstGeom prst="rect">
            <a:avLst/>
          </a:prstGeom>
          <a:noFill/>
        </p:spPr>
        <p:txBody>
          <a:bodyPr wrap="square" rtlCol="0">
            <a:spAutoFit/>
          </a:bodyPr>
          <a:lstStyle/>
          <a:p>
            <a:r>
              <a:rPr lang="en-GB" sz="2000" dirty="0">
                <a:solidFill>
                  <a:schemeClr val="tx2">
                    <a:lumMod val="60000"/>
                    <a:lumOff val="40000"/>
                  </a:schemeClr>
                </a:solidFill>
              </a:rPr>
              <a:t>Becomes part of record (“Journal”)</a:t>
            </a:r>
          </a:p>
        </p:txBody>
      </p:sp>
      <p:sp>
        <p:nvSpPr>
          <p:cNvPr id="5" name="Arrow: Left 4">
            <a:extLst>
              <a:ext uri="{FF2B5EF4-FFF2-40B4-BE49-F238E27FC236}">
                <a16:creationId xmlns:a16="http://schemas.microsoft.com/office/drawing/2014/main" id="{BDDD5E9C-527F-46BE-95A3-B8683B53FE6E}"/>
              </a:ext>
            </a:extLst>
          </p:cNvPr>
          <p:cNvSpPr/>
          <p:nvPr/>
        </p:nvSpPr>
        <p:spPr>
          <a:xfrm rot="1141883">
            <a:off x="2682832" y="1702375"/>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2FB3831A-66FF-4B48-AF17-2B571217241A}"/>
              </a:ext>
            </a:extLst>
          </p:cNvPr>
          <p:cNvSpPr/>
          <p:nvPr/>
        </p:nvSpPr>
        <p:spPr>
          <a:xfrm>
            <a:off x="3713517" y="3308415"/>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467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3ED752-3E49-46B0-A09D-CCA33E63461B}"/>
              </a:ext>
            </a:extLst>
          </p:cNvPr>
          <p:cNvSpPr>
            <a:spLocks noGrp="1"/>
          </p:cNvSpPr>
          <p:nvPr>
            <p:ph type="body" sz="quarter" idx="14"/>
          </p:nvPr>
        </p:nvSpPr>
        <p:spPr/>
        <p:txBody>
          <a:bodyPr vert="horz" lIns="91440" tIns="45720" rIns="91440" bIns="45720" rtlCol="0" anchor="t">
            <a:normAutofit/>
          </a:bodyPr>
          <a:lstStyle/>
          <a:p>
            <a:r>
              <a:rPr lang="en-GB" dirty="0"/>
              <a:t>(5 </a:t>
            </a:r>
            <a:r>
              <a:rPr lang="en-GB" i="1" dirty="0"/>
              <a:t>CARE </a:t>
            </a:r>
            <a:r>
              <a:rPr lang="en-GB" dirty="0"/>
              <a:t>questions - PSQ)</a:t>
            </a:r>
          </a:p>
        </p:txBody>
      </p:sp>
      <p:sp>
        <p:nvSpPr>
          <p:cNvPr id="3" name="Title 2">
            <a:extLst>
              <a:ext uri="{FF2B5EF4-FFF2-40B4-BE49-F238E27FC236}">
                <a16:creationId xmlns:a16="http://schemas.microsoft.com/office/drawing/2014/main" id="{656D5778-57F5-43A4-B23F-B5708E8B76EC}"/>
              </a:ext>
            </a:extLst>
          </p:cNvPr>
          <p:cNvSpPr>
            <a:spLocks noGrp="1"/>
          </p:cNvSpPr>
          <p:nvPr>
            <p:ph type="title"/>
          </p:nvPr>
        </p:nvSpPr>
        <p:spPr/>
        <p:txBody>
          <a:bodyPr/>
          <a:lstStyle/>
          <a:p>
            <a:r>
              <a:rPr lang="en-GB" dirty="0">
                <a:latin typeface="Source Sans Pro"/>
                <a:ea typeface="Source Sans Pro"/>
              </a:rPr>
              <a:t>Results</a:t>
            </a:r>
            <a:endParaRPr lang="en-GB" dirty="0"/>
          </a:p>
        </p:txBody>
      </p:sp>
      <p:pic>
        <p:nvPicPr>
          <p:cNvPr id="6" name="Picture 5" descr="Graphical user interface, chart&#10;&#10;Description automatically generated">
            <a:extLst>
              <a:ext uri="{FF2B5EF4-FFF2-40B4-BE49-F238E27FC236}">
                <a16:creationId xmlns:a16="http://schemas.microsoft.com/office/drawing/2014/main" id="{CE86BD4C-B6B3-4DA1-926C-11435D3A893D}"/>
              </a:ext>
            </a:extLst>
          </p:cNvPr>
          <p:cNvPicPr>
            <a:picLocks noChangeAspect="1"/>
          </p:cNvPicPr>
          <p:nvPr/>
        </p:nvPicPr>
        <p:blipFill>
          <a:blip r:embed="rId3"/>
          <a:stretch>
            <a:fillRect/>
          </a:stretch>
        </p:blipFill>
        <p:spPr>
          <a:xfrm>
            <a:off x="321869" y="1441094"/>
            <a:ext cx="2493557" cy="3110021"/>
          </a:xfrm>
          <a:prstGeom prst="rect">
            <a:avLst/>
          </a:prstGeom>
          <a:effectLst>
            <a:outerShdw blurRad="50800" dist="38100" dir="2700000" sx="103000" sy="103000" algn="tl" rotWithShape="0">
              <a:prstClr val="black">
                <a:alpha val="40000"/>
              </a:prstClr>
            </a:outerShdw>
          </a:effectLst>
        </p:spPr>
      </p:pic>
      <p:pic>
        <p:nvPicPr>
          <p:cNvPr id="8" name="Picture 7" descr="Chart, pie chart&#10;&#10;Description automatically generated">
            <a:extLst>
              <a:ext uri="{FF2B5EF4-FFF2-40B4-BE49-F238E27FC236}">
                <a16:creationId xmlns:a16="http://schemas.microsoft.com/office/drawing/2014/main" id="{506FA965-8635-48DB-B006-014B37617166}"/>
              </a:ext>
            </a:extLst>
          </p:cNvPr>
          <p:cNvPicPr>
            <a:picLocks noChangeAspect="1"/>
          </p:cNvPicPr>
          <p:nvPr/>
        </p:nvPicPr>
        <p:blipFill>
          <a:blip r:embed="rId4"/>
          <a:stretch>
            <a:fillRect/>
          </a:stretch>
        </p:blipFill>
        <p:spPr>
          <a:xfrm>
            <a:off x="3145093" y="1368688"/>
            <a:ext cx="2457229" cy="3182428"/>
          </a:xfrm>
          <a:prstGeom prst="rect">
            <a:avLst/>
          </a:prstGeom>
          <a:effectLst>
            <a:outerShdw blurRad="50800" dist="38100" dir="2700000" sx="103000" sy="103000" algn="tl" rotWithShape="0">
              <a:prstClr val="black">
                <a:alpha val="40000"/>
              </a:prstClr>
            </a:outerShdw>
          </a:effectLst>
        </p:spPr>
      </p:pic>
      <p:pic>
        <p:nvPicPr>
          <p:cNvPr id="10" name="Picture 9" descr="Text&#10;&#10;Description automatically generated">
            <a:extLst>
              <a:ext uri="{FF2B5EF4-FFF2-40B4-BE49-F238E27FC236}">
                <a16:creationId xmlns:a16="http://schemas.microsoft.com/office/drawing/2014/main" id="{00EE20F9-06F7-4F1D-8A22-268C1DCA1664}"/>
              </a:ext>
            </a:extLst>
          </p:cNvPr>
          <p:cNvPicPr>
            <a:picLocks noChangeAspect="1"/>
          </p:cNvPicPr>
          <p:nvPr/>
        </p:nvPicPr>
        <p:blipFill>
          <a:blip r:embed="rId5"/>
          <a:stretch>
            <a:fillRect/>
          </a:stretch>
        </p:blipFill>
        <p:spPr>
          <a:xfrm>
            <a:off x="5931989" y="1364309"/>
            <a:ext cx="2809676" cy="3156371"/>
          </a:xfrm>
          <a:prstGeom prst="rect">
            <a:avLst/>
          </a:prstGeom>
          <a:effectLst>
            <a:outerShdw blurRad="50800" dist="38100" dir="2700000" sx="103000" sy="103000" algn="tl" rotWithShape="0">
              <a:prstClr val="black">
                <a:alpha val="40000"/>
              </a:prstClr>
            </a:outerShdw>
          </a:effectLst>
        </p:spPr>
      </p:pic>
    </p:spTree>
    <p:extLst>
      <p:ext uri="{BB962C8B-B14F-4D97-AF65-F5344CB8AC3E}">
        <p14:creationId xmlns:p14="http://schemas.microsoft.com/office/powerpoint/2010/main" val="369396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3ED752-3E49-46B0-A09D-CCA33E63461B}"/>
              </a:ext>
            </a:extLst>
          </p:cNvPr>
          <p:cNvSpPr>
            <a:spLocks noGrp="1"/>
          </p:cNvSpPr>
          <p:nvPr>
            <p:ph type="body" sz="quarter" idx="14"/>
          </p:nvPr>
        </p:nvSpPr>
        <p:spPr/>
        <p:txBody>
          <a:bodyPr vert="horz" lIns="91440" tIns="45720" rIns="91440" bIns="45720" rtlCol="0" anchor="t">
            <a:normAutofit/>
          </a:bodyPr>
          <a:lstStyle/>
          <a:p>
            <a:r>
              <a:rPr lang="en-GB" dirty="0"/>
              <a:t>(5 </a:t>
            </a:r>
            <a:r>
              <a:rPr lang="en-GB" i="1" dirty="0"/>
              <a:t>CARE </a:t>
            </a:r>
            <a:r>
              <a:rPr lang="en-GB" dirty="0"/>
              <a:t>questions - PSQ)</a:t>
            </a:r>
          </a:p>
        </p:txBody>
      </p:sp>
      <p:sp>
        <p:nvSpPr>
          <p:cNvPr id="3" name="Title 2">
            <a:extLst>
              <a:ext uri="{FF2B5EF4-FFF2-40B4-BE49-F238E27FC236}">
                <a16:creationId xmlns:a16="http://schemas.microsoft.com/office/drawing/2014/main" id="{656D5778-57F5-43A4-B23F-B5708E8B76EC}"/>
              </a:ext>
            </a:extLst>
          </p:cNvPr>
          <p:cNvSpPr>
            <a:spLocks noGrp="1"/>
          </p:cNvSpPr>
          <p:nvPr>
            <p:ph type="title"/>
          </p:nvPr>
        </p:nvSpPr>
        <p:spPr/>
        <p:txBody>
          <a:bodyPr/>
          <a:lstStyle/>
          <a:p>
            <a:r>
              <a:rPr lang="en-GB" dirty="0">
                <a:latin typeface="Source Sans Pro"/>
                <a:ea typeface="Source Sans Pro"/>
              </a:rPr>
              <a:t>Results - SUMMARY</a:t>
            </a:r>
            <a:endParaRPr lang="en-GB" dirty="0"/>
          </a:p>
        </p:txBody>
      </p:sp>
      <p:sp>
        <p:nvSpPr>
          <p:cNvPr id="4" name="TextBox 3">
            <a:extLst>
              <a:ext uri="{FF2B5EF4-FFF2-40B4-BE49-F238E27FC236}">
                <a16:creationId xmlns:a16="http://schemas.microsoft.com/office/drawing/2014/main" id="{EF9D09B9-274A-4150-824F-ABDFA5827B19}"/>
              </a:ext>
            </a:extLst>
          </p:cNvPr>
          <p:cNvSpPr txBox="1"/>
          <p:nvPr/>
        </p:nvSpPr>
        <p:spPr>
          <a:xfrm>
            <a:off x="410894" y="1405070"/>
            <a:ext cx="7965010" cy="2677656"/>
          </a:xfrm>
          <a:prstGeom prst="rect">
            <a:avLst/>
          </a:prstGeom>
          <a:noFill/>
        </p:spPr>
        <p:txBody>
          <a:bodyPr wrap="square" lIns="91440" tIns="45720" rIns="91440" bIns="45720" rtlCol="0" anchor="t">
            <a:spAutoFit/>
          </a:bodyPr>
          <a:lstStyle/>
          <a:p>
            <a:pPr marL="285750" indent="-285750" fontAlgn="base">
              <a:buFont typeface="Arial" panose="020B0604020202020204" pitchFamily="34" charset="0"/>
              <a:buChar char="•"/>
            </a:pPr>
            <a:r>
              <a:rPr lang="en-GB" sz="2800" b="1" dirty="0"/>
              <a:t>Anonymised</a:t>
            </a:r>
            <a:r>
              <a:rPr lang="en-US" sz="2800" dirty="0"/>
              <a:t>​</a:t>
            </a:r>
            <a:endParaRPr lang="en-US" sz="2800" dirty="0">
              <a:cs typeface="Calibri"/>
            </a:endParaRPr>
          </a:p>
          <a:p>
            <a:pPr marL="285750" indent="-285750" fontAlgn="base">
              <a:buFont typeface="Arial" panose="020B0604020202020204" pitchFamily="34" charset="0"/>
              <a:buChar char="•"/>
            </a:pPr>
            <a:r>
              <a:rPr lang="en-GB" sz="2800" b="1" dirty="0"/>
              <a:t>Secure </a:t>
            </a:r>
            <a:r>
              <a:rPr lang="en-GB" sz="2800" dirty="0"/>
              <a:t>Microsoft Forms/Office 365 NHS account</a:t>
            </a:r>
            <a:r>
              <a:rPr lang="en-US" sz="2800" dirty="0"/>
              <a:t>​</a:t>
            </a:r>
            <a:endParaRPr lang="en-US" sz="2800" dirty="0">
              <a:cs typeface="Calibri"/>
            </a:endParaRPr>
          </a:p>
          <a:p>
            <a:pPr marL="285750" indent="-285750" fontAlgn="base">
              <a:buFont typeface="Arial" panose="020B0604020202020204" pitchFamily="34" charset="0"/>
              <a:buChar char="•"/>
            </a:pPr>
            <a:r>
              <a:rPr lang="en-GB" sz="2800" b="1" dirty="0"/>
              <a:t>Numbers/percentages/pie chart</a:t>
            </a:r>
            <a:endParaRPr lang="en-GB" sz="2800" dirty="0">
              <a:cs typeface="Calibri"/>
            </a:endParaRPr>
          </a:p>
          <a:p>
            <a:pPr marL="285750" indent="-285750" fontAlgn="base">
              <a:buFont typeface="Arial" panose="020B0604020202020204" pitchFamily="34" charset="0"/>
              <a:buChar char="•"/>
            </a:pPr>
            <a:r>
              <a:rPr lang="en-GB" sz="2800" b="1" dirty="0"/>
              <a:t>Encourages comments</a:t>
            </a:r>
            <a:r>
              <a:rPr lang="en-GB" sz="2800" dirty="0"/>
              <a:t> </a:t>
            </a:r>
            <a:endParaRPr lang="en-US" sz="2800" dirty="0">
              <a:cs typeface="Calibri"/>
            </a:endParaRPr>
          </a:p>
          <a:p>
            <a:pPr marL="285750" indent="-285750" fontAlgn="base">
              <a:buFont typeface="Arial" panose="020B0604020202020204" pitchFamily="34" charset="0"/>
              <a:buChar char="•"/>
            </a:pPr>
            <a:r>
              <a:rPr lang="en-GB" sz="2800" dirty="0"/>
              <a:t>Easily </a:t>
            </a:r>
            <a:r>
              <a:rPr lang="en-GB" sz="2800" b="1" dirty="0"/>
              <a:t>downloaded </a:t>
            </a:r>
            <a:r>
              <a:rPr lang="en-GB" sz="2800" dirty="0"/>
              <a:t>&amp; </a:t>
            </a:r>
            <a:r>
              <a:rPr lang="en-GB" sz="2800" b="1" dirty="0"/>
              <a:t>shared</a:t>
            </a:r>
            <a:r>
              <a:rPr lang="en-GB" sz="2800" dirty="0"/>
              <a:t> with appraiser</a:t>
            </a:r>
            <a:endParaRPr lang="en-US" sz="2800" dirty="0">
              <a:cs typeface="Calibri"/>
            </a:endParaRPr>
          </a:p>
          <a:p>
            <a:pPr marL="285750" indent="-285750" fontAlgn="base">
              <a:buFont typeface="Arial" panose="020B0604020202020204" pitchFamily="34" charset="0"/>
              <a:buChar char="•"/>
            </a:pPr>
            <a:r>
              <a:rPr lang="en-GB" sz="2800" b="1" dirty="0"/>
              <a:t>Paper forms</a:t>
            </a:r>
            <a:r>
              <a:rPr lang="en-GB" sz="2800" dirty="0"/>
              <a:t> can be entered by hand</a:t>
            </a:r>
            <a:endParaRPr lang="en-US" sz="2800" dirty="0">
              <a:cs typeface="Calibri"/>
            </a:endParaRPr>
          </a:p>
        </p:txBody>
      </p:sp>
      <p:sp>
        <p:nvSpPr>
          <p:cNvPr id="5" name="TextBox 4">
            <a:extLst>
              <a:ext uri="{FF2B5EF4-FFF2-40B4-BE49-F238E27FC236}">
                <a16:creationId xmlns:a16="http://schemas.microsoft.com/office/drawing/2014/main" id="{2291B34C-EC9E-405A-9CAF-69502C80BCE3}"/>
              </a:ext>
            </a:extLst>
          </p:cNvPr>
          <p:cNvSpPr txBox="1"/>
          <p:nvPr/>
        </p:nvSpPr>
        <p:spPr>
          <a:xfrm>
            <a:off x="3514790" y="4131428"/>
            <a:ext cx="5540197" cy="646331"/>
          </a:xfrm>
          <a:prstGeom prst="rect">
            <a:avLst/>
          </a:prstGeom>
          <a:noFill/>
        </p:spPr>
        <p:txBody>
          <a:bodyPr wrap="square" lIns="91440" tIns="45720" rIns="91440" bIns="45720" rtlCol="0" anchor="t">
            <a:spAutoFit/>
          </a:bodyPr>
          <a:lstStyle/>
          <a:p>
            <a:r>
              <a:rPr lang="en-GB" b="1" dirty="0">
                <a:solidFill>
                  <a:srgbClr val="4F8ECB"/>
                </a:solidFill>
              </a:rPr>
              <a:t>Feel free to email with any Q or if you want to try it out!</a:t>
            </a:r>
            <a:endParaRPr lang="en-GB" b="1" dirty="0">
              <a:solidFill>
                <a:srgbClr val="4F8ECB"/>
              </a:solidFill>
              <a:cs typeface="Calibri"/>
            </a:endParaRPr>
          </a:p>
          <a:p>
            <a:r>
              <a:rPr lang="en-GB" b="1" i="1" dirty="0">
                <a:solidFill>
                  <a:srgbClr val="4F8ECB"/>
                </a:solidFill>
              </a:rPr>
              <a:t>mimi.cogliano@nhslothian.scot.nhs.uk</a:t>
            </a:r>
            <a:endParaRPr lang="en-GB" b="1" i="1" dirty="0">
              <a:solidFill>
                <a:srgbClr val="4F8ECB"/>
              </a:solidFill>
              <a:cs typeface="Calibri"/>
            </a:endParaRPr>
          </a:p>
        </p:txBody>
      </p:sp>
    </p:spTree>
    <p:extLst>
      <p:ext uri="{BB962C8B-B14F-4D97-AF65-F5344CB8AC3E}">
        <p14:creationId xmlns:p14="http://schemas.microsoft.com/office/powerpoint/2010/main" val="390757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F59D7-2969-4AED-AE1E-8EE551C36919}"/>
              </a:ext>
            </a:extLst>
          </p:cNvPr>
          <p:cNvSpPr>
            <a:spLocks noGrp="1"/>
          </p:cNvSpPr>
          <p:nvPr>
            <p:ph type="title"/>
          </p:nvPr>
        </p:nvSpPr>
        <p:spPr/>
        <p:txBody>
          <a:bodyPr/>
          <a:lstStyle/>
          <a:p>
            <a:r>
              <a:rPr lang="en-GB" dirty="0"/>
              <a:t>Context</a:t>
            </a:r>
          </a:p>
        </p:txBody>
      </p:sp>
      <p:sp>
        <p:nvSpPr>
          <p:cNvPr id="3" name="Text Placeholder 2">
            <a:extLst>
              <a:ext uri="{FF2B5EF4-FFF2-40B4-BE49-F238E27FC236}">
                <a16:creationId xmlns:a16="http://schemas.microsoft.com/office/drawing/2014/main" id="{80A1B9B2-B646-4EE5-9877-3E341E07A16E}"/>
              </a:ext>
            </a:extLst>
          </p:cNvPr>
          <p:cNvSpPr>
            <a:spLocks noGrp="1"/>
          </p:cNvSpPr>
          <p:nvPr>
            <p:ph type="body" sz="quarter" idx="10"/>
          </p:nvPr>
        </p:nvSpPr>
        <p:spPr/>
        <p:txBody>
          <a:bodyPr>
            <a:normAutofit/>
          </a:bodyPr>
          <a:lstStyle/>
          <a:p>
            <a:pPr>
              <a:spcAft>
                <a:spcPts val="800"/>
              </a:spcAft>
            </a:pPr>
            <a:r>
              <a:rPr lang="en-GB" sz="2400" dirty="0"/>
              <a:t>Specialty specific or generic tool?</a:t>
            </a:r>
          </a:p>
          <a:p>
            <a:pPr>
              <a:spcAft>
                <a:spcPts val="800"/>
              </a:spcAft>
            </a:pPr>
            <a:r>
              <a:rPr lang="en-GB" sz="2400" dirty="0"/>
              <a:t>If it includes any comparisons – who was included in the benchmarking group?</a:t>
            </a:r>
          </a:p>
          <a:p>
            <a:pPr>
              <a:spcAft>
                <a:spcPts val="800"/>
              </a:spcAft>
            </a:pPr>
            <a:r>
              <a:rPr lang="en-GB" sz="2400" dirty="0"/>
              <a:t>Scope of work</a:t>
            </a:r>
          </a:p>
          <a:p>
            <a:pPr>
              <a:spcAft>
                <a:spcPts val="800"/>
              </a:spcAft>
            </a:pPr>
            <a:r>
              <a:rPr lang="en-GB" sz="2400" dirty="0"/>
              <a:t>Type of consultations</a:t>
            </a:r>
          </a:p>
        </p:txBody>
      </p:sp>
    </p:spTree>
    <p:extLst>
      <p:ext uri="{BB962C8B-B14F-4D97-AF65-F5344CB8AC3E}">
        <p14:creationId xmlns:p14="http://schemas.microsoft.com/office/powerpoint/2010/main" val="2368324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clamation mark on a yellow background">
            <a:extLst>
              <a:ext uri="{FF2B5EF4-FFF2-40B4-BE49-F238E27FC236}">
                <a16:creationId xmlns:a16="http://schemas.microsoft.com/office/drawing/2014/main" id="{AA28C015-478B-4177-9D3A-7638F69987CA}"/>
              </a:ext>
            </a:extLst>
          </p:cNvPr>
          <p:cNvPicPr>
            <a:picLocks noChangeAspect="1"/>
          </p:cNvPicPr>
          <p:nvPr/>
        </p:nvPicPr>
        <p:blipFill rotWithShape="1">
          <a:blip r:embed="rId2" cstate="print">
            <a:alphaModFix/>
            <a:extLst>
              <a:ext uri="{28A0092B-C50C-407E-A947-70E740481C1C}">
                <a14:useLocalDpi xmlns:a14="http://schemas.microsoft.com/office/drawing/2010/main"/>
              </a:ext>
            </a:extLst>
          </a:blip>
          <a:srcRect/>
          <a:stretch/>
        </p:blipFill>
        <p:spPr>
          <a:xfrm>
            <a:off x="90488" y="400050"/>
            <a:ext cx="8963025" cy="4500563"/>
          </a:xfrm>
          <a:prstGeom prst="rect">
            <a:avLst/>
          </a:prstGeom>
          <a:noFill/>
        </p:spPr>
      </p:pic>
      <p:sp>
        <p:nvSpPr>
          <p:cNvPr id="5" name="Title 1">
            <a:extLst>
              <a:ext uri="{FF2B5EF4-FFF2-40B4-BE49-F238E27FC236}">
                <a16:creationId xmlns:a16="http://schemas.microsoft.com/office/drawing/2014/main" id="{F23B5790-FE16-4636-9218-330619DCEED3}"/>
              </a:ext>
            </a:extLst>
          </p:cNvPr>
          <p:cNvSpPr>
            <a:spLocks noGrp="1"/>
          </p:cNvSpPr>
          <p:nvPr>
            <p:ph type="title"/>
          </p:nvPr>
        </p:nvSpPr>
        <p:spPr>
          <a:xfrm>
            <a:off x="729607" y="708422"/>
            <a:ext cx="7684786" cy="521610"/>
          </a:xfrm>
        </p:spPr>
        <p:txBody>
          <a:bodyPr/>
          <a:lstStyle/>
          <a:p>
            <a:r>
              <a:rPr lang="en-GB" dirty="0"/>
              <a:t>Impact depends on</a:t>
            </a:r>
          </a:p>
        </p:txBody>
      </p:sp>
      <p:sp>
        <p:nvSpPr>
          <p:cNvPr id="6" name="Text Placeholder 2">
            <a:extLst>
              <a:ext uri="{FF2B5EF4-FFF2-40B4-BE49-F238E27FC236}">
                <a16:creationId xmlns:a16="http://schemas.microsoft.com/office/drawing/2014/main" id="{4E12F051-ED24-4E89-A6B0-64A3D7E9A04B}"/>
              </a:ext>
            </a:extLst>
          </p:cNvPr>
          <p:cNvSpPr>
            <a:spLocks noGrp="1"/>
          </p:cNvSpPr>
          <p:nvPr>
            <p:ph type="body" sz="quarter" idx="10"/>
          </p:nvPr>
        </p:nvSpPr>
        <p:spPr>
          <a:xfrm>
            <a:off x="729607" y="1349098"/>
            <a:ext cx="7684786" cy="3364696"/>
          </a:xfrm>
        </p:spPr>
        <p:txBody>
          <a:bodyPr>
            <a:normAutofit/>
          </a:bodyPr>
          <a:lstStyle/>
          <a:p>
            <a:pPr>
              <a:spcAft>
                <a:spcPts val="600"/>
              </a:spcAft>
            </a:pPr>
            <a:r>
              <a:rPr lang="en-GB" sz="2400" dirty="0"/>
              <a:t>Facilitation</a:t>
            </a:r>
          </a:p>
          <a:p>
            <a:pPr>
              <a:spcAft>
                <a:spcPts val="600"/>
              </a:spcAft>
            </a:pPr>
            <a:r>
              <a:rPr lang="en-GB" sz="2400" dirty="0"/>
              <a:t>Inclusion of narrative comments</a:t>
            </a:r>
          </a:p>
          <a:p>
            <a:pPr>
              <a:spcAft>
                <a:spcPts val="600"/>
              </a:spcAft>
            </a:pPr>
            <a:r>
              <a:rPr lang="en-GB" sz="2400" dirty="0"/>
              <a:t>Sources being seen as knowledgeable and credible </a:t>
            </a:r>
          </a:p>
          <a:p>
            <a:pPr>
              <a:spcAft>
                <a:spcPts val="600"/>
              </a:spcAft>
            </a:pPr>
            <a:r>
              <a:rPr lang="en-GB" sz="2400" dirty="0"/>
              <a:t>Agreement with feedback</a:t>
            </a:r>
          </a:p>
          <a:p>
            <a:pPr>
              <a:spcAft>
                <a:spcPts val="600"/>
              </a:spcAft>
            </a:pPr>
            <a:r>
              <a:rPr lang="en-GB" sz="2400" dirty="0"/>
              <a:t>Emotional reaction </a:t>
            </a:r>
          </a:p>
          <a:p>
            <a:pPr>
              <a:spcAft>
                <a:spcPts val="600"/>
              </a:spcAft>
            </a:pPr>
            <a:r>
              <a:rPr lang="en-GB" sz="2400" dirty="0"/>
              <a:t>Reflection</a:t>
            </a:r>
          </a:p>
        </p:txBody>
      </p:sp>
    </p:spTree>
    <p:extLst>
      <p:ext uri="{BB962C8B-B14F-4D97-AF65-F5344CB8AC3E}">
        <p14:creationId xmlns:p14="http://schemas.microsoft.com/office/powerpoint/2010/main" val="565547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B3EB0-EECA-4C51-849D-2054C6A97515}"/>
              </a:ext>
            </a:extLst>
          </p:cNvPr>
          <p:cNvSpPr>
            <a:spLocks noGrp="1"/>
          </p:cNvSpPr>
          <p:nvPr>
            <p:ph type="title"/>
          </p:nvPr>
        </p:nvSpPr>
        <p:spPr/>
        <p:txBody>
          <a:bodyPr/>
          <a:lstStyle/>
          <a:p>
            <a:r>
              <a:rPr lang="en-GB" dirty="0"/>
              <a:t>What we will cover</a:t>
            </a:r>
          </a:p>
        </p:txBody>
      </p:sp>
      <p:sp>
        <p:nvSpPr>
          <p:cNvPr id="3" name="Text Placeholder 2">
            <a:extLst>
              <a:ext uri="{FF2B5EF4-FFF2-40B4-BE49-F238E27FC236}">
                <a16:creationId xmlns:a16="http://schemas.microsoft.com/office/drawing/2014/main" id="{FBB6B971-A07A-4204-9AF6-6BC71869DB69}"/>
              </a:ext>
            </a:extLst>
          </p:cNvPr>
          <p:cNvSpPr>
            <a:spLocks noGrp="1"/>
          </p:cNvSpPr>
          <p:nvPr>
            <p:ph type="body" sz="quarter" idx="10"/>
          </p:nvPr>
        </p:nvSpPr>
        <p:spPr/>
        <p:txBody>
          <a:bodyPr/>
          <a:lstStyle/>
          <a:p>
            <a:r>
              <a:rPr lang="en-GB" dirty="0"/>
              <a:t>What feedback is for</a:t>
            </a:r>
          </a:p>
          <a:p>
            <a:r>
              <a:rPr lang="en-GB" dirty="0"/>
              <a:t>Colleague feedback</a:t>
            </a:r>
          </a:p>
          <a:p>
            <a:r>
              <a:rPr lang="en-GB" dirty="0"/>
              <a:t>Patient feedback</a:t>
            </a:r>
          </a:p>
          <a:p>
            <a:r>
              <a:rPr lang="en-GB" dirty="0"/>
              <a:t>How to approach feedback in appraisals</a:t>
            </a:r>
          </a:p>
          <a:p>
            <a:r>
              <a:rPr lang="en-GB" dirty="0"/>
              <a:t>Group discussion</a:t>
            </a:r>
          </a:p>
          <a:p>
            <a:endParaRPr lang="en-GB" dirty="0"/>
          </a:p>
        </p:txBody>
      </p:sp>
    </p:spTree>
    <p:extLst>
      <p:ext uri="{BB962C8B-B14F-4D97-AF65-F5344CB8AC3E}">
        <p14:creationId xmlns:p14="http://schemas.microsoft.com/office/powerpoint/2010/main" val="2057531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942237C-56D3-4650-A91B-B8E6A26A9268}"/>
              </a:ext>
            </a:extLst>
          </p:cNvPr>
          <p:cNvGrpSpPr/>
          <p:nvPr/>
        </p:nvGrpSpPr>
        <p:grpSpPr>
          <a:xfrm>
            <a:off x="90488" y="400049"/>
            <a:ext cx="8963025" cy="4500564"/>
            <a:chOff x="90488" y="400049"/>
            <a:chExt cx="8963025" cy="4500564"/>
          </a:xfrm>
        </p:grpSpPr>
        <p:pic>
          <p:nvPicPr>
            <p:cNvPr id="4" name="Picture 3" descr="Question mark on green pastel background">
              <a:extLst>
                <a:ext uri="{FF2B5EF4-FFF2-40B4-BE49-F238E27FC236}">
                  <a16:creationId xmlns:a16="http://schemas.microsoft.com/office/drawing/2014/main" id="{A2E8921E-0ED4-4475-842D-726E688B14CB}"/>
                </a:ext>
              </a:extLst>
            </p:cNvPr>
            <p:cNvPicPr>
              <a:picLocks noChangeAspect="1"/>
            </p:cNvPicPr>
            <p:nvPr/>
          </p:nvPicPr>
          <p:blipFill rotWithShape="1">
            <a:blip r:embed="rId2">
              <a:alphaModFix amt="70000"/>
              <a:extLst>
                <a:ext uri="{28A0092B-C50C-407E-A947-70E740481C1C}">
                  <a14:useLocalDpi xmlns:a14="http://schemas.microsoft.com/office/drawing/2010/main"/>
                </a:ext>
              </a:extLst>
            </a:blip>
            <a:srcRect l="-49294"/>
            <a:stretch/>
          </p:blipFill>
          <p:spPr>
            <a:xfrm>
              <a:off x="90488" y="400050"/>
              <a:ext cx="8963025" cy="4500563"/>
            </a:xfrm>
            <a:prstGeom prst="rect">
              <a:avLst/>
            </a:prstGeom>
            <a:noFill/>
          </p:spPr>
        </p:pic>
        <p:pic>
          <p:nvPicPr>
            <p:cNvPr id="10" name="Picture 9" descr="Question mark on green pastel background">
              <a:extLst>
                <a:ext uri="{FF2B5EF4-FFF2-40B4-BE49-F238E27FC236}">
                  <a16:creationId xmlns:a16="http://schemas.microsoft.com/office/drawing/2014/main" id="{BA520219-706C-43F0-8C65-7322EC323CD0}"/>
                </a:ext>
              </a:extLst>
            </p:cNvPr>
            <p:cNvPicPr>
              <a:picLocks noChangeAspect="1"/>
            </p:cNvPicPr>
            <p:nvPr/>
          </p:nvPicPr>
          <p:blipFill rotWithShape="1">
            <a:blip r:embed="rId3">
              <a:alphaModFix amt="70000"/>
              <a:extLst>
                <a:ext uri="{28A0092B-C50C-407E-A947-70E740481C1C}">
                  <a14:useLocalDpi xmlns:a14="http://schemas.microsoft.com/office/drawing/2010/main"/>
                </a:ext>
              </a:extLst>
            </a:blip>
            <a:srcRect/>
            <a:stretch/>
          </p:blipFill>
          <p:spPr>
            <a:xfrm flipH="1">
              <a:off x="99083" y="400049"/>
              <a:ext cx="2954793" cy="4500563"/>
            </a:xfrm>
            <a:prstGeom prst="rect">
              <a:avLst/>
            </a:prstGeom>
            <a:noFill/>
          </p:spPr>
        </p:pic>
      </p:grpSp>
      <p:sp>
        <p:nvSpPr>
          <p:cNvPr id="7" name="Title 1">
            <a:extLst>
              <a:ext uri="{FF2B5EF4-FFF2-40B4-BE49-F238E27FC236}">
                <a16:creationId xmlns:a16="http://schemas.microsoft.com/office/drawing/2014/main" id="{DDFF402E-A38C-45D0-BCA0-FD41ED34F450}"/>
              </a:ext>
            </a:extLst>
          </p:cNvPr>
          <p:cNvSpPr>
            <a:spLocks noGrp="1"/>
          </p:cNvSpPr>
          <p:nvPr>
            <p:ph type="title"/>
          </p:nvPr>
        </p:nvSpPr>
        <p:spPr>
          <a:xfrm>
            <a:off x="729608" y="708422"/>
            <a:ext cx="7684785" cy="521610"/>
          </a:xfrm>
        </p:spPr>
        <p:txBody>
          <a:bodyPr/>
          <a:lstStyle/>
          <a:p>
            <a:r>
              <a:rPr lang="en-GB" dirty="0"/>
              <a:t>What issues may you come across?</a:t>
            </a:r>
          </a:p>
        </p:txBody>
      </p:sp>
      <p:sp>
        <p:nvSpPr>
          <p:cNvPr id="8" name="Text Placeholder 2">
            <a:extLst>
              <a:ext uri="{FF2B5EF4-FFF2-40B4-BE49-F238E27FC236}">
                <a16:creationId xmlns:a16="http://schemas.microsoft.com/office/drawing/2014/main" id="{13E73A51-9085-4518-BEAF-1E5E18E81D6D}"/>
              </a:ext>
            </a:extLst>
          </p:cNvPr>
          <p:cNvSpPr>
            <a:spLocks noGrp="1"/>
          </p:cNvSpPr>
          <p:nvPr>
            <p:ph type="body" sz="quarter" idx="10"/>
          </p:nvPr>
        </p:nvSpPr>
        <p:spPr>
          <a:xfrm>
            <a:off x="729607" y="1349098"/>
            <a:ext cx="7684786" cy="3364696"/>
          </a:xfrm>
        </p:spPr>
        <p:txBody>
          <a:bodyPr>
            <a:normAutofit/>
          </a:bodyPr>
          <a:lstStyle/>
          <a:p>
            <a:pPr>
              <a:spcAft>
                <a:spcPts val="600"/>
              </a:spcAft>
            </a:pPr>
            <a:r>
              <a:rPr lang="en-GB" sz="2400" dirty="0"/>
              <a:t>High scores and lowest percentiles</a:t>
            </a:r>
          </a:p>
          <a:p>
            <a:pPr>
              <a:spcAft>
                <a:spcPts val="600"/>
              </a:spcAft>
            </a:pPr>
            <a:r>
              <a:rPr lang="en-GB" sz="2400" dirty="0"/>
              <a:t>Mismatch self-assessment and scores</a:t>
            </a:r>
          </a:p>
          <a:p>
            <a:pPr>
              <a:spcAft>
                <a:spcPts val="600"/>
              </a:spcAft>
            </a:pPr>
            <a:r>
              <a:rPr lang="en-GB" sz="2400" dirty="0"/>
              <a:t>No or few comments</a:t>
            </a:r>
          </a:p>
          <a:p>
            <a:pPr>
              <a:spcAft>
                <a:spcPts val="600"/>
              </a:spcAft>
            </a:pPr>
            <a:r>
              <a:rPr lang="en-GB" sz="2400" dirty="0"/>
              <a:t>MSF respondents do not include relevant staff</a:t>
            </a:r>
          </a:p>
          <a:p>
            <a:pPr>
              <a:spcAft>
                <a:spcPts val="600"/>
              </a:spcAft>
            </a:pPr>
            <a:r>
              <a:rPr lang="en-GB" sz="2400" dirty="0"/>
              <a:t>Unexpected critical comments the doctor is very upset about</a:t>
            </a:r>
          </a:p>
        </p:txBody>
      </p:sp>
    </p:spTree>
    <p:extLst>
      <p:ext uri="{BB962C8B-B14F-4D97-AF65-F5344CB8AC3E}">
        <p14:creationId xmlns:p14="http://schemas.microsoft.com/office/powerpoint/2010/main" val="3751197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190F69-A702-4294-B89F-B45DBC657C70}"/>
              </a:ext>
            </a:extLst>
          </p:cNvPr>
          <p:cNvSpPr>
            <a:spLocks noGrp="1"/>
          </p:cNvSpPr>
          <p:nvPr>
            <p:ph type="body" sz="quarter" idx="10"/>
          </p:nvPr>
        </p:nvSpPr>
        <p:spPr>
          <a:xfrm>
            <a:off x="3676901" y="1348989"/>
            <a:ext cx="4778327" cy="3364696"/>
          </a:xfrm>
        </p:spPr>
        <p:txBody>
          <a:bodyPr>
            <a:normAutofit fontScale="92500"/>
          </a:bodyPr>
          <a:lstStyle/>
          <a:p>
            <a:r>
              <a:rPr lang="en-GB" sz="2400" dirty="0"/>
              <a:t>Invite self-appraisal and reflection</a:t>
            </a:r>
          </a:p>
          <a:p>
            <a:r>
              <a:rPr lang="en-GB" sz="2400" dirty="0"/>
              <a:t>Use factual examples</a:t>
            </a:r>
          </a:p>
          <a:p>
            <a:r>
              <a:rPr lang="en-GB" sz="2400" dirty="0"/>
              <a:t>Be specific rather than generic</a:t>
            </a:r>
          </a:p>
          <a:p>
            <a:r>
              <a:rPr lang="en-GB" sz="2400" dirty="0"/>
              <a:t>Be challenging but not judgemental</a:t>
            </a:r>
          </a:p>
          <a:p>
            <a:r>
              <a:rPr lang="en-GB" sz="2400" dirty="0"/>
              <a:t>Talk about ‘intention and impression’</a:t>
            </a:r>
          </a:p>
          <a:p>
            <a:r>
              <a:rPr lang="en-GB" sz="2400" dirty="0"/>
              <a:t>Help the appraisee find ways to resolve issues</a:t>
            </a:r>
          </a:p>
        </p:txBody>
      </p:sp>
      <p:pic>
        <p:nvPicPr>
          <p:cNvPr id="8" name="Picture Placeholder 7" descr="Icon&#10;&#10;Description automatically generated">
            <a:extLst>
              <a:ext uri="{FF2B5EF4-FFF2-40B4-BE49-F238E27FC236}">
                <a16:creationId xmlns:a16="http://schemas.microsoft.com/office/drawing/2014/main" id="{A78B8F54-0718-4359-ACC5-5DB02D3E8834}"/>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a:ext>
            </a:extLst>
          </a:blip>
          <a:srcRect/>
          <a:stretch/>
        </p:blipFill>
        <p:spPr>
          <a:xfrm>
            <a:off x="688773" y="1348979"/>
            <a:ext cx="2735263" cy="3364706"/>
          </a:xfrm>
        </p:spPr>
      </p:pic>
      <p:sp>
        <p:nvSpPr>
          <p:cNvPr id="2" name="Title 1">
            <a:extLst>
              <a:ext uri="{FF2B5EF4-FFF2-40B4-BE49-F238E27FC236}">
                <a16:creationId xmlns:a16="http://schemas.microsoft.com/office/drawing/2014/main" id="{74393536-8FB9-4333-B691-B26B498CAEA0}"/>
              </a:ext>
            </a:extLst>
          </p:cNvPr>
          <p:cNvSpPr>
            <a:spLocks noGrp="1"/>
          </p:cNvSpPr>
          <p:nvPr>
            <p:ph type="title"/>
          </p:nvPr>
        </p:nvSpPr>
        <p:spPr>
          <a:xfrm>
            <a:off x="688773" y="708422"/>
            <a:ext cx="7766455" cy="521610"/>
          </a:xfrm>
        </p:spPr>
        <p:txBody>
          <a:bodyPr/>
          <a:lstStyle/>
          <a:p>
            <a:r>
              <a:rPr lang="en-GB" dirty="0"/>
              <a:t>How to give feedback</a:t>
            </a:r>
          </a:p>
        </p:txBody>
      </p:sp>
    </p:spTree>
    <p:extLst>
      <p:ext uri="{BB962C8B-B14F-4D97-AF65-F5344CB8AC3E}">
        <p14:creationId xmlns:p14="http://schemas.microsoft.com/office/powerpoint/2010/main" val="1581551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Graphical user interface, application&#10;&#10;Description automatically generated">
            <a:extLst>
              <a:ext uri="{FF2B5EF4-FFF2-40B4-BE49-F238E27FC236}">
                <a16:creationId xmlns:a16="http://schemas.microsoft.com/office/drawing/2014/main" id="{97B71A4A-118D-4604-A3E3-ADB311CA70E8}"/>
              </a:ext>
            </a:extLst>
          </p:cNvPr>
          <p:cNvPicPr>
            <a:picLocks noGrp="1" noChangeAspect="1"/>
          </p:cNvPicPr>
          <p:nvPr>
            <p:ph type="pic" sz="quarter" idx="12"/>
          </p:nvPr>
        </p:nvPicPr>
        <p:blipFill rotWithShape="1">
          <a:blip r:embed="rId3" cstate="hqprint">
            <a:extLst>
              <a:ext uri="{28A0092B-C50C-407E-A947-70E740481C1C}">
                <a14:useLocalDpi xmlns:a14="http://schemas.microsoft.com/office/drawing/2010/main"/>
              </a:ext>
            </a:extLst>
          </a:blip>
          <a:srcRect l="9097" t="11488" r="7947" b="5095"/>
          <a:stretch/>
        </p:blipFill>
        <p:spPr>
          <a:xfrm flipH="1">
            <a:off x="269398" y="800100"/>
            <a:ext cx="4800601" cy="3729038"/>
          </a:xfrm>
          <a:noFill/>
        </p:spPr>
      </p:pic>
      <p:sp>
        <p:nvSpPr>
          <p:cNvPr id="18" name="Rectangle: Rounded Corners 17">
            <a:extLst>
              <a:ext uri="{FF2B5EF4-FFF2-40B4-BE49-F238E27FC236}">
                <a16:creationId xmlns:a16="http://schemas.microsoft.com/office/drawing/2014/main" id="{BA0B7E1D-0C2C-437A-9D26-BFE1CD6CBDE7}"/>
              </a:ext>
            </a:extLst>
          </p:cNvPr>
          <p:cNvSpPr/>
          <p:nvPr/>
        </p:nvSpPr>
        <p:spPr>
          <a:xfrm>
            <a:off x="5160394" y="987276"/>
            <a:ext cx="3719288" cy="657225"/>
          </a:xfrm>
          <a:prstGeom prst="roundRect">
            <a:avLst/>
          </a:prstGeom>
          <a:solidFill>
            <a:schemeClr val="tx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b="1" dirty="0"/>
              <a:t>BREAK-OUT GROUPS</a:t>
            </a:r>
            <a:endParaRPr lang="en-GB" dirty="0"/>
          </a:p>
        </p:txBody>
      </p:sp>
      <p:sp>
        <p:nvSpPr>
          <p:cNvPr id="19" name="Rectangle: Rounded Corners 18">
            <a:extLst>
              <a:ext uri="{FF2B5EF4-FFF2-40B4-BE49-F238E27FC236}">
                <a16:creationId xmlns:a16="http://schemas.microsoft.com/office/drawing/2014/main" id="{6AD06EC5-9693-47CF-AC54-B7E372A1A71C}"/>
              </a:ext>
            </a:extLst>
          </p:cNvPr>
          <p:cNvSpPr/>
          <p:nvPr/>
        </p:nvSpPr>
        <p:spPr>
          <a:xfrm>
            <a:off x="5160394" y="1713601"/>
            <a:ext cx="3719288" cy="424979"/>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b="1" dirty="0"/>
              <a:t>In groups of 4</a:t>
            </a:r>
          </a:p>
        </p:txBody>
      </p:sp>
      <p:pic>
        <p:nvPicPr>
          <p:cNvPr id="26" name="Picture 25">
            <a:extLst>
              <a:ext uri="{FF2B5EF4-FFF2-40B4-BE49-F238E27FC236}">
                <a16:creationId xmlns:a16="http://schemas.microsoft.com/office/drawing/2014/main" id="{898CF0C7-A71A-429A-9AF5-ED33D112628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71382" y="1070308"/>
            <a:ext cx="4104000" cy="284591"/>
          </a:xfrm>
          <a:prstGeom prst="rect">
            <a:avLst/>
          </a:prstGeom>
        </p:spPr>
      </p:pic>
      <p:pic>
        <p:nvPicPr>
          <p:cNvPr id="29" name="Picture 28">
            <a:extLst>
              <a:ext uri="{FF2B5EF4-FFF2-40B4-BE49-F238E27FC236}">
                <a16:creationId xmlns:a16="http://schemas.microsoft.com/office/drawing/2014/main" id="{408453FD-CB94-4032-A432-9AB95DB5DC1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724328" y="1344946"/>
            <a:ext cx="954000" cy="2036087"/>
          </a:xfrm>
          <a:prstGeom prst="rect">
            <a:avLst/>
          </a:prstGeom>
        </p:spPr>
      </p:pic>
      <p:sp>
        <p:nvSpPr>
          <p:cNvPr id="21" name="Rectangle: Rounded Corners 20">
            <a:extLst>
              <a:ext uri="{FF2B5EF4-FFF2-40B4-BE49-F238E27FC236}">
                <a16:creationId xmlns:a16="http://schemas.microsoft.com/office/drawing/2014/main" id="{17E5AA34-0A7B-4197-B3F5-9DC4F769504B}"/>
              </a:ext>
            </a:extLst>
          </p:cNvPr>
          <p:cNvSpPr/>
          <p:nvPr/>
        </p:nvSpPr>
        <p:spPr>
          <a:xfrm>
            <a:off x="5155314" y="2336006"/>
            <a:ext cx="3719288" cy="657225"/>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Think of a challenging feedback situation you have had</a:t>
            </a:r>
          </a:p>
        </p:txBody>
      </p:sp>
      <p:sp>
        <p:nvSpPr>
          <p:cNvPr id="22" name="Rectangle: Rounded Corners 21">
            <a:extLst>
              <a:ext uri="{FF2B5EF4-FFF2-40B4-BE49-F238E27FC236}">
                <a16:creationId xmlns:a16="http://schemas.microsoft.com/office/drawing/2014/main" id="{4888DED7-E152-4E10-A8C8-FBC33B06A058}"/>
              </a:ext>
            </a:extLst>
          </p:cNvPr>
          <p:cNvSpPr/>
          <p:nvPr/>
        </p:nvSpPr>
        <p:spPr>
          <a:xfrm>
            <a:off x="5160394" y="3062360"/>
            <a:ext cx="3719288" cy="657225"/>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What skills did you use that helped or hindered the discussion?</a:t>
            </a:r>
          </a:p>
        </p:txBody>
      </p:sp>
      <p:sp>
        <p:nvSpPr>
          <p:cNvPr id="40" name="Rectangle 39">
            <a:extLst>
              <a:ext uri="{FF2B5EF4-FFF2-40B4-BE49-F238E27FC236}">
                <a16:creationId xmlns:a16="http://schemas.microsoft.com/office/drawing/2014/main" id="{F4A484DB-78EE-4460-A58C-D759640B2AD5}"/>
              </a:ext>
            </a:extLst>
          </p:cNvPr>
          <p:cNvSpPr/>
          <p:nvPr/>
        </p:nvSpPr>
        <p:spPr>
          <a:xfrm>
            <a:off x="583989" y="3145972"/>
            <a:ext cx="3168000" cy="234993"/>
          </a:xfrm>
          <a:prstGeom prst="rect">
            <a:avLst/>
          </a:prstGeom>
          <a:solidFill>
            <a:srgbClr val="201F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7314C74D-B2A5-492B-B71F-D7A7D39C6618}"/>
              </a:ext>
            </a:extLst>
          </p:cNvPr>
          <p:cNvSpPr/>
          <p:nvPr/>
        </p:nvSpPr>
        <p:spPr>
          <a:xfrm>
            <a:off x="5160394" y="3788713"/>
            <a:ext cx="3719288" cy="914445"/>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How did your own bias influence the appraisal discussion?</a:t>
            </a:r>
            <a:endParaRPr lang="en-GB" i="1" dirty="0"/>
          </a:p>
        </p:txBody>
      </p:sp>
      <p:grpSp>
        <p:nvGrpSpPr>
          <p:cNvPr id="4" name="Group 3">
            <a:extLst>
              <a:ext uri="{FF2B5EF4-FFF2-40B4-BE49-F238E27FC236}">
                <a16:creationId xmlns:a16="http://schemas.microsoft.com/office/drawing/2014/main" id="{DAA21E41-7ED6-46FA-BB20-45DDA426C6B5}"/>
              </a:ext>
            </a:extLst>
          </p:cNvPr>
          <p:cNvGrpSpPr/>
          <p:nvPr/>
        </p:nvGrpSpPr>
        <p:grpSpPr>
          <a:xfrm>
            <a:off x="586800" y="1350000"/>
            <a:ext cx="3150000" cy="1800000"/>
            <a:chOff x="586800" y="1350000"/>
            <a:chExt cx="3150000" cy="1800000"/>
          </a:xfrm>
        </p:grpSpPr>
        <p:pic>
          <p:nvPicPr>
            <p:cNvPr id="13" name="Group(2x3)" descr="Graphical user interface, application&#10;&#10;Description automatically generated">
              <a:extLst>
                <a:ext uri="{FF2B5EF4-FFF2-40B4-BE49-F238E27FC236}">
                  <a16:creationId xmlns:a16="http://schemas.microsoft.com/office/drawing/2014/main" id="{C8F49224-D1CB-4A0C-96B8-FF38A217E104}"/>
                </a:ext>
              </a:extLst>
            </p:cNvPr>
            <p:cNvPicPr preferRelativeResize="0">
              <a:picLocks/>
            </p:cNvPicPr>
            <p:nvPr/>
          </p:nvPicPr>
          <p:blipFill rotWithShape="1">
            <a:blip r:embed="rId6" cstate="hqprint">
              <a:extLst>
                <a:ext uri="{28A0092B-C50C-407E-A947-70E740481C1C}">
                  <a14:useLocalDpi xmlns:a14="http://schemas.microsoft.com/office/drawing/2010/main"/>
                </a:ext>
              </a:extLst>
            </a:blip>
            <a:srcRect/>
            <a:stretch/>
          </p:blipFill>
          <p:spPr>
            <a:xfrm flipH="1">
              <a:off x="586800" y="1350000"/>
              <a:ext cx="3150000" cy="1800000"/>
            </a:xfrm>
            <a:prstGeom prst="rect">
              <a:avLst/>
            </a:prstGeom>
            <a:noFill/>
          </p:spPr>
        </p:pic>
        <p:sp>
          <p:nvSpPr>
            <p:cNvPr id="20" name="Oval 19">
              <a:extLst>
                <a:ext uri="{FF2B5EF4-FFF2-40B4-BE49-F238E27FC236}">
                  <a16:creationId xmlns:a16="http://schemas.microsoft.com/office/drawing/2014/main" id="{78C80050-650B-4876-BD1A-45CE0E41D425}"/>
                </a:ext>
              </a:extLst>
            </p:cNvPr>
            <p:cNvSpPr/>
            <p:nvPr/>
          </p:nvSpPr>
          <p:spPr>
            <a:xfrm>
              <a:off x="3087013" y="1665078"/>
              <a:ext cx="245644" cy="97047"/>
            </a:xfrm>
            <a:prstGeom prst="ellipse">
              <a:avLst/>
            </a:prstGeom>
            <a:solidFill>
              <a:srgbClr val="F8AF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28" name="Group(2x3)" descr="Graphical user interface, application&#10;&#10;Description automatically generated">
            <a:extLst>
              <a:ext uri="{FF2B5EF4-FFF2-40B4-BE49-F238E27FC236}">
                <a16:creationId xmlns:a16="http://schemas.microsoft.com/office/drawing/2014/main" id="{E534F876-73C7-4972-9C83-65DBC7C742FB}"/>
              </a:ext>
            </a:extLst>
          </p:cNvPr>
          <p:cNvPicPr preferRelativeResize="0">
            <a:picLocks/>
          </p:cNvPicPr>
          <p:nvPr/>
        </p:nvPicPr>
        <p:blipFill rotWithShape="1">
          <a:blip r:embed="rId7" cstate="hqprint">
            <a:extLst>
              <a:ext uri="{BEBA8EAE-BF5A-486C-A8C5-ECC9F3942E4B}">
                <a14:imgProps xmlns:a14="http://schemas.microsoft.com/office/drawing/2010/main">
                  <a14:imgLayer r:embed="rId8">
                    <a14:imgEffect>
                      <a14:backgroundRemoval t="8547" b="100000" l="0" r="91139"/>
                    </a14:imgEffect>
                  </a14:imgLayer>
                </a14:imgProps>
              </a:ext>
              <a:ext uri="{28A0092B-C50C-407E-A947-70E740481C1C}">
                <a14:useLocalDpi xmlns:a14="http://schemas.microsoft.com/office/drawing/2010/main"/>
              </a:ext>
            </a:extLst>
          </a:blip>
          <a:srcRect/>
          <a:stretch/>
        </p:blipFill>
        <p:spPr>
          <a:xfrm flipH="1">
            <a:off x="583693" y="2251939"/>
            <a:ext cx="1576800" cy="900000"/>
          </a:xfrm>
          <a:prstGeom prst="rect">
            <a:avLst/>
          </a:prstGeom>
          <a:solidFill>
            <a:srgbClr val="4F8ECB"/>
          </a:solidFill>
        </p:spPr>
      </p:pic>
      <p:pic>
        <p:nvPicPr>
          <p:cNvPr id="44" name="Group(2x3)" descr="Graphical user interface, application&#10;&#10;Description automatically generated">
            <a:extLst>
              <a:ext uri="{FF2B5EF4-FFF2-40B4-BE49-F238E27FC236}">
                <a16:creationId xmlns:a16="http://schemas.microsoft.com/office/drawing/2014/main" id="{B3F6E7CD-4E78-4227-8E97-91A3F417EBE0}"/>
              </a:ext>
            </a:extLst>
          </p:cNvPr>
          <p:cNvPicPr preferRelativeResize="0">
            <a:picLocks/>
          </p:cNvPicPr>
          <p:nvPr/>
        </p:nvPicPr>
        <p:blipFill rotWithShape="1">
          <a:blip r:embed="rId9" cstate="hqprint">
            <a:extLst>
              <a:ext uri="{BEBA8EAE-BF5A-486C-A8C5-ECC9F3942E4B}">
                <a14:imgProps xmlns:a14="http://schemas.microsoft.com/office/drawing/2010/main">
                  <a14:imgLayer r:embed="rId10">
                    <a14:imgEffect>
                      <a14:backgroundRemoval t="9633" b="96330" l="9932" r="89616">
                        <a14:foregroundMark x1="65914" y1="89450" x2="41084" y2="89450"/>
                        <a14:foregroundMark x1="51693" y1="96330" x2="51693" y2="96330"/>
                      </a14:backgroundRemoval>
                    </a14:imgEffect>
                  </a14:imgLayer>
                </a14:imgProps>
              </a:ext>
              <a:ext uri="{28A0092B-C50C-407E-A947-70E740481C1C}">
                <a14:useLocalDpi xmlns:a14="http://schemas.microsoft.com/office/drawing/2010/main"/>
              </a:ext>
            </a:extLst>
          </a:blip>
          <a:srcRect/>
          <a:stretch/>
        </p:blipFill>
        <p:spPr>
          <a:xfrm flipH="1">
            <a:off x="2161071" y="2252467"/>
            <a:ext cx="1576800" cy="900000"/>
          </a:xfrm>
          <a:prstGeom prst="rect">
            <a:avLst/>
          </a:prstGeom>
          <a:solidFill>
            <a:srgbClr val="F199C1"/>
          </a:solidFill>
        </p:spPr>
      </p:pic>
      <p:pic>
        <p:nvPicPr>
          <p:cNvPr id="45" name="Group(2x3)" descr="Graphical user interface, application&#10;&#10;Description automatically generated">
            <a:extLst>
              <a:ext uri="{FF2B5EF4-FFF2-40B4-BE49-F238E27FC236}">
                <a16:creationId xmlns:a16="http://schemas.microsoft.com/office/drawing/2014/main" id="{EE9B8DED-F3C0-4E61-87B4-CBD167A57EBD}"/>
              </a:ext>
            </a:extLst>
          </p:cNvPr>
          <p:cNvPicPr preferRelativeResize="0">
            <a:picLocks/>
          </p:cNvPicPr>
          <p:nvPr/>
        </p:nvPicPr>
        <p:blipFill rotWithShape="1">
          <a:blip r:embed="rId11" cstate="hqprint">
            <a:extLst>
              <a:ext uri="{BEBA8EAE-BF5A-486C-A8C5-ECC9F3942E4B}">
                <a14:imgProps xmlns:a14="http://schemas.microsoft.com/office/drawing/2010/main">
                  <a14:imgLayer r:embed="rId12">
                    <a14:imgEffect>
                      <a14:backgroundRemoval t="9302" b="93023" l="9885" r="89885">
                        <a14:foregroundMark x1="57701" y1="47907" x2="50115" y2="46512"/>
                        <a14:foregroundMark x1="65057" y1="76744" x2="35402" y2="88372"/>
                        <a14:foregroundMark x1="35402" y1="88372" x2="36092" y2="80000"/>
                        <a14:foregroundMark x1="38161" y1="78140" x2="68046" y2="88372"/>
                        <a14:foregroundMark x1="68046" y1="88372" x2="65057" y2="76279"/>
                        <a14:foregroundMark x1="70805" y1="89767" x2="38391" y2="93023"/>
                        <a14:foregroundMark x1="38391" y1="93023" x2="33103" y2="92093"/>
                        <a14:foregroundMark x1="58391" y1="11163" x2="45287" y2="10698"/>
                      </a14:backgroundRemoval>
                    </a14:imgEffect>
                  </a14:imgLayer>
                </a14:imgProps>
              </a:ext>
              <a:ext uri="{28A0092B-C50C-407E-A947-70E740481C1C}">
                <a14:useLocalDpi xmlns:a14="http://schemas.microsoft.com/office/drawing/2010/main"/>
              </a:ext>
            </a:extLst>
          </a:blip>
          <a:srcRect/>
          <a:stretch/>
        </p:blipFill>
        <p:spPr>
          <a:xfrm flipH="1">
            <a:off x="2161279" y="1352467"/>
            <a:ext cx="1576800" cy="900000"/>
          </a:xfrm>
          <a:prstGeom prst="rect">
            <a:avLst/>
          </a:prstGeom>
          <a:solidFill>
            <a:srgbClr val="CCDE90"/>
          </a:solidFill>
        </p:spPr>
      </p:pic>
      <p:pic>
        <p:nvPicPr>
          <p:cNvPr id="46" name="Group(2x3)" descr="Graphical user interface, application&#10;&#10;Description automatically generated">
            <a:extLst>
              <a:ext uri="{FF2B5EF4-FFF2-40B4-BE49-F238E27FC236}">
                <a16:creationId xmlns:a16="http://schemas.microsoft.com/office/drawing/2014/main" id="{8CEC6CA5-4EFB-425F-BB90-0562E6BB8065}"/>
              </a:ext>
            </a:extLst>
          </p:cNvPr>
          <p:cNvPicPr preferRelativeResize="0">
            <a:picLocks/>
          </p:cNvPicPr>
          <p:nvPr/>
        </p:nvPicPr>
        <p:blipFill rotWithShape="1">
          <a:blip r:embed="rId13" cstate="hqprint">
            <a:extLst>
              <a:ext uri="{BEBA8EAE-BF5A-486C-A8C5-ECC9F3942E4B}">
                <a14:imgProps xmlns:a14="http://schemas.microsoft.com/office/drawing/2010/main">
                  <a14:imgLayer r:embed="rId14">
                    <a14:imgEffect>
                      <a14:backgroundRemoval t="9583" b="92917" l="9631" r="89754">
                        <a14:foregroundMark x1="54098" y1="77917" x2="54098" y2="77917"/>
                        <a14:foregroundMark x1="47131" y1="83750" x2="47131" y2="83750"/>
                        <a14:foregroundMark x1="50615" y1="84167" x2="50615" y2="84167"/>
                        <a14:foregroundMark x1="40369" y1="90000" x2="40369" y2="90000"/>
                        <a14:foregroundMark x1="54098" y1="89167" x2="54098" y2="89167"/>
                        <a14:foregroundMark x1="50615" y1="89167" x2="50615" y2="89167"/>
                        <a14:foregroundMark x1="50205" y1="80417" x2="50205" y2="80417"/>
                        <a14:foregroundMark x1="60861" y1="81667" x2="59016" y2="82500"/>
                        <a14:foregroundMark x1="50615" y1="93333" x2="50615" y2="93333"/>
                        <a14:backgroundMark x1="73156" y1="23333" x2="73156" y2="23333"/>
                        <a14:backgroundMark x1="19672" y1="37917" x2="19672" y2="37917"/>
                      </a14:backgroundRemoval>
                    </a14:imgEffect>
                  </a14:imgLayer>
                </a14:imgProps>
              </a:ext>
              <a:ext uri="{28A0092B-C50C-407E-A947-70E740481C1C}">
                <a14:useLocalDpi xmlns:a14="http://schemas.microsoft.com/office/drawing/2010/main"/>
              </a:ext>
            </a:extLst>
          </a:blip>
          <a:srcRect/>
          <a:stretch/>
        </p:blipFill>
        <p:spPr>
          <a:xfrm flipH="1">
            <a:off x="585228" y="1352566"/>
            <a:ext cx="1576800" cy="900000"/>
          </a:xfrm>
          <a:prstGeom prst="rect">
            <a:avLst/>
          </a:prstGeom>
          <a:solidFill>
            <a:srgbClr val="D69EC7"/>
          </a:solidFill>
        </p:spPr>
      </p:pic>
    </p:spTree>
    <p:extLst>
      <p:ext uri="{BB962C8B-B14F-4D97-AF65-F5344CB8AC3E}">
        <p14:creationId xmlns:p14="http://schemas.microsoft.com/office/powerpoint/2010/main" val="35414421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500"/>
                                        <p:tgtEl>
                                          <p:spTgt spid="2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575D7A7-3C36-4508-9BC6-70A93BD3C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700" y="0"/>
            <a:ext cx="9173369" cy="5142160"/>
            <a:chOff x="-16934" y="0"/>
            <a:chExt cx="12231160" cy="6856214"/>
          </a:xfrm>
        </p:grpSpPr>
        <p:pic>
          <p:nvPicPr>
            <p:cNvPr id="9" name="Picture 8">
              <a:extLst>
                <a:ext uri="{FF2B5EF4-FFF2-40B4-BE49-F238E27FC236}">
                  <a16:creationId xmlns:a16="http://schemas.microsoft.com/office/drawing/2014/main" id="{BC964A0D-06B7-4C16-AC9F-20ADDA8059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F5703F5C-55DF-45CD-BC3F-3BE8F1033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A8C7134F-70F9-4826-A97E-9B39AEA08F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2" name="Picture 11">
              <a:extLst>
                <a:ext uri="{FF2B5EF4-FFF2-40B4-BE49-F238E27FC236}">
                  <a16:creationId xmlns:a16="http://schemas.microsoft.com/office/drawing/2014/main" id="{39351E73-B6DD-4B56-8EE9-C16B5711C4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4" name="Straight Connector 13">
            <a:extLst>
              <a:ext uri="{FF2B5EF4-FFF2-40B4-BE49-F238E27FC236}">
                <a16:creationId xmlns:a16="http://schemas.microsoft.com/office/drawing/2014/main" id="{AE446D0E-6531-40B7-A182-FB860243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2641598"/>
            <a:ext cx="5111751"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id="{22C7FDF9-C2A1-45C5-A49B-8B1CA2A3C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blipFill>
            <a:blip r:embed="rId5"/>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8" name="Picture 17">
            <a:extLst>
              <a:ext uri="{FF2B5EF4-FFF2-40B4-BE49-F238E27FC236}">
                <a16:creationId xmlns:a16="http://schemas.microsoft.com/office/drawing/2014/main" id="{8D8988FF-4B5F-49A9-BB7F-B49C1610F1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9141618" cy="5142160"/>
          </a:xfrm>
          <a:prstGeom prst="rect">
            <a:avLst/>
          </a:prstGeom>
        </p:spPr>
      </p:pic>
      <p:sp>
        <p:nvSpPr>
          <p:cNvPr id="2" name="Title 1">
            <a:extLst>
              <a:ext uri="{FF2B5EF4-FFF2-40B4-BE49-F238E27FC236}">
                <a16:creationId xmlns:a16="http://schemas.microsoft.com/office/drawing/2014/main" id="{452E5FC4-4390-411F-9C15-144068586232}"/>
              </a:ext>
            </a:extLst>
          </p:cNvPr>
          <p:cNvSpPr>
            <a:spLocks noGrp="1"/>
          </p:cNvSpPr>
          <p:nvPr>
            <p:ph type="title"/>
          </p:nvPr>
        </p:nvSpPr>
        <p:spPr>
          <a:xfrm>
            <a:off x="2019298" y="1403348"/>
            <a:ext cx="5111752" cy="1136650"/>
          </a:xfrm>
        </p:spPr>
        <p:txBody>
          <a:bodyPr vert="horz" lIns="91440" tIns="45720" rIns="91440" bIns="45720" rtlCol="0" anchor="b">
            <a:normAutofit/>
          </a:bodyPr>
          <a:lstStyle/>
          <a:p>
            <a:pPr algn="ctr" defTabSz="457200"/>
            <a:r>
              <a:rPr lang="en-US" sz="5400" dirty="0">
                <a:solidFill>
                  <a:schemeClr val="tx1">
                    <a:lumMod val="85000"/>
                    <a:lumOff val="15000"/>
                  </a:schemeClr>
                </a:solidFill>
                <a:ea typeface="Source Sans Pro" panose="020B0503030403020204" pitchFamily="34" charset="0"/>
              </a:rPr>
              <a:t>Your thoughts</a:t>
            </a:r>
          </a:p>
        </p:txBody>
      </p:sp>
      <p:sp>
        <p:nvSpPr>
          <p:cNvPr id="3" name="Text Placeholder 2">
            <a:extLst>
              <a:ext uri="{FF2B5EF4-FFF2-40B4-BE49-F238E27FC236}">
                <a16:creationId xmlns:a16="http://schemas.microsoft.com/office/drawing/2014/main" id="{58745EEE-8818-4816-BC67-4AD781A2E5C5}"/>
              </a:ext>
            </a:extLst>
          </p:cNvPr>
          <p:cNvSpPr>
            <a:spLocks noGrp="1"/>
          </p:cNvSpPr>
          <p:nvPr>
            <p:ph type="body" sz="quarter" idx="10"/>
          </p:nvPr>
        </p:nvSpPr>
        <p:spPr>
          <a:xfrm>
            <a:off x="2019298" y="2743197"/>
            <a:ext cx="5111752" cy="990602"/>
          </a:xfrm>
        </p:spPr>
        <p:txBody>
          <a:bodyPr vert="horz" lIns="91440" tIns="45720" rIns="91440" bIns="45720" rtlCol="0" anchor="t">
            <a:normAutofit/>
          </a:bodyPr>
          <a:lstStyle/>
          <a:p>
            <a:pPr marL="0" indent="0" algn="ctr" defTabSz="457200">
              <a:lnSpc>
                <a:spcPct val="90000"/>
              </a:lnSpc>
              <a:spcAft>
                <a:spcPts val="600"/>
              </a:spcAft>
              <a:buNone/>
            </a:pPr>
            <a:r>
              <a:rPr lang="en-US" sz="2100" i="0" dirty="0">
                <a:solidFill>
                  <a:schemeClr val="tx1"/>
                </a:solidFill>
                <a:latin typeface="Source Sans Pro" panose="020B0503030403020204" pitchFamily="34" charset="0"/>
                <a:ea typeface="Source Sans Pro" panose="020B0503030403020204" pitchFamily="34" charset="0"/>
                <a:cs typeface="+mn-cs"/>
              </a:rPr>
              <a:t>Please write down some themes (or key words) you discussed in your break out discussion</a:t>
            </a:r>
            <a:r>
              <a:rPr lang="en-US" sz="2100" dirty="0">
                <a:solidFill>
                  <a:schemeClr val="tx1"/>
                </a:solidFill>
                <a:latin typeface="Source Sans Pro" panose="020B0503030403020204" pitchFamily="34" charset="0"/>
                <a:ea typeface="Source Sans Pro" panose="020B0503030403020204" pitchFamily="34" charset="0"/>
                <a:cs typeface="+mn-cs"/>
              </a:rPr>
              <a:t> </a:t>
            </a:r>
          </a:p>
        </p:txBody>
      </p:sp>
      <p:cxnSp>
        <p:nvCxnSpPr>
          <p:cNvPr id="20" name="Straight Connector 19">
            <a:extLst>
              <a:ext uri="{FF2B5EF4-FFF2-40B4-BE49-F238E27FC236}">
                <a16:creationId xmlns:a16="http://schemas.microsoft.com/office/drawing/2014/main" id="{CE580401-353D-4D90-9CA7-316BFD718E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2641598"/>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713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F37C3A-76EE-4D59-9EA1-FB2548CA6280}"/>
              </a:ext>
            </a:extLst>
          </p:cNvPr>
          <p:cNvSpPr>
            <a:spLocks noGrp="1"/>
          </p:cNvSpPr>
          <p:nvPr>
            <p:ph type="title"/>
          </p:nvPr>
        </p:nvSpPr>
        <p:spPr/>
        <p:txBody>
          <a:bodyPr/>
          <a:lstStyle/>
          <a:p>
            <a:r>
              <a:rPr lang="en-GB" dirty="0"/>
              <a:t>Questions</a:t>
            </a:r>
          </a:p>
        </p:txBody>
      </p:sp>
      <p:pic>
        <p:nvPicPr>
          <p:cNvPr id="8" name="Graphic 7" descr="Question Mark with solid fill">
            <a:extLst>
              <a:ext uri="{FF2B5EF4-FFF2-40B4-BE49-F238E27FC236}">
                <a16:creationId xmlns:a16="http://schemas.microsoft.com/office/drawing/2014/main" id="{30AA18D1-F2D3-4F7A-B4B4-C122C3BE86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57227" y="1675432"/>
            <a:ext cx="2409987" cy="2409987"/>
          </a:xfrm>
          <a:prstGeom prst="rect">
            <a:avLst/>
          </a:prstGeom>
        </p:spPr>
      </p:pic>
    </p:spTree>
    <p:extLst>
      <p:ext uri="{BB962C8B-B14F-4D97-AF65-F5344CB8AC3E}">
        <p14:creationId xmlns:p14="http://schemas.microsoft.com/office/powerpoint/2010/main" val="411182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0518C9-C864-4B5E-92A0-FCBEB4F4DE09}"/>
              </a:ext>
            </a:extLst>
          </p:cNvPr>
          <p:cNvSpPr>
            <a:spLocks noGrp="1"/>
          </p:cNvSpPr>
          <p:nvPr>
            <p:ph type="body" sz="quarter" idx="10"/>
          </p:nvPr>
        </p:nvSpPr>
        <p:spPr>
          <a:xfrm>
            <a:off x="765223" y="1456840"/>
            <a:ext cx="3638877" cy="3256953"/>
          </a:xfrm>
        </p:spPr>
        <p:txBody>
          <a:bodyPr/>
          <a:lstStyle/>
          <a:p>
            <a:r>
              <a:rPr lang="en-GB" dirty="0"/>
              <a:t>What will you take forward into your own practice as an appraiser?</a:t>
            </a:r>
          </a:p>
        </p:txBody>
      </p:sp>
      <p:sp>
        <p:nvSpPr>
          <p:cNvPr id="3" name="Text Placeholder 2">
            <a:extLst>
              <a:ext uri="{FF2B5EF4-FFF2-40B4-BE49-F238E27FC236}">
                <a16:creationId xmlns:a16="http://schemas.microsoft.com/office/drawing/2014/main" id="{CD0BCF76-125F-4584-BCA6-B9D26AE65836}"/>
              </a:ext>
            </a:extLst>
          </p:cNvPr>
          <p:cNvSpPr>
            <a:spLocks noGrp="1"/>
          </p:cNvSpPr>
          <p:nvPr>
            <p:ph type="body" sz="quarter" idx="11"/>
          </p:nvPr>
        </p:nvSpPr>
        <p:spPr/>
        <p:txBody>
          <a:bodyPr>
            <a:normAutofit fontScale="92500" lnSpcReduction="20000"/>
          </a:bodyPr>
          <a:lstStyle/>
          <a:p>
            <a:r>
              <a:rPr lang="en-GB" dirty="0"/>
              <a:t>Reflect on</a:t>
            </a:r>
          </a:p>
        </p:txBody>
      </p:sp>
      <p:pic>
        <p:nvPicPr>
          <p:cNvPr id="6" name="Picture Placeholder 5" descr="A tree branch in the water&#10;&#10;Description automatically generated with low confidence">
            <a:extLst>
              <a:ext uri="{FF2B5EF4-FFF2-40B4-BE49-F238E27FC236}">
                <a16:creationId xmlns:a16="http://schemas.microsoft.com/office/drawing/2014/main" id="{B3F50536-44D7-49D9-A357-CCD02B818B61}"/>
              </a:ext>
            </a:extLst>
          </p:cNvPr>
          <p:cNvPicPr>
            <a:picLocks noGrp="1" noChangeAspect="1"/>
          </p:cNvPicPr>
          <p:nvPr>
            <p:ph type="pic" sz="quarter" idx="12"/>
          </p:nvPr>
        </p:nvPicPr>
        <p:blipFill>
          <a:blip r:embed="rId2"/>
          <a:srcRect l="6536" r="6536"/>
          <a:stretch>
            <a:fillRect/>
          </a:stretch>
        </p:blipFill>
        <p:spPr>
          <a:xfrm>
            <a:off x="4654685" y="1060666"/>
            <a:ext cx="3898900" cy="3364706"/>
          </a:xfrm>
        </p:spPr>
      </p:pic>
    </p:spTree>
    <p:extLst>
      <p:ext uri="{BB962C8B-B14F-4D97-AF65-F5344CB8AC3E}">
        <p14:creationId xmlns:p14="http://schemas.microsoft.com/office/powerpoint/2010/main" val="1758403386"/>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5047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lackboard, chain&#10;&#10;Description automatically generated">
            <a:extLst>
              <a:ext uri="{FF2B5EF4-FFF2-40B4-BE49-F238E27FC236}">
                <a16:creationId xmlns:a16="http://schemas.microsoft.com/office/drawing/2014/main" id="{CC1CE986-0147-4721-A42B-518CFB4F8CE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0488" y="400050"/>
            <a:ext cx="8963025" cy="4500563"/>
          </a:xfrm>
          <a:prstGeom prst="rect">
            <a:avLst/>
          </a:prstGeom>
          <a:noFill/>
        </p:spPr>
      </p:pic>
      <p:sp>
        <p:nvSpPr>
          <p:cNvPr id="11" name="Title 3">
            <a:extLst>
              <a:ext uri="{FF2B5EF4-FFF2-40B4-BE49-F238E27FC236}">
                <a16:creationId xmlns:a16="http://schemas.microsoft.com/office/drawing/2014/main" id="{9D56C7A4-15A7-45DA-B283-0BD847F2109D}"/>
              </a:ext>
            </a:extLst>
          </p:cNvPr>
          <p:cNvSpPr>
            <a:spLocks noGrp="1"/>
          </p:cNvSpPr>
          <p:nvPr>
            <p:ph type="title"/>
          </p:nvPr>
        </p:nvSpPr>
        <p:spPr>
          <a:xfrm>
            <a:off x="765223" y="530679"/>
            <a:ext cx="7684785" cy="699353"/>
          </a:xfrm>
          <a:prstGeom prst="roundRect">
            <a:avLst>
              <a:gd name="adj" fmla="val 10830"/>
            </a:avLst>
          </a:prstGeom>
          <a:solidFill>
            <a:schemeClr val="bg1">
              <a:alpha val="90000"/>
            </a:schemeClr>
          </a:solidFill>
        </p:spPr>
        <p:txBody>
          <a:bodyPr/>
          <a:lstStyle/>
          <a:p>
            <a:r>
              <a:rPr lang="en-GB" dirty="0"/>
              <a:t>Role of feedback</a:t>
            </a:r>
          </a:p>
        </p:txBody>
      </p:sp>
      <p:sp>
        <p:nvSpPr>
          <p:cNvPr id="13" name="Text Placeholder 4">
            <a:extLst>
              <a:ext uri="{FF2B5EF4-FFF2-40B4-BE49-F238E27FC236}">
                <a16:creationId xmlns:a16="http://schemas.microsoft.com/office/drawing/2014/main" id="{7159644D-EE48-4723-9931-CB54179ABA85}"/>
              </a:ext>
            </a:extLst>
          </p:cNvPr>
          <p:cNvSpPr>
            <a:spLocks noGrp="1"/>
          </p:cNvSpPr>
          <p:nvPr>
            <p:ph type="body" sz="quarter" idx="10"/>
          </p:nvPr>
        </p:nvSpPr>
        <p:spPr>
          <a:xfrm>
            <a:off x="765222" y="1349098"/>
            <a:ext cx="7684786" cy="3364696"/>
          </a:xfrm>
          <a:prstGeom prst="roundRect">
            <a:avLst>
              <a:gd name="adj" fmla="val 2351"/>
            </a:avLst>
          </a:prstGeom>
          <a:solidFill>
            <a:schemeClr val="bg1">
              <a:alpha val="90000"/>
            </a:schemeClr>
          </a:solidFill>
        </p:spPr>
        <p:txBody>
          <a:bodyPr>
            <a:normAutofit/>
          </a:bodyPr>
          <a:lstStyle/>
          <a:p>
            <a:r>
              <a:rPr lang="en-GB" sz="2800" dirty="0"/>
              <a:t>Patient experience</a:t>
            </a:r>
          </a:p>
          <a:p>
            <a:r>
              <a:rPr lang="en-GB" sz="2800" dirty="0"/>
              <a:t>View of people you work with</a:t>
            </a:r>
          </a:p>
          <a:p>
            <a:r>
              <a:rPr lang="en-GB" sz="2800" dirty="0"/>
              <a:t>Identify areas of strength and development</a:t>
            </a:r>
          </a:p>
          <a:p>
            <a:r>
              <a:rPr lang="en-GB" sz="2800" dirty="0"/>
              <a:t>Develop greater insight and self-awareness</a:t>
            </a:r>
          </a:p>
          <a:p>
            <a:r>
              <a:rPr lang="en-GB" sz="2800" dirty="0"/>
              <a:t>Opportunities for improvement</a:t>
            </a:r>
          </a:p>
          <a:p>
            <a:r>
              <a:rPr lang="en-GB" sz="2800" dirty="0"/>
              <a:t>Evaluate impact of changes you have made</a:t>
            </a:r>
          </a:p>
        </p:txBody>
      </p:sp>
    </p:spTree>
    <p:extLst>
      <p:ext uri="{BB962C8B-B14F-4D97-AF65-F5344CB8AC3E}">
        <p14:creationId xmlns:p14="http://schemas.microsoft.com/office/powerpoint/2010/main" val="222683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bg/>
                                          </p:spTgt>
                                        </p:tgtEl>
                                        <p:attrNameLst>
                                          <p:attrName>style.visibility</p:attrName>
                                        </p:attrNameLst>
                                      </p:cBhvr>
                                      <p:to>
                                        <p:strVal val="visible"/>
                                      </p:to>
                                    </p:set>
                                    <p:animEffect transition="in" filter="wipe(left)">
                                      <p:cBhvr>
                                        <p:cTn id="10" dur="500"/>
                                        <p:tgtEl>
                                          <p:spTgt spid="13">
                                            <p:bg/>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wipe(left)">
                                      <p:cBhvr>
                                        <p:cTn id="14" dur="500"/>
                                        <p:tgtEl>
                                          <p:spTgt spid="13">
                                            <p:txEl>
                                              <p:pRg st="0" end="0"/>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left)">
                                      <p:cBhvr>
                                        <p:cTn id="17" dur="500"/>
                                        <p:tgtEl>
                                          <p:spTgt spid="13">
                                            <p:txEl>
                                              <p:pRg st="1" end="1"/>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Effect transition="in" filter="wipe(left)">
                                      <p:cBhvr>
                                        <p:cTn id="20" dur="500"/>
                                        <p:tgtEl>
                                          <p:spTgt spid="13">
                                            <p:txEl>
                                              <p:pRg st="2" end="2"/>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Effect transition="in" filter="wipe(left)">
                                      <p:cBhvr>
                                        <p:cTn id="23" dur="500"/>
                                        <p:tgtEl>
                                          <p:spTgt spid="13">
                                            <p:txEl>
                                              <p:pRg st="3" end="3"/>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3">
                                            <p:txEl>
                                              <p:pRg st="4" end="4"/>
                                            </p:txEl>
                                          </p:spTgt>
                                        </p:tgtEl>
                                        <p:attrNameLst>
                                          <p:attrName>style.visibility</p:attrName>
                                        </p:attrNameLst>
                                      </p:cBhvr>
                                      <p:to>
                                        <p:strVal val="visible"/>
                                      </p:to>
                                    </p:set>
                                    <p:animEffect transition="in" filter="wipe(left)">
                                      <p:cBhvr>
                                        <p:cTn id="26" dur="500"/>
                                        <p:tgtEl>
                                          <p:spTgt spid="13">
                                            <p:txEl>
                                              <p:pRg st="4" end="4"/>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3">
                                            <p:txEl>
                                              <p:pRg st="5" end="5"/>
                                            </p:txEl>
                                          </p:spTgt>
                                        </p:tgtEl>
                                        <p:attrNameLst>
                                          <p:attrName>style.visibility</p:attrName>
                                        </p:attrNameLst>
                                      </p:cBhvr>
                                      <p:to>
                                        <p:strVal val="visible"/>
                                      </p:to>
                                    </p:set>
                                    <p:animEffect transition="in" filter="wipe(left)">
                                      <p:cBhvr>
                                        <p:cTn id="29"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ilhouette&#10;&#10;Description automatically generated">
            <a:extLst>
              <a:ext uri="{FF2B5EF4-FFF2-40B4-BE49-F238E27FC236}">
                <a16:creationId xmlns:a16="http://schemas.microsoft.com/office/drawing/2014/main" id="{44AFA7DD-A7BD-499A-B9BC-7498A439CB95}"/>
              </a:ext>
            </a:extLst>
          </p:cNvPr>
          <p:cNvPicPr>
            <a:picLocks noChangeAspect="1"/>
          </p:cNvPicPr>
          <p:nvPr/>
        </p:nvPicPr>
        <p:blipFill rotWithShape="1">
          <a:blip r:embed="rId2">
            <a:alphaModFix amt="8000"/>
          </a:blip>
          <a:srcRect t="15744" r="2" b="3917"/>
          <a:stretch/>
        </p:blipFill>
        <p:spPr>
          <a:xfrm>
            <a:off x="90487" y="429706"/>
            <a:ext cx="8963025" cy="4500563"/>
          </a:xfrm>
          <a:prstGeom prst="rect">
            <a:avLst/>
          </a:prstGeom>
          <a:noFill/>
        </p:spPr>
      </p:pic>
      <p:sp>
        <p:nvSpPr>
          <p:cNvPr id="8" name="Title 3">
            <a:extLst>
              <a:ext uri="{FF2B5EF4-FFF2-40B4-BE49-F238E27FC236}">
                <a16:creationId xmlns:a16="http://schemas.microsoft.com/office/drawing/2014/main" id="{82792F7E-89BE-498C-80B8-89132B7C3606}"/>
              </a:ext>
            </a:extLst>
          </p:cNvPr>
          <p:cNvSpPr>
            <a:spLocks noGrp="1"/>
          </p:cNvSpPr>
          <p:nvPr>
            <p:ph type="title"/>
          </p:nvPr>
        </p:nvSpPr>
        <p:spPr>
          <a:xfrm>
            <a:off x="729608" y="530679"/>
            <a:ext cx="7684785" cy="699353"/>
          </a:xfrm>
          <a:prstGeom prst="roundRect">
            <a:avLst>
              <a:gd name="adj" fmla="val 10830"/>
            </a:avLst>
          </a:prstGeom>
          <a:noFill/>
        </p:spPr>
        <p:txBody>
          <a:bodyPr/>
          <a:lstStyle/>
          <a:p>
            <a:r>
              <a:rPr lang="en-GB" dirty="0"/>
              <a:t>Formal and informal feedback</a:t>
            </a:r>
          </a:p>
        </p:txBody>
      </p:sp>
      <p:sp>
        <p:nvSpPr>
          <p:cNvPr id="9" name="Text Placeholder 4">
            <a:extLst>
              <a:ext uri="{FF2B5EF4-FFF2-40B4-BE49-F238E27FC236}">
                <a16:creationId xmlns:a16="http://schemas.microsoft.com/office/drawing/2014/main" id="{AA6806B4-CA0B-42F4-87B8-9F7690322A38}"/>
              </a:ext>
            </a:extLst>
          </p:cNvPr>
          <p:cNvSpPr>
            <a:spLocks noGrp="1"/>
          </p:cNvSpPr>
          <p:nvPr>
            <p:ph type="body" sz="quarter" idx="10"/>
          </p:nvPr>
        </p:nvSpPr>
        <p:spPr>
          <a:xfrm>
            <a:off x="729607" y="1349098"/>
            <a:ext cx="7684786" cy="3364696"/>
          </a:xfrm>
          <a:prstGeom prst="roundRect">
            <a:avLst>
              <a:gd name="adj" fmla="val 2351"/>
            </a:avLst>
          </a:prstGeom>
          <a:noFill/>
        </p:spPr>
        <p:txBody>
          <a:bodyPr>
            <a:noAutofit/>
          </a:bodyPr>
          <a:lstStyle/>
          <a:p>
            <a:r>
              <a:rPr lang="en-GB" sz="2800" dirty="0"/>
              <a:t>Colleague feedback</a:t>
            </a:r>
          </a:p>
          <a:p>
            <a:r>
              <a:rPr lang="en-GB" sz="2800" dirty="0"/>
              <a:t>Feedback in specific roles</a:t>
            </a:r>
          </a:p>
          <a:p>
            <a:pPr lvl="1"/>
            <a:r>
              <a:rPr lang="en-GB" sz="2400" dirty="0"/>
              <a:t>Appraiser; Trainer; Lead</a:t>
            </a:r>
          </a:p>
          <a:p>
            <a:r>
              <a:rPr lang="en-GB" sz="2800" dirty="0"/>
              <a:t>Patient feedback </a:t>
            </a:r>
          </a:p>
          <a:p>
            <a:r>
              <a:rPr lang="en-GB" sz="2800" dirty="0"/>
              <a:t>Appraiser giving feedback on supporting information submitted and readiness for revalidation</a:t>
            </a:r>
          </a:p>
        </p:txBody>
      </p:sp>
    </p:spTree>
    <p:extLst>
      <p:ext uri="{BB962C8B-B14F-4D97-AF65-F5344CB8AC3E}">
        <p14:creationId xmlns:p14="http://schemas.microsoft.com/office/powerpoint/2010/main" val="115169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wipe(left)">
                                      <p:cBhvr>
                                        <p:cTn id="10" dur="500"/>
                                        <p:tgtEl>
                                          <p:spTgt spid="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wipe(left)">
                                      <p:cBhvr>
                                        <p:cTn id="13" dur="500"/>
                                        <p:tgtEl>
                                          <p:spTgt spid="9">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wipe(left)">
                                      <p:cBhvr>
                                        <p:cTn id="16" dur="500"/>
                                        <p:tgtEl>
                                          <p:spTgt spid="9">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wipe(left)">
                                      <p:cBhvr>
                                        <p:cTn id="1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772BF7E5-6231-2F9B-384A-38A9276079D9}"/>
              </a:ext>
            </a:extLst>
          </p:cNvPr>
          <p:cNvSpPr>
            <a:spLocks noGrp="1"/>
          </p:cNvSpPr>
          <p:nvPr>
            <p:ph type="body" sz="quarter" idx="10"/>
          </p:nvPr>
        </p:nvSpPr>
        <p:spPr>
          <a:xfrm>
            <a:off x="765223" y="1349098"/>
            <a:ext cx="4468084" cy="3364696"/>
          </a:xfrm>
        </p:spPr>
        <p:txBody>
          <a:bodyPr>
            <a:normAutofit/>
          </a:bodyPr>
          <a:lstStyle/>
          <a:p>
            <a:r>
              <a:rPr lang="en-GB" sz="2800" dirty="0"/>
              <a:t>How has the appraisee chosen the respondents?</a:t>
            </a:r>
          </a:p>
          <a:p>
            <a:pPr lvl="1"/>
            <a:r>
              <a:rPr lang="en-GB" sz="2400" dirty="0"/>
              <a:t>Colleagues across full range of practice?</a:t>
            </a:r>
          </a:p>
          <a:p>
            <a:pPr lvl="1"/>
            <a:r>
              <a:rPr lang="en-GB" sz="2400" dirty="0"/>
              <a:t>Multi disciplinary?</a:t>
            </a:r>
          </a:p>
          <a:p>
            <a:r>
              <a:rPr lang="en-GB" sz="2800" dirty="0"/>
              <a:t>Self-assessment and reflection on results</a:t>
            </a:r>
          </a:p>
        </p:txBody>
      </p:sp>
      <p:pic>
        <p:nvPicPr>
          <p:cNvPr id="6" name="Picture Placeholder 5" descr="A picture containing text, blackboard&#10;&#10;Description automatically generated">
            <a:extLst>
              <a:ext uri="{FF2B5EF4-FFF2-40B4-BE49-F238E27FC236}">
                <a16:creationId xmlns:a16="http://schemas.microsoft.com/office/drawing/2014/main" id="{E7D5EFF9-8C3C-4950-AEA2-99DC685B9A8B}"/>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a:ext>
            </a:extLst>
          </a:blip>
          <a:srcRect t="-1"/>
          <a:stretch/>
        </p:blipFill>
        <p:spPr>
          <a:xfrm>
            <a:off x="5404757" y="1348979"/>
            <a:ext cx="2547257" cy="3364706"/>
          </a:xfrm>
          <a:noFill/>
        </p:spPr>
      </p:pic>
      <p:sp>
        <p:nvSpPr>
          <p:cNvPr id="13" name="Title 3">
            <a:extLst>
              <a:ext uri="{FF2B5EF4-FFF2-40B4-BE49-F238E27FC236}">
                <a16:creationId xmlns:a16="http://schemas.microsoft.com/office/drawing/2014/main" id="{412FB162-2F84-9CCF-9A7F-95393BB4C1F0}"/>
              </a:ext>
            </a:extLst>
          </p:cNvPr>
          <p:cNvSpPr>
            <a:spLocks noGrp="1"/>
          </p:cNvSpPr>
          <p:nvPr>
            <p:ph type="title"/>
          </p:nvPr>
        </p:nvSpPr>
        <p:spPr>
          <a:xfrm>
            <a:off x="765223" y="708422"/>
            <a:ext cx="8229600" cy="521610"/>
          </a:xfrm>
        </p:spPr>
        <p:txBody>
          <a:bodyPr/>
          <a:lstStyle/>
          <a:p>
            <a:r>
              <a:rPr lang="en-US" dirty="0"/>
              <a:t>Colleague Feedback (MSF)</a:t>
            </a:r>
          </a:p>
        </p:txBody>
      </p:sp>
    </p:spTree>
    <p:extLst>
      <p:ext uri="{BB962C8B-B14F-4D97-AF65-F5344CB8AC3E}">
        <p14:creationId xmlns:p14="http://schemas.microsoft.com/office/powerpoint/2010/main" val="1766047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051E87-61EE-41E6-B577-3AC8D124E21A}"/>
              </a:ext>
            </a:extLst>
          </p:cNvPr>
          <p:cNvSpPr>
            <a:spLocks noGrp="1"/>
          </p:cNvSpPr>
          <p:nvPr>
            <p:ph type="title"/>
          </p:nvPr>
        </p:nvSpPr>
        <p:spPr>
          <a:xfrm>
            <a:off x="729608" y="708422"/>
            <a:ext cx="7684785" cy="521610"/>
          </a:xfrm>
        </p:spPr>
        <p:txBody>
          <a:bodyPr/>
          <a:lstStyle/>
          <a:p>
            <a:r>
              <a:rPr lang="en-GB" dirty="0"/>
              <a:t>Feedback tools for colleague feedback</a:t>
            </a:r>
          </a:p>
        </p:txBody>
      </p:sp>
      <p:sp>
        <p:nvSpPr>
          <p:cNvPr id="6" name="Text Placeholder 5">
            <a:extLst>
              <a:ext uri="{FF2B5EF4-FFF2-40B4-BE49-F238E27FC236}">
                <a16:creationId xmlns:a16="http://schemas.microsoft.com/office/drawing/2014/main" id="{A6532FA0-D46F-4A74-9615-C46C0E018347}"/>
              </a:ext>
            </a:extLst>
          </p:cNvPr>
          <p:cNvSpPr>
            <a:spLocks noGrp="1"/>
          </p:cNvSpPr>
          <p:nvPr>
            <p:ph type="body" sz="quarter" idx="10"/>
          </p:nvPr>
        </p:nvSpPr>
        <p:spPr>
          <a:xfrm>
            <a:off x="729607" y="1349098"/>
            <a:ext cx="7684786" cy="3364696"/>
          </a:xfrm>
        </p:spPr>
        <p:txBody>
          <a:bodyPr>
            <a:normAutofit/>
          </a:bodyPr>
          <a:lstStyle/>
          <a:p>
            <a:r>
              <a:rPr lang="en-GB" sz="2400" dirty="0"/>
              <a:t>WASP (SOAR link)</a:t>
            </a:r>
          </a:p>
          <a:p>
            <a:r>
              <a:rPr lang="en-GB" sz="2400" dirty="0"/>
              <a:t>Appraiser feedback report (SOAR)</a:t>
            </a:r>
          </a:p>
          <a:p>
            <a:r>
              <a:rPr lang="en-GB" sz="2400" dirty="0"/>
              <a:t>Leadership specific tools</a:t>
            </a:r>
          </a:p>
          <a:p>
            <a:pPr lvl="1"/>
            <a:r>
              <a:rPr lang="en-GB" sz="2000" dirty="0"/>
              <a:t>Project Lift</a:t>
            </a:r>
          </a:p>
          <a:p>
            <a:pPr lvl="1"/>
            <a:r>
              <a:rPr lang="en-GB" sz="2000" dirty="0"/>
              <a:t>Turas Health and Social Care 360</a:t>
            </a:r>
          </a:p>
          <a:p>
            <a:pPr lvl="1"/>
            <a:r>
              <a:rPr lang="en-GB" sz="2000" dirty="0"/>
              <a:t>FMLM</a:t>
            </a:r>
          </a:p>
          <a:p>
            <a:pPr lvl="1"/>
            <a:r>
              <a:rPr lang="en-GB" sz="2000" dirty="0"/>
              <a:t>NHS Leadership Academy</a:t>
            </a:r>
          </a:p>
          <a:p>
            <a:r>
              <a:rPr lang="en-GB" sz="2400" dirty="0"/>
              <a:t>Trainer feedback</a:t>
            </a:r>
          </a:p>
        </p:txBody>
      </p:sp>
    </p:spTree>
    <p:extLst>
      <p:ext uri="{BB962C8B-B14F-4D97-AF65-F5344CB8AC3E}">
        <p14:creationId xmlns:p14="http://schemas.microsoft.com/office/powerpoint/2010/main" val="284560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F24439-B0B7-458C-ADAB-64A50EE8BBFA}"/>
              </a:ext>
            </a:extLst>
          </p:cNvPr>
          <p:cNvSpPr>
            <a:spLocks noGrp="1"/>
          </p:cNvSpPr>
          <p:nvPr>
            <p:ph type="body" sz="quarter" idx="14"/>
          </p:nvPr>
        </p:nvSpPr>
        <p:spPr/>
        <p:txBody>
          <a:bodyPr/>
          <a:lstStyle/>
          <a:p>
            <a:r>
              <a:rPr lang="en-GB" dirty="0"/>
              <a:t>28 April 2022</a:t>
            </a:r>
          </a:p>
        </p:txBody>
      </p:sp>
      <p:sp>
        <p:nvSpPr>
          <p:cNvPr id="2" name="Title 1">
            <a:extLst>
              <a:ext uri="{FF2B5EF4-FFF2-40B4-BE49-F238E27FC236}">
                <a16:creationId xmlns:a16="http://schemas.microsoft.com/office/drawing/2014/main" id="{146E82A6-BF8D-4DFA-BC05-9209E950B5C6}"/>
              </a:ext>
            </a:extLst>
          </p:cNvPr>
          <p:cNvSpPr>
            <a:spLocks noGrp="1"/>
          </p:cNvSpPr>
          <p:nvPr>
            <p:ph type="title"/>
          </p:nvPr>
        </p:nvSpPr>
        <p:spPr>
          <a:xfrm>
            <a:off x="1487620" y="186026"/>
            <a:ext cx="5777826" cy="531617"/>
          </a:xfrm>
        </p:spPr>
        <p:txBody>
          <a:bodyPr/>
          <a:lstStyle/>
          <a:p>
            <a:r>
              <a:rPr lang="en-GB" sz="2400" dirty="0"/>
              <a:t>Scottish Medical Appraisers Conference</a:t>
            </a:r>
          </a:p>
        </p:txBody>
      </p:sp>
      <p:sp>
        <p:nvSpPr>
          <p:cNvPr id="4" name="Text Placeholder 4">
            <a:extLst>
              <a:ext uri="{FF2B5EF4-FFF2-40B4-BE49-F238E27FC236}">
                <a16:creationId xmlns:a16="http://schemas.microsoft.com/office/drawing/2014/main" id="{36E16D76-B252-4149-B434-3B32E0F38F2B}"/>
              </a:ext>
            </a:extLst>
          </p:cNvPr>
          <p:cNvSpPr txBox="1">
            <a:spLocks/>
          </p:cNvSpPr>
          <p:nvPr/>
        </p:nvSpPr>
        <p:spPr>
          <a:xfrm>
            <a:off x="1355266" y="1653236"/>
            <a:ext cx="7428511" cy="1487530"/>
          </a:xfrm>
          <a:prstGeom prst="rect">
            <a:avLst/>
          </a:prstGeom>
        </p:spPr>
        <p:txBody>
          <a:bodyPr lIns="91440" tIns="45720" rIns="91440" bIns="45720" anchor="t">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4300" dirty="0">
                <a:solidFill>
                  <a:srgbClr val="044380"/>
                </a:solidFill>
              </a:rPr>
              <a:t>Patient feedback (PSQ) 2022</a:t>
            </a:r>
          </a:p>
          <a:p>
            <a:pPr marL="0" indent="0">
              <a:buNone/>
            </a:pPr>
            <a:endParaRPr lang="en-GB" dirty="0">
              <a:solidFill>
                <a:srgbClr val="044380"/>
              </a:solidFill>
            </a:endParaRPr>
          </a:p>
          <a:p>
            <a:pPr marL="0" indent="0">
              <a:buNone/>
            </a:pPr>
            <a:r>
              <a:rPr lang="en-GB" sz="2800" i="1" dirty="0">
                <a:solidFill>
                  <a:srgbClr val="002060"/>
                </a:solidFill>
              </a:rPr>
              <a:t>Where do we go from here? A Lothian pilot....</a:t>
            </a:r>
            <a:endParaRPr lang="en-GB" sz="2800" i="1" dirty="0">
              <a:solidFill>
                <a:srgbClr val="002060"/>
              </a:solidFill>
              <a:cs typeface="Calibri"/>
            </a:endParaRPr>
          </a:p>
        </p:txBody>
      </p:sp>
      <p:sp>
        <p:nvSpPr>
          <p:cNvPr id="5" name="Text Placeholder 5">
            <a:extLst>
              <a:ext uri="{FF2B5EF4-FFF2-40B4-BE49-F238E27FC236}">
                <a16:creationId xmlns:a16="http://schemas.microsoft.com/office/drawing/2014/main" id="{921538AA-1462-4116-A4A2-DE06589B0C81}"/>
              </a:ext>
            </a:extLst>
          </p:cNvPr>
          <p:cNvSpPr txBox="1">
            <a:spLocks/>
          </p:cNvSpPr>
          <p:nvPr/>
        </p:nvSpPr>
        <p:spPr>
          <a:xfrm>
            <a:off x="1487620" y="3562503"/>
            <a:ext cx="7255517" cy="810108"/>
          </a:xfrm>
          <a:prstGeom prst="rect">
            <a:avLst/>
          </a:prstGeom>
        </p:spPr>
        <p:txBody>
          <a:bodyPr vert="horz" lIns="91440" tIns="45720" rIns="91440" bIns="45720" rtlCol="0">
            <a:normAutofit fontScale="85000" lnSpcReduction="10000"/>
          </a:bodyPr>
          <a:lstStyle>
            <a:lvl1pPr marL="0" indent="0" algn="l" defTabSz="457200" rtl="0" eaLnBrk="1" latinLnBrk="0" hangingPunct="1">
              <a:spcBef>
                <a:spcPct val="20000"/>
              </a:spcBef>
              <a:buFont typeface="Arial"/>
              <a:buNone/>
              <a:defRPr sz="2400" kern="1200">
                <a:solidFill>
                  <a:srgbClr val="66CCFF"/>
                </a:solidFill>
                <a:latin typeface="+mn-lt"/>
                <a:ea typeface="+mn-ea"/>
                <a:cs typeface="+mn-cs"/>
              </a:defRPr>
            </a:lvl1pPr>
            <a:lvl2pPr marL="457200" indent="0" algn="l" defTabSz="457200" rtl="0" eaLnBrk="1" latinLnBrk="0" hangingPunct="1">
              <a:spcBef>
                <a:spcPct val="20000"/>
              </a:spcBef>
              <a:buFont typeface="Arial"/>
              <a:buNone/>
              <a:defRPr sz="2800" kern="1200">
                <a:solidFill>
                  <a:srgbClr val="66CC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a:solidFill>
                  <a:schemeClr val="bg1"/>
                </a:solidFill>
              </a:rPr>
              <a:t>Dr Mimi Cogliano</a:t>
            </a:r>
          </a:p>
          <a:p>
            <a:r>
              <a:rPr lang="en-GB" i="1" dirty="0">
                <a:solidFill>
                  <a:schemeClr val="bg1"/>
                </a:solidFill>
              </a:rPr>
              <a:t>NHS Borders and Lothian - Deputy Primary Care Appraisal Lead</a:t>
            </a:r>
          </a:p>
        </p:txBody>
      </p:sp>
    </p:spTree>
    <p:extLst>
      <p:ext uri="{BB962C8B-B14F-4D97-AF65-F5344CB8AC3E}">
        <p14:creationId xmlns:p14="http://schemas.microsoft.com/office/powerpoint/2010/main" val="27582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575D7A7-3C36-4508-9BC6-70A93BD3C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700" y="0"/>
            <a:ext cx="9173369" cy="5142160"/>
            <a:chOff x="-16934" y="0"/>
            <a:chExt cx="12231160" cy="6856214"/>
          </a:xfrm>
        </p:grpSpPr>
        <p:pic>
          <p:nvPicPr>
            <p:cNvPr id="9" name="Picture 8">
              <a:extLst>
                <a:ext uri="{FF2B5EF4-FFF2-40B4-BE49-F238E27FC236}">
                  <a16:creationId xmlns:a16="http://schemas.microsoft.com/office/drawing/2014/main" id="{BC964A0D-06B7-4C16-AC9F-20ADDA8059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F5703F5C-55DF-45CD-BC3F-3BE8F1033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A8C7134F-70F9-4826-A97E-9B39AEA08F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2" name="Picture 11">
              <a:extLst>
                <a:ext uri="{FF2B5EF4-FFF2-40B4-BE49-F238E27FC236}">
                  <a16:creationId xmlns:a16="http://schemas.microsoft.com/office/drawing/2014/main" id="{39351E73-B6DD-4B56-8EE9-C16B5711C4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4" name="Straight Connector 13">
            <a:extLst>
              <a:ext uri="{FF2B5EF4-FFF2-40B4-BE49-F238E27FC236}">
                <a16:creationId xmlns:a16="http://schemas.microsoft.com/office/drawing/2014/main" id="{AE446D0E-6531-40B7-A182-FB860243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2641598"/>
            <a:ext cx="5111751"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id="{22C7FDF9-C2A1-45C5-A49B-8B1CA2A3C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blipFill>
            <a:blip r:embed="rId6"/>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8" name="Picture 17">
            <a:extLst>
              <a:ext uri="{FF2B5EF4-FFF2-40B4-BE49-F238E27FC236}">
                <a16:creationId xmlns:a16="http://schemas.microsoft.com/office/drawing/2014/main" id="{8D8988FF-4B5F-49A9-BB7F-B49C1610F1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extLst>
              <a:ext uri="{28A0092B-C50C-407E-A947-70E740481C1C}">
                <a14:useLocalDpi xmlns:a14="http://schemas.microsoft.com/office/drawing/2010/main" val="0"/>
              </a:ext>
            </a:extLst>
          </a:blip>
          <a:stretch>
            <a:fillRect/>
          </a:stretch>
        </p:blipFill>
        <p:spPr>
          <a:xfrm>
            <a:off x="0" y="0"/>
            <a:ext cx="9141618" cy="5142160"/>
          </a:xfrm>
          <a:prstGeom prst="rect">
            <a:avLst/>
          </a:prstGeom>
        </p:spPr>
      </p:pic>
      <p:sp>
        <p:nvSpPr>
          <p:cNvPr id="2" name="Title 1">
            <a:extLst>
              <a:ext uri="{FF2B5EF4-FFF2-40B4-BE49-F238E27FC236}">
                <a16:creationId xmlns:a16="http://schemas.microsoft.com/office/drawing/2014/main" id="{1A9C21DE-25D5-4A1B-BFAA-1DB3730D6249}"/>
              </a:ext>
            </a:extLst>
          </p:cNvPr>
          <p:cNvSpPr>
            <a:spLocks noGrp="1"/>
          </p:cNvSpPr>
          <p:nvPr>
            <p:ph type="title"/>
          </p:nvPr>
        </p:nvSpPr>
        <p:spPr>
          <a:xfrm>
            <a:off x="2019298" y="1403348"/>
            <a:ext cx="5111752" cy="1136650"/>
          </a:xfrm>
        </p:spPr>
        <p:txBody>
          <a:bodyPr vert="horz" lIns="91440" tIns="45720" rIns="91440" bIns="45720" rtlCol="0" anchor="b">
            <a:normAutofit/>
          </a:bodyPr>
          <a:lstStyle/>
          <a:p>
            <a:pPr algn="ctr" defTabSz="457200"/>
            <a:r>
              <a:rPr lang="en-US" sz="5400" dirty="0">
                <a:solidFill>
                  <a:schemeClr val="tx1">
                    <a:lumMod val="85000"/>
                    <a:lumOff val="15000"/>
                  </a:schemeClr>
                </a:solidFill>
                <a:ea typeface="Source Sans Pro" panose="020B0503030403020204" pitchFamily="34" charset="0"/>
              </a:rPr>
              <a:t>Let us know</a:t>
            </a:r>
          </a:p>
        </p:txBody>
      </p:sp>
      <p:sp>
        <p:nvSpPr>
          <p:cNvPr id="3" name="Text Placeholder 2">
            <a:extLst>
              <a:ext uri="{FF2B5EF4-FFF2-40B4-BE49-F238E27FC236}">
                <a16:creationId xmlns:a16="http://schemas.microsoft.com/office/drawing/2014/main" id="{0B0D6AD7-00F6-49F6-A3D4-9C2409EEE6F6}"/>
              </a:ext>
            </a:extLst>
          </p:cNvPr>
          <p:cNvSpPr>
            <a:spLocks noGrp="1"/>
          </p:cNvSpPr>
          <p:nvPr>
            <p:ph type="body" sz="quarter" idx="10"/>
          </p:nvPr>
        </p:nvSpPr>
        <p:spPr>
          <a:xfrm>
            <a:off x="2019298" y="2743197"/>
            <a:ext cx="5111752" cy="990602"/>
          </a:xfrm>
        </p:spPr>
        <p:txBody>
          <a:bodyPr vert="horz" lIns="91440" tIns="45720" rIns="91440" bIns="45720" rtlCol="0" anchor="t">
            <a:normAutofit/>
          </a:bodyPr>
          <a:lstStyle/>
          <a:p>
            <a:pPr marL="0" indent="0" algn="ctr" defTabSz="457200">
              <a:spcAft>
                <a:spcPts val="600"/>
              </a:spcAft>
              <a:buNone/>
            </a:pPr>
            <a:r>
              <a:rPr lang="en-US" sz="2100" i="0" dirty="0">
                <a:solidFill>
                  <a:schemeClr val="tx1"/>
                </a:solidFill>
                <a:latin typeface="Source Sans Pro" panose="020B0503030403020204" pitchFamily="34" charset="0"/>
                <a:ea typeface="Source Sans Pro" panose="020B0503030403020204" pitchFamily="34" charset="0"/>
                <a:cs typeface="+mn-cs"/>
              </a:rPr>
              <a:t>What do you feel is the greatest challenge to patient feedback?</a:t>
            </a:r>
            <a:endParaRPr lang="en-US" sz="2100" dirty="0">
              <a:solidFill>
                <a:schemeClr val="tx1"/>
              </a:solidFill>
              <a:latin typeface="Source Sans Pro" panose="020B0503030403020204" pitchFamily="34" charset="0"/>
              <a:ea typeface="Source Sans Pro" panose="020B0503030403020204" pitchFamily="34" charset="0"/>
              <a:cs typeface="+mn-cs"/>
            </a:endParaRPr>
          </a:p>
        </p:txBody>
      </p:sp>
      <p:cxnSp>
        <p:nvCxnSpPr>
          <p:cNvPr id="20" name="Straight Connector 19">
            <a:extLst>
              <a:ext uri="{FF2B5EF4-FFF2-40B4-BE49-F238E27FC236}">
                <a16:creationId xmlns:a16="http://schemas.microsoft.com/office/drawing/2014/main" id="{CE580401-353D-4D90-9CA7-316BFD718E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2641598"/>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331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10BF9-7C9E-4B46-9986-AA9C7FE24DC4}"/>
              </a:ext>
            </a:extLst>
          </p:cNvPr>
          <p:cNvSpPr>
            <a:spLocks noGrp="1"/>
          </p:cNvSpPr>
          <p:nvPr>
            <p:ph type="title"/>
          </p:nvPr>
        </p:nvSpPr>
        <p:spPr/>
        <p:txBody>
          <a:bodyPr/>
          <a:lstStyle/>
          <a:p>
            <a:r>
              <a:rPr lang="en-GB" cap="all" dirty="0"/>
              <a:t>GMC (17/11/2020) </a:t>
            </a:r>
            <a:r>
              <a:rPr lang="en-GB" dirty="0"/>
              <a:t>​</a:t>
            </a:r>
          </a:p>
        </p:txBody>
      </p:sp>
      <p:sp>
        <p:nvSpPr>
          <p:cNvPr id="3" name="Text Placeholder 2">
            <a:extLst>
              <a:ext uri="{FF2B5EF4-FFF2-40B4-BE49-F238E27FC236}">
                <a16:creationId xmlns:a16="http://schemas.microsoft.com/office/drawing/2014/main" id="{A8B7D872-E531-4768-A66A-BE23BA71E887}"/>
              </a:ext>
            </a:extLst>
          </p:cNvPr>
          <p:cNvSpPr>
            <a:spLocks noGrp="1"/>
          </p:cNvSpPr>
          <p:nvPr>
            <p:ph type="body" sz="quarter" idx="10"/>
          </p:nvPr>
        </p:nvSpPr>
        <p:spPr/>
        <p:txBody>
          <a:bodyPr>
            <a:normAutofit fontScale="62500" lnSpcReduction="20000"/>
          </a:bodyPr>
          <a:lstStyle/>
          <a:p>
            <a:pPr marL="0" indent="0" fontAlgn="base">
              <a:buNone/>
            </a:pPr>
            <a:r>
              <a:rPr lang="en-GB" sz="4500" i="1" dirty="0"/>
              <a:t>“A questionnaire may be an option, but other examples include: structured interviews, focus groups, formal comments cards or a remote feedback tool like an app”</a:t>
            </a:r>
            <a:r>
              <a:rPr lang="en-US" sz="4500" dirty="0"/>
              <a:t>​</a:t>
            </a:r>
          </a:p>
          <a:p>
            <a:pPr marL="0" indent="0" fontAlgn="base">
              <a:buNone/>
            </a:pPr>
            <a:r>
              <a:rPr lang="en-GB" dirty="0"/>
              <a:t>​</a:t>
            </a:r>
          </a:p>
          <a:p>
            <a:pPr fontAlgn="base"/>
            <a:r>
              <a:rPr lang="en-GB" sz="2600" i="1" dirty="0"/>
              <a:t>allows doctors to reflect on comments, not only scores or ratings </a:t>
            </a:r>
            <a:r>
              <a:rPr lang="en-US" sz="2600" dirty="0"/>
              <a:t>​</a:t>
            </a:r>
          </a:p>
          <a:p>
            <a:pPr fontAlgn="base"/>
            <a:r>
              <a:rPr lang="en-GB" sz="2600" i="1" dirty="0"/>
              <a:t>questions asked are short, unambiguous and easy to understand</a:t>
            </a:r>
            <a:r>
              <a:rPr lang="en-US" sz="2600" dirty="0"/>
              <a:t>​</a:t>
            </a:r>
          </a:p>
          <a:p>
            <a:pPr fontAlgn="base"/>
            <a:r>
              <a:rPr lang="en-GB" sz="2600" i="1" dirty="0"/>
              <a:t>minimise bias, anonymous, accessible</a:t>
            </a:r>
            <a:r>
              <a:rPr lang="en-US" sz="2600" dirty="0"/>
              <a:t>​</a:t>
            </a:r>
          </a:p>
          <a:p>
            <a:pPr fontAlgn="base"/>
            <a:r>
              <a:rPr lang="en-GB" sz="2600" i="1" dirty="0"/>
              <a:t>is supported by adequate resource and training for appraisers and appraisees on the process </a:t>
            </a:r>
            <a:r>
              <a:rPr lang="en-US" sz="3800" dirty="0"/>
              <a:t>​</a:t>
            </a:r>
          </a:p>
          <a:p>
            <a:pPr marL="0" indent="0" fontAlgn="base">
              <a:buNone/>
            </a:pPr>
            <a:r>
              <a:rPr lang="en-GB" dirty="0"/>
              <a:t>​</a:t>
            </a:r>
          </a:p>
          <a:p>
            <a:endParaRPr lang="en-GB" dirty="0"/>
          </a:p>
        </p:txBody>
      </p:sp>
    </p:spTree>
    <p:extLst>
      <p:ext uri="{BB962C8B-B14F-4D97-AF65-F5344CB8AC3E}">
        <p14:creationId xmlns:p14="http://schemas.microsoft.com/office/powerpoint/2010/main" val="299640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down)">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E5D0DC39B163428FCD066BC548A92E" ma:contentTypeVersion="14" ma:contentTypeDescription="Create a new document." ma:contentTypeScope="" ma:versionID="29c373a790801c6ce0f969ed1c6f6fb5">
  <xsd:schema xmlns:xsd="http://www.w3.org/2001/XMLSchema" xmlns:xs="http://www.w3.org/2001/XMLSchema" xmlns:p="http://schemas.microsoft.com/office/2006/metadata/properties" xmlns:ns3="38348ffe-e53b-4581-80b7-d8e07be9c181" xmlns:ns4="9bf4555a-9031-48ee-8ec6-02ae8899cd54" targetNamespace="http://schemas.microsoft.com/office/2006/metadata/properties" ma:root="true" ma:fieldsID="df3c8ac961434472a1c46268deb17f1c" ns3:_="" ns4:_="">
    <xsd:import namespace="38348ffe-e53b-4581-80b7-d8e07be9c181"/>
    <xsd:import namespace="9bf4555a-9031-48ee-8ec6-02ae8899cd5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348ffe-e53b-4581-80b7-d8e07be9c1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f4555a-9031-48ee-8ec6-02ae8899cd5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C82837-4617-4754-9598-876CBB124F51}">
  <ds:schemaRefs>
    <ds:schemaRef ds:uri="http://purl.org/dc/elements/1.1/"/>
    <ds:schemaRef ds:uri="http://www.w3.org/XML/1998/namespace"/>
    <ds:schemaRef ds:uri="http://schemas.microsoft.com/office/2006/documentManagement/types"/>
    <ds:schemaRef ds:uri="http://purl.org/dc/dcmitype/"/>
    <ds:schemaRef ds:uri="9bf4555a-9031-48ee-8ec6-02ae8899cd54"/>
    <ds:schemaRef ds:uri="http://schemas.microsoft.com/office/2006/metadata/properties"/>
    <ds:schemaRef ds:uri="38348ffe-e53b-4581-80b7-d8e07be9c181"/>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4CCB5978-AB0D-4B69-8D4E-15F5E2477E37}">
  <ds:schemaRefs>
    <ds:schemaRef ds:uri="http://schemas.microsoft.com/sharepoint/v3/contenttype/forms"/>
  </ds:schemaRefs>
</ds:datastoreItem>
</file>

<file path=customXml/itemProps3.xml><?xml version="1.0" encoding="utf-8"?>
<ds:datastoreItem xmlns:ds="http://schemas.openxmlformats.org/officeDocument/2006/customXml" ds:itemID="{288244CB-608F-42F9-ACA9-53D2FD6CBD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348ffe-e53b-4581-80b7-d8e07be9c181"/>
    <ds:schemaRef ds:uri="9bf4555a-9031-48ee-8ec6-02ae8899cd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1724</Words>
  <Application>Microsoft Office PowerPoint</Application>
  <PresentationFormat>On-screen Show (16:9)</PresentationFormat>
  <Paragraphs>195</Paragraphs>
  <Slides>26</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Garamond</vt:lpstr>
      <vt:lpstr>Source Sans Pro</vt:lpstr>
      <vt:lpstr>Custom Design</vt:lpstr>
      <vt:lpstr>Organic</vt:lpstr>
      <vt:lpstr>Scottish Medical Appraisers Conference</vt:lpstr>
      <vt:lpstr>What we will cover</vt:lpstr>
      <vt:lpstr>Role of feedback</vt:lpstr>
      <vt:lpstr>Formal and informal feedback</vt:lpstr>
      <vt:lpstr>Colleague Feedback (MSF)</vt:lpstr>
      <vt:lpstr>Feedback tools for colleague feedback</vt:lpstr>
      <vt:lpstr>Scottish Medical Appraisers Conference</vt:lpstr>
      <vt:lpstr>Let us know</vt:lpstr>
      <vt:lpstr>GMC (17/11/2020) ​</vt:lpstr>
      <vt:lpstr>UNCERTAINTY…..​</vt:lpstr>
      <vt:lpstr>Issues...</vt:lpstr>
      <vt:lpstr>WHAT DO WE WANT FROM A PSQ? ​</vt:lpstr>
      <vt:lpstr>PSQ PILOT ​(“5 CARE ” ​questions)</vt:lpstr>
      <vt:lpstr>How to collect data?</vt:lpstr>
      <vt:lpstr>PowerPoint Presentation</vt:lpstr>
      <vt:lpstr>Results</vt:lpstr>
      <vt:lpstr>Results - SUMMARY</vt:lpstr>
      <vt:lpstr>Context</vt:lpstr>
      <vt:lpstr>Impact depends on</vt:lpstr>
      <vt:lpstr>What issues may you come across?</vt:lpstr>
      <vt:lpstr>How to give feedback</vt:lpstr>
      <vt:lpstr>PowerPoint Presentation</vt:lpstr>
      <vt:lpstr>Your thoughts</vt:lpstr>
      <vt:lpstr>Questions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Scottish Medical Appraisers Conference</dc:title>
  <dc:creator/>
  <cp:lastModifiedBy/>
  <cp:revision>167</cp:revision>
  <dcterms:created xsi:type="dcterms:W3CDTF">2022-04-07T14:32:27Z</dcterms:created>
  <dcterms:modified xsi:type="dcterms:W3CDTF">2022-05-26T15:53:44Z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0x010100C3E5D0DC39B163428FCD066BC548A92E</vt:lpwstr>
  </property>
</Properties>
</file>