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00" r:id="rId5"/>
    <p:sldMasterId id="2147483706" r:id="rId6"/>
    <p:sldMasterId id="2147483712" r:id="rId7"/>
    <p:sldMasterId id="2147483718" r:id="rId8"/>
  </p:sldMasterIdLst>
  <p:notesMasterIdLst>
    <p:notesMasterId r:id="rId38"/>
  </p:notesMasterIdLst>
  <p:handoutMasterIdLst>
    <p:handoutMasterId r:id="rId39"/>
  </p:handoutMasterIdLst>
  <p:sldIdLst>
    <p:sldId id="443" r:id="rId9"/>
    <p:sldId id="432" r:id="rId10"/>
    <p:sldId id="382" r:id="rId11"/>
    <p:sldId id="435" r:id="rId12"/>
    <p:sldId id="460" r:id="rId13"/>
    <p:sldId id="461" r:id="rId14"/>
    <p:sldId id="472" r:id="rId15"/>
    <p:sldId id="473" r:id="rId16"/>
    <p:sldId id="474" r:id="rId17"/>
    <p:sldId id="465" r:id="rId18"/>
    <p:sldId id="421" r:id="rId19"/>
    <p:sldId id="475" r:id="rId20"/>
    <p:sldId id="409" r:id="rId21"/>
    <p:sldId id="444" r:id="rId22"/>
    <p:sldId id="445" r:id="rId23"/>
    <p:sldId id="448" r:id="rId24"/>
    <p:sldId id="405" r:id="rId25"/>
    <p:sldId id="437" r:id="rId26"/>
    <p:sldId id="439" r:id="rId27"/>
    <p:sldId id="440" r:id="rId28"/>
    <p:sldId id="449" r:id="rId29"/>
    <p:sldId id="456" r:id="rId30"/>
    <p:sldId id="459" r:id="rId31"/>
    <p:sldId id="471" r:id="rId32"/>
    <p:sldId id="466" r:id="rId33"/>
    <p:sldId id="467" r:id="rId34"/>
    <p:sldId id="468" r:id="rId35"/>
    <p:sldId id="469" r:id="rId36"/>
    <p:sldId id="470" r:id="rId37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" id="{6C807DBC-8C92-7C42-84D5-1C59FCFB9E44}">
          <p14:sldIdLst>
            <p14:sldId id="443"/>
            <p14:sldId id="432"/>
            <p14:sldId id="382"/>
            <p14:sldId id="435"/>
            <p14:sldId id="460"/>
            <p14:sldId id="461"/>
            <p14:sldId id="472"/>
            <p14:sldId id="473"/>
            <p14:sldId id="474"/>
            <p14:sldId id="465"/>
            <p14:sldId id="421"/>
            <p14:sldId id="475"/>
            <p14:sldId id="409"/>
            <p14:sldId id="444"/>
            <p14:sldId id="445"/>
            <p14:sldId id="448"/>
            <p14:sldId id="405"/>
            <p14:sldId id="437"/>
            <p14:sldId id="439"/>
            <p14:sldId id="440"/>
            <p14:sldId id="449"/>
            <p14:sldId id="456"/>
            <p14:sldId id="459"/>
            <p14:sldId id="471"/>
            <p14:sldId id="466"/>
            <p14:sldId id="467"/>
            <p14:sldId id="468"/>
            <p14:sldId id="469"/>
            <p14:sldId id="470"/>
          </p14:sldIdLst>
        </p14:section>
        <p14:section name="Extra slide elements" id="{66EC97C3-BC0F-9648-AAE8-BA458CD3844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1204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44" autoAdjust="0"/>
    <p:restoredTop sz="94671" autoAdjust="0"/>
  </p:normalViewPr>
  <p:slideViewPr>
    <p:cSldViewPr snapToGrid="0" snapToObjects="1">
      <p:cViewPr varScale="1">
        <p:scale>
          <a:sx n="108" d="100"/>
          <a:sy n="108" d="100"/>
        </p:scale>
        <p:origin x="1794" y="84"/>
      </p:cViewPr>
      <p:guideLst>
        <p:guide orient="horz" pos="1204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3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microsoft.com/office/2015/10/relationships/revisionInfo" Target="revisionInfo.xml"/><Relationship Id="rId43" Type="http://schemas.openxmlformats.org/officeDocument/2006/relationships/tableStyles" Target="tableStyles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8" Type="http://schemas.openxmlformats.org/officeDocument/2006/relationships/slideMaster" Target="slideMasters/slideMaster4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91D71F-2657-BF40-9BA8-1341E8D62F20}" type="datetime1">
              <a:rPr lang="en-GB" smtClean="0"/>
              <a:t>11/12/2018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EE869-81EB-AC4C-B612-80DE4181CD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4458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7A70F4-2FAD-3E41-BF6C-C5B1EEDE06E7}" type="datetime1">
              <a:rPr lang="en-GB" smtClean="0"/>
              <a:t>11/12/2018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7A7B8-EAD2-9846-9761-91C91B5D58B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24081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0.emf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03416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5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2984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1005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94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0934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99088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673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4313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2489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415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649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5E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5904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8420405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go-a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11" name="Picture 10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15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9" name="Date Placeholder 3"/>
          <p:cNvSpPr txBox="1">
            <a:spLocks/>
          </p:cNvSpPr>
          <p:nvPr userDrawn="1"/>
        </p:nvSpPr>
        <p:spPr>
          <a:xfrm>
            <a:off x="457200" y="598538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600" b="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8249804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5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480567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9" name="Picture 8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74421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image6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30"/>
            <a:ext cx="9144000" cy="684907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2" name="Picture 11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10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54113690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571824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2" name="Picture 11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3675271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25241864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5382762" y="4993860"/>
            <a:ext cx="3383340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0" name="Picture 9" descr="logo-a5.gi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81202"/>
            <a:ext cx="816864" cy="509016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5382763" y="5985383"/>
            <a:ext cx="3383340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389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380877467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64238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682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5230364" y="1692260"/>
            <a:ext cx="3535738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pic>
        <p:nvPicPr>
          <p:cNvPr id="6" name="Picture 5" descr="logo-a5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8194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054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3032" y="288437"/>
            <a:ext cx="1110549" cy="87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082311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74162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D66C4C68-9C76-5449-BBA0-107A51179E1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8077" y="5517237"/>
            <a:ext cx="1222923" cy="95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12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no arrow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7DE7D0A-5CC0-CD4F-AD63-02ED5F8284D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680295"/>
            <a:ext cx="7841707" cy="3950736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12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686270" y="5512615"/>
            <a:ext cx="964026" cy="9640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4826" y="1402939"/>
            <a:ext cx="8286174" cy="3622520"/>
          </a:xfrm>
        </p:spPr>
        <p:txBody>
          <a:bodyPr anchor="t">
            <a:noAutofit/>
          </a:bodyPr>
          <a:lstStyle>
            <a:lvl1pPr>
              <a:defRPr sz="80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457200" y="5025459"/>
            <a:ext cx="6812020" cy="959925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8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sp>
        <p:nvSpPr>
          <p:cNvPr id="21" name="Rectangle 20"/>
          <p:cNvSpPr/>
          <p:nvPr userDrawn="1"/>
        </p:nvSpPr>
        <p:spPr>
          <a:xfrm>
            <a:off x="457200" y="6459741"/>
            <a:ext cx="1819905" cy="240871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5985383"/>
            <a:ext cx="4359965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rgbClr val="00ADC6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348770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image7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2" y="1571824"/>
            <a:ext cx="3746684" cy="2160734"/>
          </a:xfrm>
        </p:spPr>
        <p:txBody>
          <a:bodyPr anchor="t">
            <a:noAutofit/>
          </a:bodyPr>
          <a:lstStyle>
            <a:lvl1pPr>
              <a:defRPr sz="48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457200" y="4949689"/>
            <a:ext cx="3675271" cy="991523"/>
          </a:xfrm>
        </p:spPr>
        <p:txBody>
          <a:bodyPr anchor="b">
            <a:normAutofit/>
          </a:bodyPr>
          <a:lstStyle>
            <a:lvl1pPr marL="0" indent="0">
              <a:buFontTx/>
              <a:buNone/>
              <a:defRPr sz="28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Sub heading</a:t>
            </a:r>
          </a:p>
        </p:txBody>
      </p:sp>
      <p:pic>
        <p:nvPicPr>
          <p:cNvPr id="12" name="Picture 11" descr="NHS England reversed ou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sp>
        <p:nvSpPr>
          <p:cNvPr id="7" name="Content Placeholder 19"/>
          <p:cNvSpPr>
            <a:spLocks noGrp="1"/>
          </p:cNvSpPr>
          <p:nvPr>
            <p:ph sz="quarter" idx="12" hasCustomPrompt="1"/>
          </p:nvPr>
        </p:nvSpPr>
        <p:spPr>
          <a:xfrm>
            <a:off x="457200" y="5985383"/>
            <a:ext cx="3675271" cy="36103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Insert date</a:t>
            </a:r>
          </a:p>
        </p:txBody>
      </p:sp>
    </p:spTree>
    <p:extLst>
      <p:ext uri="{BB962C8B-B14F-4D97-AF65-F5344CB8AC3E}">
        <p14:creationId xmlns:p14="http://schemas.microsoft.com/office/powerpoint/2010/main" val="1491846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 descr="NHS England reversed ou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7935" y="279908"/>
            <a:ext cx="817696" cy="509016"/>
          </a:xfrm>
          <a:prstGeom prst="rect">
            <a:avLst/>
          </a:prstGeom>
        </p:spPr>
      </p:pic>
      <p:pic>
        <p:nvPicPr>
          <p:cNvPr id="7" name="Picture 6" descr="Untitled-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912" y="5487584"/>
            <a:ext cx="918569" cy="1003622"/>
          </a:xfrm>
          <a:prstGeom prst="rect">
            <a:avLst/>
          </a:prstGeom>
        </p:spPr>
      </p:pic>
      <p:sp>
        <p:nvSpPr>
          <p:cNvPr id="8" name="Content Placeholder 19"/>
          <p:cNvSpPr>
            <a:spLocks noGrp="1"/>
          </p:cNvSpPr>
          <p:nvPr>
            <p:ph sz="quarter" idx="10" hasCustomPrompt="1"/>
          </p:nvPr>
        </p:nvSpPr>
        <p:spPr>
          <a:xfrm>
            <a:off x="609600" y="4413336"/>
            <a:ext cx="6812020" cy="51401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 Surname</a:t>
            </a:r>
          </a:p>
        </p:txBody>
      </p:sp>
      <p:sp>
        <p:nvSpPr>
          <p:cNvPr id="12" name="Content Placeholder 19"/>
          <p:cNvSpPr>
            <a:spLocks noGrp="1"/>
          </p:cNvSpPr>
          <p:nvPr>
            <p:ph sz="quarter" idx="11" hasCustomPrompt="1"/>
          </p:nvPr>
        </p:nvSpPr>
        <p:spPr>
          <a:xfrm>
            <a:off x="609600" y="1837997"/>
            <a:ext cx="7111312" cy="244687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36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GB" sz="3600" b="0" dirty="0">
                <a:solidFill>
                  <a:schemeClr val="bg1"/>
                </a:solidFill>
                <a:latin typeface="+mn-lt"/>
                <a:cs typeface="Arial"/>
              </a:rPr>
              <a:t>“You can use this slide to pull out a quote. Use point size 36.”</a:t>
            </a:r>
            <a:endParaRPr lang="en-US" sz="3600" b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956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38077" y="5514157"/>
            <a:ext cx="1222923" cy="96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81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58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690" r:id="rId6"/>
    <p:sldLayoutId id="2147483694" r:id="rId7"/>
    <p:sldLayoutId id="2147483696" r:id="rId8"/>
    <p:sldLayoutId id="2147483699" r:id="rId9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09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61E112CC-F5C7-5E43-8EAA-F554FEB5E45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en-GB" sz="1200" b="0" i="0" u="none" strike="noStrike" kern="1200" baseline="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www.england.nhs.uk</a:t>
            </a: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76429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3630" y="371210"/>
            <a:ext cx="927657" cy="718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25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80295"/>
            <a:ext cx="7841707" cy="3950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14" name="Picture 13" descr="logo-a5.pn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766" y="279908"/>
            <a:ext cx="816864" cy="509016"/>
          </a:xfrm>
          <a:prstGeom prst="rect">
            <a:avLst/>
          </a:prstGeom>
        </p:spPr>
      </p:pic>
      <p:sp>
        <p:nvSpPr>
          <p:cNvPr id="2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fld id="{902D5018-2030-2046-84FC-87E41EA86E42}" type="slidenum">
              <a:rPr lang="en-US" smtClean="0">
                <a:solidFill>
                  <a:srgbClr val="0072C6"/>
                </a:solidFill>
              </a:rPr>
              <a:pPr/>
              <a:t>‹#›</a:t>
            </a:fld>
            <a:endParaRPr lang="en-US" dirty="0">
              <a:solidFill>
                <a:srgbClr val="0072C6"/>
              </a:solidFill>
            </a:endParaRPr>
          </a:p>
        </p:txBody>
      </p:sp>
      <p:sp>
        <p:nvSpPr>
          <p:cNvPr id="23" name="Date Placeholder 3"/>
          <p:cNvSpPr txBox="1">
            <a:spLocks/>
          </p:cNvSpPr>
          <p:nvPr userDrawn="1"/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err="1">
                <a:solidFill>
                  <a:prstClr val="black"/>
                </a:solidFill>
              </a:rPr>
              <a:t>www.england.nhs.uk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26" name="Title Placeholder 1"/>
          <p:cNvSpPr>
            <a:spLocks noGrp="1"/>
          </p:cNvSpPr>
          <p:nvPr>
            <p:ph type="title"/>
          </p:nvPr>
        </p:nvSpPr>
        <p:spPr>
          <a:xfrm>
            <a:off x="457201" y="749912"/>
            <a:ext cx="7356815" cy="6677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600" b="1" dirty="0">
                <a:solidFill>
                  <a:schemeClr val="tx2"/>
                </a:solidFill>
                <a:latin typeface="+mj-lt"/>
                <a:cs typeface="Arial"/>
              </a:rPr>
              <a:t>Click</a:t>
            </a:r>
            <a:r>
              <a:rPr lang="en-GB" sz="3600" b="1" baseline="0" dirty="0">
                <a:solidFill>
                  <a:schemeClr val="tx2"/>
                </a:solidFill>
                <a:latin typeface="+mj-lt"/>
                <a:cs typeface="Arial"/>
              </a:rPr>
              <a:t> to edit the master title style</a:t>
            </a:r>
            <a:endParaRPr lang="en-GB" sz="3600" b="1" dirty="0">
              <a:solidFill>
                <a:schemeClr val="tx2"/>
              </a:solidFill>
              <a:latin typeface="+mj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830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</p:sldLayoutIdLst>
  <p:hf sldNum="0" hdr="0" ftr="0"/>
  <p:txStyles>
    <p:titleStyle>
      <a:lvl1pPr algn="l" defTabSz="457200" rtl="0" eaLnBrk="1" latinLnBrk="0" hangingPunct="1">
        <a:spcBef>
          <a:spcPct val="0"/>
        </a:spcBef>
        <a:buNone/>
        <a:defRPr lang="en-GB" sz="3600" b="1" i="0" kern="1200" baseline="0" smtClean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74826" y="1061739"/>
            <a:ext cx="8286174" cy="3622520"/>
          </a:xfrm>
        </p:spPr>
        <p:txBody>
          <a:bodyPr/>
          <a:lstStyle/>
          <a:p>
            <a:r>
              <a:rPr lang="en-GB" sz="6600" dirty="0"/>
              <a:t>Appraisal </a:t>
            </a:r>
            <a:br>
              <a:rPr lang="en-GB" sz="6600" dirty="0"/>
            </a:br>
            <a:r>
              <a:rPr lang="en-GB" sz="6600" dirty="0"/>
              <a:t>in cycle 2: </a:t>
            </a:r>
            <a:br>
              <a:rPr lang="en-GB" sz="6600" dirty="0"/>
            </a:br>
            <a:r>
              <a:rPr lang="en-GB" sz="6600" dirty="0"/>
              <a:t>a ‘soft re-boot’</a:t>
            </a:r>
            <a:br>
              <a:rPr lang="en-GB" sz="6600" dirty="0"/>
            </a:br>
            <a:br>
              <a:rPr lang="en-GB" sz="3600" dirty="0"/>
            </a:br>
            <a:r>
              <a:rPr lang="en-GB" sz="2000" dirty="0"/>
              <a:t>Maurice Conlon</a:t>
            </a:r>
            <a:br>
              <a:rPr lang="en-GB" sz="2000" dirty="0"/>
            </a:br>
            <a:r>
              <a:rPr lang="en-GB" sz="2000" dirty="0"/>
              <a:t>Clinical Advisor, Professional </a:t>
            </a:r>
            <a:r>
              <a:rPr lang="en-GB" sz="2000" dirty="0" err="1"/>
              <a:t>StandardsTeam</a:t>
            </a:r>
            <a:r>
              <a:rPr lang="en-GB" sz="2000" dirty="0"/>
              <a:t>, NHS England</a:t>
            </a:r>
            <a:br>
              <a:rPr lang="en-GB" dirty="0"/>
            </a:b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2400" b="1" dirty="0"/>
              <a:t>Scottish Medical Appraisers Conference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10 May 2019</a:t>
            </a:r>
          </a:p>
        </p:txBody>
      </p:sp>
    </p:spTree>
    <p:extLst>
      <p:ext uri="{BB962C8B-B14F-4D97-AF65-F5344CB8AC3E}">
        <p14:creationId xmlns:p14="http://schemas.microsoft.com/office/powerpoint/2010/main" val="2040426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1" y="2464641"/>
            <a:ext cx="7356815" cy="667725"/>
          </a:xfrm>
        </p:spPr>
        <p:txBody>
          <a:bodyPr>
            <a:normAutofit fontScale="90000"/>
          </a:bodyPr>
          <a:lstStyle/>
          <a:p>
            <a:r>
              <a:rPr lang="en-GB" dirty="0"/>
              <a:t>The shift in emphasis is not a change in substance, but will help engagement and quality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25243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Good, safe, professional, resilient, confident, personable, articulate, compassionate, principled, practical, healthy, diligent</a:t>
            </a:r>
            <a:r>
              <a:rPr lang="en-GB"/>
              <a:t>, knowledgeable</a:t>
            </a:r>
            <a:r>
              <a:rPr lang="en-GB" dirty="0"/>
              <a:t>, capable, self-aware, kind doctors</a:t>
            </a:r>
          </a:p>
          <a:p>
            <a:endParaRPr lang="en-GB" dirty="0"/>
          </a:p>
          <a:p>
            <a:r>
              <a:rPr lang="en-GB" dirty="0"/>
              <a:t>That is how it leads to better patient care.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attributes do we want in our doctors?</a:t>
            </a:r>
          </a:p>
        </p:txBody>
      </p:sp>
    </p:spTree>
    <p:extLst>
      <p:ext uri="{BB962C8B-B14F-4D97-AF65-F5344CB8AC3E}">
        <p14:creationId xmlns:p14="http://schemas.microsoft.com/office/powerpoint/2010/main" val="335955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8139997"/>
              </p:ext>
            </p:extLst>
          </p:nvPr>
        </p:nvGraphicFramePr>
        <p:xfrm>
          <a:off x="95537" y="1679575"/>
          <a:ext cx="8952930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905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058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905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905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905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Safe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Effective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Well-led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Responsive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Caring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Safe</a:t>
                      </a:r>
                    </a:p>
                    <a:p>
                      <a:r>
                        <a:rPr lang="en-GB" dirty="0"/>
                        <a:t>Resilient</a:t>
                      </a:r>
                    </a:p>
                    <a:p>
                      <a:r>
                        <a:rPr lang="en-GB" dirty="0"/>
                        <a:t>Practical Healthy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Good Confident</a:t>
                      </a:r>
                    </a:p>
                    <a:p>
                      <a:r>
                        <a:rPr lang="en-GB" dirty="0"/>
                        <a:t>Diligent</a:t>
                      </a:r>
                    </a:p>
                    <a:p>
                      <a:r>
                        <a:rPr lang="en-GB" dirty="0"/>
                        <a:t>Personable</a:t>
                      </a:r>
                    </a:p>
                    <a:p>
                      <a:r>
                        <a:rPr lang="en-GB" dirty="0"/>
                        <a:t>Articulate</a:t>
                      </a:r>
                    </a:p>
                    <a:p>
                      <a:r>
                        <a:rPr lang="en-GB" dirty="0"/>
                        <a:t>Knowledgeable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Professional</a:t>
                      </a:r>
                    </a:p>
                    <a:p>
                      <a:r>
                        <a:rPr lang="en-GB" dirty="0"/>
                        <a:t>Principled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Self-aware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Compassionate</a:t>
                      </a:r>
                    </a:p>
                    <a:p>
                      <a:r>
                        <a:rPr lang="en-GB" dirty="0"/>
                        <a:t>kind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Put another way…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251717"/>
              </p:ext>
            </p:extLst>
          </p:nvPr>
        </p:nvGraphicFramePr>
        <p:xfrm>
          <a:off x="95537" y="3853597"/>
          <a:ext cx="8889240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223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22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23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2223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Knowledge skills and performance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Safety and quality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Teamwork partnership</a:t>
                      </a:r>
                      <a:r>
                        <a:rPr lang="en-GB" baseline="0" dirty="0"/>
                        <a:t> and communication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Maintaining trust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Good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Knowledgeable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Capable</a:t>
                      </a:r>
                    </a:p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Safe</a:t>
                      </a:r>
                    </a:p>
                    <a:p>
                      <a:r>
                        <a:rPr lang="en-GB" dirty="0"/>
                        <a:t>Confident</a:t>
                      </a:r>
                    </a:p>
                    <a:p>
                      <a:r>
                        <a:rPr lang="en-GB" dirty="0"/>
                        <a:t>Diligent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Personable</a:t>
                      </a:r>
                    </a:p>
                    <a:p>
                      <a:r>
                        <a:rPr lang="en-GB" dirty="0"/>
                        <a:t>Articulate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Professional</a:t>
                      </a:r>
                    </a:p>
                    <a:p>
                      <a:r>
                        <a:rPr lang="en-GB" dirty="0"/>
                        <a:t>Principled</a:t>
                      </a:r>
                    </a:p>
                    <a:p>
                      <a:r>
                        <a:rPr lang="en-GB" dirty="0"/>
                        <a:t>Self-aware</a:t>
                      </a:r>
                    </a:p>
                    <a:p>
                      <a:r>
                        <a:rPr lang="en-GB" dirty="0"/>
                        <a:t>Compassionate</a:t>
                      </a:r>
                    </a:p>
                    <a:p>
                      <a:r>
                        <a:rPr lang="en-GB" dirty="0"/>
                        <a:t>Kind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265642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400050" lvl="1" indent="0">
              <a:buNone/>
            </a:pPr>
            <a:r>
              <a:rPr lang="en-GB" dirty="0"/>
              <a:t>A good appraisal is felt to be useful by the doctor.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A rule of thumb:</a:t>
            </a:r>
          </a:p>
        </p:txBody>
      </p:sp>
    </p:spTree>
    <p:extLst>
      <p:ext uri="{BB962C8B-B14F-4D97-AF65-F5344CB8AC3E}">
        <p14:creationId xmlns:p14="http://schemas.microsoft.com/office/powerpoint/2010/main" val="4062595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400050" lvl="1" indent="0">
              <a:buNone/>
            </a:pPr>
            <a:r>
              <a:rPr lang="en-GB" sz="3200" i="1" dirty="0"/>
              <a:t>‘I need to postpone my appraisal because I am under a lot of pressure’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Can we move from:</a:t>
            </a:r>
          </a:p>
        </p:txBody>
      </p:sp>
    </p:spTree>
    <p:extLst>
      <p:ext uri="{BB962C8B-B14F-4D97-AF65-F5344CB8AC3E}">
        <p14:creationId xmlns:p14="http://schemas.microsoft.com/office/powerpoint/2010/main" val="2054798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pPr marL="400050" lvl="1" indent="0">
              <a:buNone/>
            </a:pPr>
            <a:r>
              <a:rPr lang="en-GB" sz="3200" i="1" dirty="0"/>
              <a:t>‘I need my appraisal because I am under a lot of pressure’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To:</a:t>
            </a:r>
          </a:p>
        </p:txBody>
      </p:sp>
    </p:spTree>
    <p:extLst>
      <p:ext uri="{BB962C8B-B14F-4D97-AF65-F5344CB8AC3E}">
        <p14:creationId xmlns:p14="http://schemas.microsoft.com/office/powerpoint/2010/main" val="265805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GP,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GB" dirty="0"/>
              <a:t>My appraisal was excellent …relaxed but organised … challenging yet supportive, suggesting … ideas re how to resolve some of the problems I presented.</a:t>
            </a:r>
          </a:p>
          <a:p>
            <a:r>
              <a:rPr lang="en-GB" dirty="0"/>
              <a:t>I have done the formal feedback, but feel special praise needed here.</a:t>
            </a:r>
          </a:p>
          <a:p>
            <a:r>
              <a:rPr lang="en-GB" dirty="0"/>
              <a:t>Thanks.’</a:t>
            </a:r>
          </a:p>
        </p:txBody>
      </p:sp>
    </p:spTree>
    <p:extLst>
      <p:ext uri="{BB962C8B-B14F-4D97-AF65-F5344CB8AC3E}">
        <p14:creationId xmlns:p14="http://schemas.microsoft.com/office/powerpoint/2010/main" val="92525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GP,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‘My most noteworthy appraisal was with an appraiser who gave me permission to do things differently and step off a treadmill of my own creation. To my eternal gratitude.’</a:t>
            </a:r>
          </a:p>
        </p:txBody>
      </p:sp>
    </p:spTree>
    <p:extLst>
      <p:ext uri="{BB962C8B-B14F-4D97-AF65-F5344CB8AC3E}">
        <p14:creationId xmlns:p14="http://schemas.microsoft.com/office/powerpoint/2010/main" val="42068598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80295"/>
            <a:ext cx="3237345" cy="3950736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ROAN Information Sheet: </a:t>
            </a:r>
            <a:r>
              <a:rPr lang="en-GB" i="1" dirty="0"/>
              <a:t>Minimising paperwork, maximising benefit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Appraisal Preparation Guide – all doctor/GP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Products to help: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4" t="12550" r="41906" b="8405"/>
          <a:stretch/>
        </p:blipFill>
        <p:spPr bwMode="auto">
          <a:xfrm rot="514821">
            <a:off x="4015121" y="1821268"/>
            <a:ext cx="2085013" cy="297661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7" t="10251" r="41462" b="6250"/>
          <a:stretch/>
        </p:blipFill>
        <p:spPr bwMode="auto">
          <a:xfrm rot="267730">
            <a:off x="4989992" y="3800125"/>
            <a:ext cx="1886064" cy="274024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6" t="10251" r="41263" b="6250"/>
          <a:stretch/>
        </p:blipFill>
        <p:spPr bwMode="auto">
          <a:xfrm rot="21111278">
            <a:off x="6252584" y="1514004"/>
            <a:ext cx="2013172" cy="2873314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70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42448"/>
            <a:ext cx="5889009" cy="41898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Preparation strategies, concise reflection, ‘3-5 hours to prepare’</a:t>
            </a:r>
          </a:p>
          <a:p>
            <a:r>
              <a:rPr lang="en-GB" dirty="0"/>
              <a:t>Essentials in the submission</a:t>
            </a:r>
          </a:p>
          <a:p>
            <a:r>
              <a:rPr lang="en-GB" dirty="0"/>
              <a:t>Avoid over-embellished appraisal vehicles</a:t>
            </a:r>
          </a:p>
          <a:p>
            <a:r>
              <a:rPr lang="en-GB" dirty="0"/>
              <a:t>Discuss things if the appraisal does not feel useful.</a:t>
            </a: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1.  ROAN Info Sheet 15: Minimising paperwork, maximising benefit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1980" y="1970657"/>
            <a:ext cx="2554287" cy="3303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9023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Revalidation second cycle well under way</a:t>
            </a:r>
          </a:p>
          <a:p>
            <a:r>
              <a:rPr lang="en-GB" dirty="0"/>
              <a:t>Appraisal and revalidation processes well embedded</a:t>
            </a:r>
          </a:p>
          <a:p>
            <a:r>
              <a:rPr lang="en-GB" dirty="0"/>
              <a:t>Prevailing issues: resources, workload, morale, service transformation</a:t>
            </a:r>
          </a:p>
          <a:p>
            <a:endParaRPr lang="en-GB" dirty="0"/>
          </a:p>
          <a:p>
            <a:r>
              <a:rPr lang="en-GB" dirty="0"/>
              <a:t>Paterson, </a:t>
            </a:r>
            <a:r>
              <a:rPr lang="en-GB" dirty="0" err="1"/>
              <a:t>Bawa-Garba</a:t>
            </a:r>
            <a:r>
              <a:rPr lang="en-GB" dirty="0"/>
              <a:t>, Gosport.</a:t>
            </a:r>
          </a:p>
          <a:p>
            <a:endParaRPr lang="en-GB" dirty="0"/>
          </a:p>
          <a:p>
            <a:r>
              <a:rPr lang="en-GB" dirty="0"/>
              <a:t>Pearson Report, perceived ‘burden’, ‘skewed focus’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The context</a:t>
            </a:r>
          </a:p>
        </p:txBody>
      </p:sp>
    </p:spTree>
    <p:extLst>
      <p:ext uri="{BB962C8B-B14F-4D97-AF65-F5344CB8AC3E}">
        <p14:creationId xmlns:p14="http://schemas.microsoft.com/office/powerpoint/2010/main" val="131834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680295"/>
            <a:ext cx="6060979" cy="3950736"/>
          </a:xfrm>
        </p:spPr>
        <p:txBody>
          <a:bodyPr>
            <a:normAutofit fontScale="85000" lnSpcReduction="10000"/>
          </a:bodyPr>
          <a:lstStyle/>
          <a:p>
            <a:r>
              <a:rPr lang="en-GB" dirty="0"/>
              <a:t>‘All-doctors’ (pink) and ‘GP’ (blue) versions (minimally different in the examples offered only)</a:t>
            </a:r>
          </a:p>
          <a:p>
            <a:endParaRPr lang="en-GB" dirty="0"/>
          </a:p>
          <a:p>
            <a:r>
              <a:rPr lang="en-GB" dirty="0"/>
              <a:t>A two-side aide-memoire for doctors; helpful for appraisers too</a:t>
            </a:r>
          </a:p>
          <a:p>
            <a:r>
              <a:rPr lang="en-GB" dirty="0"/>
              <a:t>Especially helpful for the reflection on GMP domains: specific reflection on an activity is preferable to general statements of aspiration</a:t>
            </a:r>
          </a:p>
          <a:p>
            <a:r>
              <a:rPr lang="en-GB" dirty="0"/>
              <a:t>A short guide to reflection – especially useful for ‘non-reflecters’ by nature</a:t>
            </a:r>
          </a:p>
          <a:p>
            <a:r>
              <a:rPr lang="en-GB" dirty="0"/>
              <a:t>A helpful glossary for those for whom this is not bread and butter activity.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 Appraisal Preparation Guide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2605" y="1143878"/>
            <a:ext cx="2451100" cy="318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180" y="3431381"/>
            <a:ext cx="2139950" cy="2925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9635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What are the issues you would find most useful to discuss today?</a:t>
            </a:r>
          </a:p>
          <a:p>
            <a:endParaRPr lang="en-GB" dirty="0"/>
          </a:p>
          <a:p>
            <a:r>
              <a:rPr lang="en-GB" dirty="0"/>
              <a:t>Achievements, challenges and aspirations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…identify the doctor’s agenda.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is this all making room for?</a:t>
            </a:r>
          </a:p>
        </p:txBody>
      </p:sp>
    </p:spTree>
    <p:extLst>
      <p:ext uri="{BB962C8B-B14F-4D97-AF65-F5344CB8AC3E}">
        <p14:creationId xmlns:p14="http://schemas.microsoft.com/office/powerpoint/2010/main" val="1106586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First be useful for the doctor</a:t>
            </a:r>
          </a:p>
          <a:p>
            <a:endParaRPr lang="en-GB" dirty="0"/>
          </a:p>
          <a:p>
            <a:r>
              <a:rPr lang="en-GB" dirty="0"/>
              <a:t>Also be useful for the system</a:t>
            </a:r>
          </a:p>
          <a:p>
            <a:endParaRPr lang="en-GB" dirty="0"/>
          </a:p>
          <a:p>
            <a:r>
              <a:rPr lang="en-GB" dirty="0"/>
              <a:t>Always be useful for patients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6C4C68-9C76-5449-BBA0-107A51179E14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Being useful in all directions</a:t>
            </a:r>
          </a:p>
        </p:txBody>
      </p:sp>
    </p:spTree>
    <p:extLst>
      <p:ext uri="{BB962C8B-B14F-4D97-AF65-F5344CB8AC3E}">
        <p14:creationId xmlns:p14="http://schemas.microsoft.com/office/powerpoint/2010/main" val="2735239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  <a:p>
            <a:endParaRPr lang="en-GB" dirty="0"/>
          </a:p>
          <a:p>
            <a:r>
              <a:rPr lang="en-GB" dirty="0"/>
              <a:t>Does this resonate?</a:t>
            </a:r>
          </a:p>
          <a:p>
            <a:r>
              <a:rPr lang="en-GB" dirty="0"/>
              <a:t>What can we do to advance it if so?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Thoughts:</a:t>
            </a:r>
          </a:p>
        </p:txBody>
      </p:sp>
    </p:spTree>
    <p:extLst>
      <p:ext uri="{BB962C8B-B14F-4D97-AF65-F5344CB8AC3E}">
        <p14:creationId xmlns:p14="http://schemas.microsoft.com/office/powerpoint/2010/main" val="545503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GP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92500"/>
          </a:bodyPr>
          <a:lstStyle/>
          <a:p>
            <a:r>
              <a:rPr lang="en-GB" dirty="0"/>
              <a:t>‘My last appraisal has particularly left me with food for thought. It felt appraisal was an individual process for me, about what mattered.’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97260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‘…a very useful reflective exercise on my first year as a consultant.’</a:t>
            </a:r>
          </a:p>
        </p:txBody>
      </p:sp>
    </p:spTree>
    <p:extLst>
      <p:ext uri="{BB962C8B-B14F-4D97-AF65-F5344CB8AC3E}">
        <p14:creationId xmlns:p14="http://schemas.microsoft.com/office/powerpoint/2010/main" val="1666059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Foundation Trust doctor,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‘[The appraiser’s] views were considered and stimulating…’</a:t>
            </a:r>
          </a:p>
        </p:txBody>
      </p:sp>
    </p:spTree>
    <p:extLst>
      <p:ext uri="{BB962C8B-B14F-4D97-AF65-F5344CB8AC3E}">
        <p14:creationId xmlns:p14="http://schemas.microsoft.com/office/powerpoint/2010/main" val="21306393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/>
              <a:t>NHS Trust Responsible </a:t>
            </a:r>
            <a:r>
              <a:rPr lang="en-GB" dirty="0"/>
              <a:t>Officer, 2018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‘…insightful and helpful appraisal…’</a:t>
            </a:r>
          </a:p>
        </p:txBody>
      </p:sp>
    </p:spTree>
    <p:extLst>
      <p:ext uri="{BB962C8B-B14F-4D97-AF65-F5344CB8AC3E}">
        <p14:creationId xmlns:p14="http://schemas.microsoft.com/office/powerpoint/2010/main" val="29281400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r"/>
            <a:r>
              <a:rPr lang="en-GB" dirty="0"/>
              <a:t>Responsible Officer, Private Sector, 2017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/>
          </a:bodyPr>
          <a:lstStyle/>
          <a:p>
            <a:r>
              <a:rPr lang="en-GB" dirty="0"/>
              <a:t>‘I …want to …thank you for your support during my appraisal meetings – I found the whole experience incredibly valuable.’</a:t>
            </a:r>
          </a:p>
        </p:txBody>
      </p:sp>
    </p:spTree>
    <p:extLst>
      <p:ext uri="{BB962C8B-B14F-4D97-AF65-F5344CB8AC3E}">
        <p14:creationId xmlns:p14="http://schemas.microsoft.com/office/powerpoint/2010/main" val="30166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NHS Responsible Officer, 2016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r>
              <a:rPr lang="en-GB" dirty="0"/>
              <a:t>‘Helpful and enjoyable appraisal – are they allowed to be that?’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20912" y="5431809"/>
            <a:ext cx="9044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What’s your story?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0113" y="6469043"/>
            <a:ext cx="4449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Please tell me: maurice.conlon@nhs.net</a:t>
            </a:r>
          </a:p>
        </p:txBody>
      </p:sp>
    </p:spTree>
    <p:extLst>
      <p:ext uri="{BB962C8B-B14F-4D97-AF65-F5344CB8AC3E}">
        <p14:creationId xmlns:p14="http://schemas.microsoft.com/office/powerpoint/2010/main" val="106068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Is it time to shift the focus from refining processes to maximising the benefits of appraisal – a ‘soft re-boot’?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As a result</a:t>
            </a:r>
          </a:p>
        </p:txBody>
      </p:sp>
    </p:spTree>
    <p:extLst>
      <p:ext uri="{BB962C8B-B14F-4D97-AF65-F5344CB8AC3E}">
        <p14:creationId xmlns:p14="http://schemas.microsoft.com/office/powerpoint/2010/main" val="2981310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7200" dirty="0"/>
              <a:t>D</a:t>
            </a:r>
            <a:r>
              <a:rPr lang="en-GB" sz="6600" dirty="0"/>
              <a:t>i</a:t>
            </a:r>
            <a:r>
              <a:rPr lang="en-GB" sz="6000" dirty="0"/>
              <a:t>m</a:t>
            </a:r>
            <a:r>
              <a:rPr lang="en-GB" sz="5400" dirty="0"/>
              <a:t>i</a:t>
            </a:r>
            <a:r>
              <a:rPr lang="en-GB" sz="4800" dirty="0"/>
              <a:t>n</a:t>
            </a:r>
            <a:r>
              <a:rPr lang="en-GB" sz="4400" dirty="0"/>
              <a:t>i</a:t>
            </a:r>
            <a:r>
              <a:rPr lang="en-GB" sz="4000" dirty="0"/>
              <a:t>s</a:t>
            </a:r>
            <a:r>
              <a:rPr lang="en-GB" sz="3600" dirty="0"/>
              <a:t>h </a:t>
            </a:r>
            <a:r>
              <a:rPr lang="en-GB" sz="3200" dirty="0"/>
              <a:t>the</a:t>
            </a:r>
            <a:r>
              <a:rPr lang="en-GB" sz="2800" dirty="0"/>
              <a:t> mechanics</a:t>
            </a:r>
            <a:r>
              <a:rPr lang="en-GB" sz="1800" dirty="0"/>
              <a:t>…</a:t>
            </a:r>
            <a:endParaRPr lang="en-GB" sz="1100" dirty="0"/>
          </a:p>
          <a:p>
            <a:pPr marL="1828800" lvl="4" indent="0">
              <a:buNone/>
            </a:pPr>
            <a:r>
              <a:rPr lang="en-GB" sz="1800" dirty="0"/>
              <a:t>…develop</a:t>
            </a:r>
            <a:r>
              <a:rPr lang="en-GB" dirty="0"/>
              <a:t> th</a:t>
            </a:r>
            <a:r>
              <a:rPr lang="en-GB" sz="3600" dirty="0"/>
              <a:t>e l</a:t>
            </a:r>
            <a:r>
              <a:rPr lang="en-GB" sz="4800" dirty="0"/>
              <a:t>ea</a:t>
            </a:r>
            <a:r>
              <a:rPr lang="en-GB" sz="5400" dirty="0"/>
              <a:t>r</a:t>
            </a:r>
            <a:r>
              <a:rPr lang="en-GB" sz="6600" dirty="0"/>
              <a:t>n</a:t>
            </a:r>
            <a:r>
              <a:rPr lang="en-GB" sz="7200" dirty="0"/>
              <a:t>i</a:t>
            </a:r>
            <a:r>
              <a:rPr lang="en-GB" sz="9600" dirty="0"/>
              <a:t>n</a:t>
            </a:r>
            <a:r>
              <a:rPr lang="en-GB" sz="11500" dirty="0"/>
              <a:t>g</a:t>
            </a:r>
            <a:endParaRPr lang="en-GB" sz="9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Broadly:</a:t>
            </a:r>
          </a:p>
        </p:txBody>
      </p:sp>
    </p:spTree>
    <p:extLst>
      <p:ext uri="{BB962C8B-B14F-4D97-AF65-F5344CB8AC3E}">
        <p14:creationId xmlns:p14="http://schemas.microsoft.com/office/powerpoint/2010/main" val="201879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Five GMC Priorities: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Make revalidation accessible to the public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Reduce bureaucracy for doctors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Strengthen processes for doctors moving around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Provide a responsible officer for every UK doctor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bg1">
                    <a:lumMod val="65000"/>
                  </a:schemeClr>
                </a:solidFill>
              </a:rPr>
              <a:t>Measure the effects of revalidation</a:t>
            </a:r>
          </a:p>
          <a:p>
            <a:pPr marL="0" indent="0" algn="r">
              <a:buNone/>
            </a:pPr>
            <a:endParaRPr lang="en-GB" dirty="0">
              <a:solidFill>
                <a:srgbClr val="0072C6"/>
              </a:solidFill>
              <a:ea typeface="+mj-ea"/>
              <a:cs typeface="Arial"/>
            </a:endParaRPr>
          </a:p>
          <a:p>
            <a:pPr marL="0" indent="0" algn="r">
              <a:buNone/>
            </a:pPr>
            <a:r>
              <a:rPr lang="en-GB" dirty="0">
                <a:solidFill>
                  <a:schemeClr val="tx2"/>
                </a:solidFill>
                <a:ea typeface="+mj-ea"/>
                <a:cs typeface="Arial"/>
              </a:rPr>
              <a:t>Taking Revalidation Forward -</a:t>
            </a:r>
            <a:br>
              <a:rPr lang="en-GB" dirty="0">
                <a:solidFill>
                  <a:schemeClr val="tx2"/>
                </a:solidFill>
                <a:ea typeface="+mj-ea"/>
                <a:cs typeface="Arial"/>
              </a:rPr>
            </a:br>
            <a:r>
              <a:rPr lang="en-GB" dirty="0">
                <a:solidFill>
                  <a:schemeClr val="tx2"/>
                </a:solidFill>
                <a:ea typeface="+mj-ea"/>
                <a:cs typeface="Arial"/>
              </a:rPr>
              <a:t>the Pearson review</a:t>
            </a:r>
            <a:endParaRPr lang="en-GB" dirty="0">
              <a:solidFill>
                <a:schemeClr val="tx2"/>
              </a:solidFill>
            </a:endParaRPr>
          </a:p>
          <a:p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GMC agree: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75594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994193"/>
            <a:ext cx="7841707" cy="3242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5EB8"/>
                </a:solidFill>
                <a:ea typeface="+mj-ea"/>
                <a:cs typeface="Arial"/>
              </a:rPr>
              <a:t>Purposes of medical appraisal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demonstrate fitness to practise for revalidation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plan professional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consider personal needs</a:t>
            </a:r>
          </a:p>
          <a:p>
            <a:pPr marL="0" indent="0">
              <a:buNone/>
            </a:pPr>
            <a:r>
              <a:rPr lang="en-GB" dirty="0"/>
              <a:t>and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dirty="0"/>
              <a:t>To help doctors and their organisations work together</a:t>
            </a:r>
          </a:p>
          <a:p>
            <a:pPr marL="0" indent="0" algn="r">
              <a:buNone/>
            </a:pPr>
            <a:endParaRPr lang="en-GB" i="1" dirty="0"/>
          </a:p>
          <a:p>
            <a:pPr marL="0" indent="0" algn="r">
              <a:buNone/>
            </a:pPr>
            <a:r>
              <a:rPr lang="en-GB" i="1" dirty="0"/>
              <a:t>From Medical Appraisal Guide v4, September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is not about dropping anything or doing anything new:</a:t>
            </a:r>
          </a:p>
        </p:txBody>
      </p:sp>
    </p:spTree>
    <p:extLst>
      <p:ext uri="{BB962C8B-B14F-4D97-AF65-F5344CB8AC3E}">
        <p14:creationId xmlns:p14="http://schemas.microsoft.com/office/powerpoint/2010/main" val="356607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994193"/>
            <a:ext cx="7841707" cy="3242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5EB8"/>
                </a:solidFill>
                <a:ea typeface="+mj-ea"/>
                <a:cs typeface="Arial"/>
              </a:rPr>
              <a:t>Purposes of medical appraisal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rgbClr val="FF0000"/>
                </a:solidFill>
              </a:rPr>
              <a:t>To demonstrate fitness to practise for revalidation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plan professional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To consider personal needs</a:t>
            </a:r>
          </a:p>
          <a:p>
            <a:pPr marL="0" indent="0">
              <a:buNone/>
            </a:pPr>
            <a:r>
              <a:rPr lang="en-GB" dirty="0"/>
              <a:t>and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dirty="0"/>
              <a:t>To help doctors and their organisations work together</a:t>
            </a:r>
          </a:p>
          <a:p>
            <a:pPr marL="0" indent="0" algn="r">
              <a:buNone/>
            </a:pPr>
            <a:endParaRPr lang="en-GB" i="1" dirty="0"/>
          </a:p>
          <a:p>
            <a:pPr marL="0" indent="0" algn="r">
              <a:buNone/>
            </a:pPr>
            <a:r>
              <a:rPr lang="en-GB" i="1" dirty="0"/>
              <a:t>From Medical Appraisal Guide v4, September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is not about dropping anything or doing anything new:</a:t>
            </a:r>
          </a:p>
        </p:txBody>
      </p:sp>
    </p:spTree>
    <p:extLst>
      <p:ext uri="{BB962C8B-B14F-4D97-AF65-F5344CB8AC3E}">
        <p14:creationId xmlns:p14="http://schemas.microsoft.com/office/powerpoint/2010/main" val="210506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994193"/>
            <a:ext cx="7841707" cy="3242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5EB8"/>
                </a:solidFill>
                <a:ea typeface="+mj-ea"/>
                <a:cs typeface="Arial"/>
              </a:rPr>
              <a:t>Purposes of medical appraisal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To demonstrate fitness to practise for revalidation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To plan professional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To consider personal needs</a:t>
            </a:r>
          </a:p>
          <a:p>
            <a:pPr marL="0" indent="0">
              <a:buNone/>
            </a:pPr>
            <a:r>
              <a:rPr lang="en-GB" dirty="0">
                <a:solidFill>
                  <a:schemeClr val="accent6"/>
                </a:solidFill>
              </a:rPr>
              <a:t>and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dirty="0">
                <a:solidFill>
                  <a:schemeClr val="accent6"/>
                </a:solidFill>
              </a:rPr>
              <a:t>To help doctors and their organisations work together</a:t>
            </a:r>
          </a:p>
          <a:p>
            <a:pPr marL="0" indent="0" algn="r">
              <a:buNone/>
            </a:pPr>
            <a:endParaRPr lang="en-GB" i="1" dirty="0"/>
          </a:p>
          <a:p>
            <a:pPr marL="0" indent="0" algn="r">
              <a:buNone/>
            </a:pPr>
            <a:r>
              <a:rPr lang="en-GB" i="1" dirty="0"/>
              <a:t>From Medical Appraisal Guide v4, September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is not about dropping anything or doing anything new:</a:t>
            </a:r>
          </a:p>
        </p:txBody>
      </p:sp>
    </p:spTree>
    <p:extLst>
      <p:ext uri="{BB962C8B-B14F-4D97-AF65-F5344CB8AC3E}">
        <p14:creationId xmlns:p14="http://schemas.microsoft.com/office/powerpoint/2010/main" val="2105060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1" y="1994193"/>
            <a:ext cx="7841707" cy="32426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3200" b="1" dirty="0">
                <a:solidFill>
                  <a:srgbClr val="005EB8"/>
                </a:solidFill>
                <a:ea typeface="+mj-ea"/>
                <a:cs typeface="Arial"/>
              </a:rPr>
              <a:t>Purposes of medical appraisal</a:t>
            </a:r>
            <a:endParaRPr lang="en-GB" dirty="0"/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accent6"/>
                </a:solidFill>
              </a:rPr>
              <a:t>To demonstrate fitness to practise for revalidation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To plan professional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>
                <a:solidFill>
                  <a:schemeClr val="tx2"/>
                </a:solidFill>
              </a:rPr>
              <a:t>To consider personal needs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</a:rPr>
              <a:t>and</a:t>
            </a:r>
          </a:p>
          <a:p>
            <a:pPr marL="457200" indent="-457200">
              <a:buFont typeface="+mj-lt"/>
              <a:buAutoNum type="arabicPeriod" startAt="4"/>
            </a:pPr>
            <a:r>
              <a:rPr lang="en-GB" dirty="0">
                <a:solidFill>
                  <a:schemeClr val="tx2"/>
                </a:solidFill>
              </a:rPr>
              <a:t>To help doctors and their organisations work together</a:t>
            </a:r>
          </a:p>
          <a:p>
            <a:pPr marL="0" indent="0" algn="r">
              <a:buNone/>
            </a:pPr>
            <a:endParaRPr lang="en-GB" i="1" dirty="0"/>
          </a:p>
          <a:p>
            <a:pPr marL="0" indent="0" algn="r">
              <a:buNone/>
            </a:pPr>
            <a:r>
              <a:rPr lang="en-GB" i="1" dirty="0"/>
              <a:t>From Medical Appraisal Guide v4, September 2014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This is not about dropping anything or doing anything new:</a:t>
            </a:r>
          </a:p>
        </p:txBody>
      </p:sp>
    </p:spTree>
    <p:extLst>
      <p:ext uri="{BB962C8B-B14F-4D97-AF65-F5344CB8AC3E}">
        <p14:creationId xmlns:p14="http://schemas.microsoft.com/office/powerpoint/2010/main" val="2105060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3_Office Theme">
  <a:themeElements>
    <a:clrScheme name="Custom 1">
      <a:dk1>
        <a:srgbClr val="000000"/>
      </a:dk1>
      <a:lt1>
        <a:srgbClr val="FFFFFF"/>
      </a:lt1>
      <a:dk2>
        <a:srgbClr val="005EB8"/>
      </a:dk2>
      <a:lt2>
        <a:srgbClr val="7C2855"/>
      </a:lt2>
      <a:accent1>
        <a:srgbClr val="003087"/>
      </a:accent1>
      <a:accent2>
        <a:srgbClr val="0072CE"/>
      </a:accent2>
      <a:accent3>
        <a:srgbClr val="00A9CE"/>
      </a:accent3>
      <a:accent4>
        <a:srgbClr val="41B6E6"/>
      </a:accent4>
      <a:accent5>
        <a:srgbClr val="425563"/>
      </a:accent5>
      <a:accent6>
        <a:srgbClr val="768692"/>
      </a:accent6>
      <a:hlink>
        <a:srgbClr val="7C2855"/>
      </a:hlink>
      <a:folHlink>
        <a:srgbClr val="7C2855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Office Theme">
  <a:themeElements>
    <a:clrScheme name="NHS England">
      <a:dk1>
        <a:sysClr val="windowText" lastClr="000000"/>
      </a:dk1>
      <a:lt1>
        <a:sysClr val="window" lastClr="FFFFFF"/>
      </a:lt1>
      <a:dk2>
        <a:srgbClr val="0072C6"/>
      </a:dk2>
      <a:lt2>
        <a:srgbClr val="A00054"/>
      </a:lt2>
      <a:accent1>
        <a:srgbClr val="00ADC6"/>
      </a:accent1>
      <a:accent2>
        <a:srgbClr val="0091C9"/>
      </a:accent2>
      <a:accent3>
        <a:srgbClr val="003893"/>
      </a:accent3>
      <a:accent4>
        <a:srgbClr val="FFFFFF"/>
      </a:accent4>
      <a:accent5>
        <a:srgbClr val="FFFFFF"/>
      </a:accent5>
      <a:accent6>
        <a:srgbClr val="FFFFFF"/>
      </a:accent6>
      <a:hlink>
        <a:srgbClr val="A00054"/>
      </a:hlink>
      <a:folHlink>
        <a:srgbClr val="A00054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BD96815014FC4DAAF3A159B430C409" ma:contentTypeVersion="11" ma:contentTypeDescription="Create a new document." ma:contentTypeScope="" ma:versionID="89fa19f345fd3f7c89c10cbbcb077cf5">
  <xsd:schema xmlns:xsd="http://www.w3.org/2001/XMLSchema" xmlns:xs="http://www.w3.org/2001/XMLSchema" xmlns:p="http://schemas.microsoft.com/office/2006/metadata/properties" xmlns:ns2="5549f3f6-b7db-40ce-a15f-c10d2fdae267" xmlns:ns3="0cf4b3a6-91e3-43a9-a28b-3e6e49204d49" targetNamespace="http://schemas.microsoft.com/office/2006/metadata/properties" ma:root="true" ma:fieldsID="a87aad13dab6b83808ec983a3a743ca0" ns2:_="" ns3:_="">
    <xsd:import namespace="5549f3f6-b7db-40ce-a15f-c10d2fdae267"/>
    <xsd:import namespace="0cf4b3a6-91e3-43a9-a28b-3e6e49204d4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49f3f6-b7db-40ce-a15f-c10d2fdae26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cf4b3a6-91e3-43a9-a28b-3e6e49204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06FB2C89-52F0-49CC-8C1B-87909EF019AE}"/>
</file>

<file path=customXml/itemProps2.xml><?xml version="1.0" encoding="utf-8"?>
<ds:datastoreItem xmlns:ds="http://schemas.openxmlformats.org/officeDocument/2006/customXml" ds:itemID="{8337C429-2F90-4DA4-9C4A-0D57A50AED2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F84C161-13DE-4875-BF49-5E9414419766}">
  <ds:schemaRefs>
    <ds:schemaRef ds:uri="http://schemas.microsoft.com/office/2006/documentManagement/types"/>
    <ds:schemaRef ds:uri="cccaf3ac-2de9-44d4-aa31-54302fceb5f7"/>
    <ds:schemaRef ds:uri="11cf67b4-8be8-4203-926d-b1451d6a3644"/>
    <ds:schemaRef ds:uri="http://purl.org/dc/terms/"/>
    <ds:schemaRef ds:uri="http://schemas.microsoft.com/office/2006/metadata/properties"/>
    <ds:schemaRef ds:uri="http://purl.org/dc/dcmitype/"/>
    <ds:schemaRef ds:uri="51367701-27c8-403e-a234-85855c5cd73e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4.xml><?xml version="1.0" encoding="utf-8"?>
<ds:datastoreItem xmlns:ds="http://schemas.openxmlformats.org/officeDocument/2006/customXml" ds:itemID="{F866E9FA-BB99-4EE4-A63F-A4DF16FB3DD3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2421</TotalTime>
  <Words>926</Words>
  <Application>Microsoft Office PowerPoint</Application>
  <PresentationFormat>On-screen Show (4:3)</PresentationFormat>
  <Paragraphs>169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Office Theme</vt:lpstr>
      <vt:lpstr>2_Office Theme</vt:lpstr>
      <vt:lpstr>3_Office Theme</vt:lpstr>
      <vt:lpstr>1_Office Theme</vt:lpstr>
      <vt:lpstr>Appraisal  in cycle 2:  a ‘soft re-boot’  Maurice Conlon Clinical Advisor, Professional StandardsTeam, NHS England </vt:lpstr>
      <vt:lpstr>The context</vt:lpstr>
      <vt:lpstr>As a result</vt:lpstr>
      <vt:lpstr>Broadly:</vt:lpstr>
      <vt:lpstr>The GMC agree: </vt:lpstr>
      <vt:lpstr>This is not about dropping anything or doing anything new:</vt:lpstr>
      <vt:lpstr>This is not about dropping anything or doing anything new:</vt:lpstr>
      <vt:lpstr>This is not about dropping anything or doing anything new:</vt:lpstr>
      <vt:lpstr>This is not about dropping anything or doing anything new:</vt:lpstr>
      <vt:lpstr>The shift in emphasis is not a change in substance, but will help engagement and quality </vt:lpstr>
      <vt:lpstr>What attributes do we want in our doctors?</vt:lpstr>
      <vt:lpstr>Put another way…</vt:lpstr>
      <vt:lpstr>A rule of thumb:</vt:lpstr>
      <vt:lpstr>Can we move from:</vt:lpstr>
      <vt:lpstr>To:</vt:lpstr>
      <vt:lpstr>PowerPoint Presentation</vt:lpstr>
      <vt:lpstr>PowerPoint Presentation</vt:lpstr>
      <vt:lpstr>Products to help:</vt:lpstr>
      <vt:lpstr>1.  ROAN Info Sheet 15: Minimising paperwork, maximising benefit</vt:lpstr>
      <vt:lpstr>2.  Appraisal Preparation Guide</vt:lpstr>
      <vt:lpstr>What is this all making room for?</vt:lpstr>
      <vt:lpstr>Being useful in all directions</vt:lpstr>
      <vt:lpstr>Thoughts: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Smith &amp; 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O'Brien</dc:creator>
  <cp:lastModifiedBy>Maurice Conlon</cp:lastModifiedBy>
  <cp:revision>263</cp:revision>
  <cp:lastPrinted>2014-05-27T15:15:21Z</cp:lastPrinted>
  <dcterms:created xsi:type="dcterms:W3CDTF">2014-04-08T10:27:44Z</dcterms:created>
  <dcterms:modified xsi:type="dcterms:W3CDTF">2018-12-11T13:46:31Z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0x01010034BD96815014FC4DAAF3A159B430C409</vt:lpwstr>
  </property>
  <property fmtid="{D5CDD505-2E9C-101B-9397-08002B2CF9AE}" pid="3" name="_dlc_DocIdItemGuid">
    <vt:lpwstr>fd544db3-c9c8-4863-bf8a-4d1b319c3dd2</vt:lpwstr>
  </property>
</Properties>
</file>